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drawings/drawing1.xml" ContentType="application/vnd.openxmlformats-officedocument.drawingml.chartshapes+xml"/>
  <Override PartName="/ppt/charts/chart2.xml" ContentType="application/vnd.openxmlformats-officedocument.drawingml.chart+xml"/>
  <Override PartName="/ppt/charts/chart3.xml" ContentType="application/vnd.openxmlformats-officedocument.drawingml.chart+xml"/>
  <Override PartName="/ppt/drawings/drawing2.xml" ContentType="application/vnd.openxmlformats-officedocument.drawingml.chartshapes+xml"/>
  <Override PartName="/ppt/charts/chart4.xml" ContentType="application/vnd.openxmlformats-officedocument.drawingml.chart+xml"/>
  <Override PartName="/ppt/notesSlides/notesSlide2.xml" ContentType="application/vnd.openxmlformats-officedocument.presentationml.notesSlide+xml"/>
  <Override PartName="/ppt/charts/chart5.xml" ContentType="application/vnd.openxmlformats-officedocument.drawingml.chart+xml"/>
  <Override PartName="/ppt/charts/chart6.xml" ContentType="application/vnd.openxmlformats-officedocument.drawingml.chart+xml"/>
  <Override PartName="/ppt/notesSlides/notesSlide3.xml" ContentType="application/vnd.openxmlformats-officedocument.presentationml.notesSlide+xml"/>
  <Override PartName="/ppt/charts/chart7.xml" ContentType="application/vnd.openxmlformats-officedocument.drawingml.chart+xml"/>
  <Override PartName="/ppt/charts/chart8.xml" ContentType="application/vnd.openxmlformats-officedocument.drawingml.chart+xml"/>
  <Override PartName="/ppt/notesSlides/notesSlide4.xml" ContentType="application/vnd.openxmlformats-officedocument.presentationml.notesSlide+xml"/>
  <Override PartName="/ppt/charts/chart9.xml" ContentType="application/vnd.openxmlformats-officedocument.drawingml.chart+xml"/>
  <Override PartName="/ppt/charts/chart10.xml" ContentType="application/vnd.openxmlformats-officedocument.drawingml.chart+xml"/>
  <Override PartName="/ppt/notesSlides/notesSlide5.xml" ContentType="application/vnd.openxmlformats-officedocument.presentationml.notesSlide+xml"/>
  <Override PartName="/ppt/charts/chart1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6.xml" ContentType="application/vnd.openxmlformats-officedocument.presentationml.notesSlide+xml"/>
  <Override PartName="/ppt/charts/chart12.xml" ContentType="application/vnd.openxmlformats-officedocument.drawingml.chart+xml"/>
  <Override PartName="/ppt/charts/chart13.xml" ContentType="application/vnd.openxmlformats-officedocument.drawingml.chart+xml"/>
  <Override PartName="/ppt/notesSlides/notesSlide7.xml" ContentType="application/vnd.openxmlformats-officedocument.presentationml.notesSlide+xml"/>
  <Override PartName="/ppt/charts/chart14.xml" ContentType="application/vnd.openxmlformats-officedocument.drawingml.chart+xml"/>
  <Override PartName="/ppt/notesSlides/notesSlide8.xml" ContentType="application/vnd.openxmlformats-officedocument.presentationml.notesSlide+xml"/>
  <Override PartName="/ppt/charts/chart15.xml" ContentType="application/vnd.openxmlformats-officedocument.drawingml.chart+xml"/>
  <Override PartName="/ppt/theme/themeOverride2.xml" ContentType="application/vnd.openxmlformats-officedocument.themeOverride+xml"/>
  <Override PartName="/ppt/charts/chart16.xml" ContentType="application/vnd.openxmlformats-officedocument.drawingml.chart+xml"/>
  <Override PartName="/ppt/theme/themeOverride3.xml" ContentType="application/vnd.openxmlformats-officedocument.themeOverride+xml"/>
  <Override PartName="/ppt/drawings/drawing3.xml" ContentType="application/vnd.openxmlformats-officedocument.drawingml.chartshapes+xml"/>
  <Override PartName="/ppt/notesSlides/notesSlide9.xml" ContentType="application/vnd.openxmlformats-officedocument.presentationml.notesSlide+xml"/>
  <Override PartName="/ppt/charts/chart17.xml" ContentType="application/vnd.openxmlformats-officedocument.drawingml.chart+xml"/>
  <Override PartName="/ppt/charts/chart18.xml" ContentType="application/vnd.openxmlformats-officedocument.drawingml.chart+xml"/>
  <Override PartName="/ppt/charts/chart19.xml" ContentType="application/vnd.openxmlformats-officedocument.drawingml.chart+xml"/>
  <Override PartName="/ppt/charts/chart20.xml" ContentType="application/vnd.openxmlformats-officedocument.drawingml.chart+xml"/>
  <Override PartName="/ppt/charts/chart21.xml" ContentType="application/vnd.openxmlformats-officedocument.drawingml.chart+xml"/>
  <Override PartName="/ppt/charts/chart22.xml" ContentType="application/vnd.openxmlformats-officedocument.drawingml.chart+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handoutMasterIdLst>
    <p:handoutMasterId r:id="rId19"/>
  </p:handoutMasterIdLst>
  <p:sldIdLst>
    <p:sldId id="256" r:id="rId2"/>
    <p:sldId id="257" r:id="rId3"/>
    <p:sldId id="271" r:id="rId4"/>
    <p:sldId id="313" r:id="rId5"/>
    <p:sldId id="348" r:id="rId6"/>
    <p:sldId id="349" r:id="rId7"/>
    <p:sldId id="261" r:id="rId8"/>
    <p:sldId id="262" r:id="rId9"/>
    <p:sldId id="263" r:id="rId10"/>
    <p:sldId id="264" r:id="rId11"/>
    <p:sldId id="270" r:id="rId12"/>
    <p:sldId id="266" r:id="rId13"/>
    <p:sldId id="267" r:id="rId14"/>
    <p:sldId id="320" r:id="rId15"/>
    <p:sldId id="345" r:id="rId16"/>
    <p:sldId id="347" r:id="rId17"/>
  </p:sldIdLst>
  <p:sldSz cx="7772400" cy="10058400"/>
  <p:notesSz cx="7023100" cy="9309100"/>
  <p:defaultTextStyle>
    <a:defPPr>
      <a:defRPr lang="en-US"/>
    </a:defPPr>
    <a:lvl1pPr marL="0" algn="l" defTabSz="1018228" rtl="0" eaLnBrk="1" latinLnBrk="0" hangingPunct="1">
      <a:defRPr sz="2000" kern="1200">
        <a:solidFill>
          <a:schemeClr val="tx1"/>
        </a:solidFill>
        <a:latin typeface="+mn-lt"/>
        <a:ea typeface="+mn-ea"/>
        <a:cs typeface="+mn-cs"/>
      </a:defRPr>
    </a:lvl1pPr>
    <a:lvl2pPr marL="509115" algn="l" defTabSz="1018228" rtl="0" eaLnBrk="1" latinLnBrk="0" hangingPunct="1">
      <a:defRPr sz="2000" kern="1200">
        <a:solidFill>
          <a:schemeClr val="tx1"/>
        </a:solidFill>
        <a:latin typeface="+mn-lt"/>
        <a:ea typeface="+mn-ea"/>
        <a:cs typeface="+mn-cs"/>
      </a:defRPr>
    </a:lvl2pPr>
    <a:lvl3pPr marL="1018228" algn="l" defTabSz="1018228" rtl="0" eaLnBrk="1" latinLnBrk="0" hangingPunct="1">
      <a:defRPr sz="2000" kern="1200">
        <a:solidFill>
          <a:schemeClr val="tx1"/>
        </a:solidFill>
        <a:latin typeface="+mn-lt"/>
        <a:ea typeface="+mn-ea"/>
        <a:cs typeface="+mn-cs"/>
      </a:defRPr>
    </a:lvl3pPr>
    <a:lvl4pPr marL="1527344" algn="l" defTabSz="1018228" rtl="0" eaLnBrk="1" latinLnBrk="0" hangingPunct="1">
      <a:defRPr sz="2000" kern="1200">
        <a:solidFill>
          <a:schemeClr val="tx1"/>
        </a:solidFill>
        <a:latin typeface="+mn-lt"/>
        <a:ea typeface="+mn-ea"/>
        <a:cs typeface="+mn-cs"/>
      </a:defRPr>
    </a:lvl4pPr>
    <a:lvl5pPr marL="2036458" algn="l" defTabSz="1018228" rtl="0" eaLnBrk="1" latinLnBrk="0" hangingPunct="1">
      <a:defRPr sz="2000" kern="1200">
        <a:solidFill>
          <a:schemeClr val="tx1"/>
        </a:solidFill>
        <a:latin typeface="+mn-lt"/>
        <a:ea typeface="+mn-ea"/>
        <a:cs typeface="+mn-cs"/>
      </a:defRPr>
    </a:lvl5pPr>
    <a:lvl6pPr marL="2545574" algn="l" defTabSz="1018228" rtl="0" eaLnBrk="1" latinLnBrk="0" hangingPunct="1">
      <a:defRPr sz="2000" kern="1200">
        <a:solidFill>
          <a:schemeClr val="tx1"/>
        </a:solidFill>
        <a:latin typeface="+mn-lt"/>
        <a:ea typeface="+mn-ea"/>
        <a:cs typeface="+mn-cs"/>
      </a:defRPr>
    </a:lvl6pPr>
    <a:lvl7pPr marL="3054686" algn="l" defTabSz="1018228" rtl="0" eaLnBrk="1" latinLnBrk="0" hangingPunct="1">
      <a:defRPr sz="2000" kern="1200">
        <a:solidFill>
          <a:schemeClr val="tx1"/>
        </a:solidFill>
        <a:latin typeface="+mn-lt"/>
        <a:ea typeface="+mn-ea"/>
        <a:cs typeface="+mn-cs"/>
      </a:defRPr>
    </a:lvl7pPr>
    <a:lvl8pPr marL="3563802" algn="l" defTabSz="1018228" rtl="0" eaLnBrk="1" latinLnBrk="0" hangingPunct="1">
      <a:defRPr sz="2000" kern="1200">
        <a:solidFill>
          <a:schemeClr val="tx1"/>
        </a:solidFill>
        <a:latin typeface="+mn-lt"/>
        <a:ea typeface="+mn-ea"/>
        <a:cs typeface="+mn-cs"/>
      </a:defRPr>
    </a:lvl8pPr>
    <a:lvl9pPr marL="4072914" algn="l" defTabSz="1018228" rtl="0" eaLnBrk="1" latinLnBrk="0" hangingPunct="1">
      <a:defRPr sz="2000" kern="1200">
        <a:solidFill>
          <a:schemeClr val="tx1"/>
        </a:solidFill>
        <a:latin typeface="+mn-lt"/>
        <a:ea typeface="+mn-ea"/>
        <a:cs typeface="+mn-cs"/>
      </a:defRPr>
    </a:lvl9pPr>
  </p:defaultTextStyle>
  <p:extLst>
    <p:ext uri="{EFAFB233-063F-42B5-8137-9DF3F51BA10A}">
      <p15:sldGuideLst xmlns:p15="http://schemas.microsoft.com/office/powerpoint/2012/main">
        <p15:guide id="17" orient="horz" pos="6096" userDrawn="1">
          <p15:clr>
            <a:srgbClr val="A4A3A4"/>
          </p15:clr>
        </p15:guide>
        <p15:guide id="21" pos="4584" userDrawn="1">
          <p15:clr>
            <a:srgbClr val="A4A3A4"/>
          </p15:clr>
        </p15:guide>
        <p15:guide id="22" pos="312" userDrawn="1">
          <p15:clr>
            <a:srgbClr val="A4A3A4"/>
          </p15:clr>
        </p15:guide>
        <p15:guide id="23" pos="1848" userDrawn="1">
          <p15:clr>
            <a:srgbClr val="A4A3A4"/>
          </p15:clr>
        </p15:guide>
        <p15:guide id="26" pos="2208" userDrawn="1">
          <p15:clr>
            <a:srgbClr val="A4A3A4"/>
          </p15:clr>
        </p15:guide>
        <p15:guide id="29" orient="horz" pos="5384" userDrawn="1">
          <p15:clr>
            <a:srgbClr val="A4A3A4"/>
          </p15:clr>
        </p15:guide>
        <p15:guide id="30" orient="horz" pos="3648" userDrawn="1">
          <p15:clr>
            <a:srgbClr val="A4A3A4"/>
          </p15:clr>
        </p15:guide>
        <p15:guide id="31" orient="horz" pos="1680" userDrawn="1">
          <p15:clr>
            <a:srgbClr val="A4A3A4"/>
          </p15:clr>
        </p15:guide>
        <p15:guide id="32" orient="horz" pos="2688" userDrawn="1">
          <p15:clr>
            <a:srgbClr val="A4A3A4"/>
          </p15:clr>
        </p15:guide>
        <p15:guide id="33" pos="3480" userDrawn="1">
          <p15:clr>
            <a:srgbClr val="5ACBF0"/>
          </p15:clr>
        </p15:guide>
        <p15:guide id="34" pos="3312" userDrawn="1">
          <p15:clr>
            <a:srgbClr val="5ACBF0"/>
          </p15:clr>
        </p15:guide>
        <p15:guide id="35" pos="1128" userDrawn="1">
          <p15:clr>
            <a:srgbClr val="F26B43"/>
          </p15:clr>
        </p15:guide>
        <p15:guide id="36" orient="horz" pos="4056" userDrawn="1">
          <p15:clr>
            <a:srgbClr val="C35EA4"/>
          </p15:clr>
        </p15:guide>
        <p15:guide id="37" orient="horz" pos="4128" userDrawn="1">
          <p15:clr>
            <a:srgbClr val="C35EA4"/>
          </p15:clr>
        </p15:guide>
        <p15:guide id="38" orient="horz" pos="1200" userDrawn="1">
          <p15:clr>
            <a:srgbClr val="F26B43"/>
          </p15:clr>
        </p15:guide>
        <p15:guide id="39" pos="2520" userDrawn="1">
          <p15:clr>
            <a:srgbClr val="C35EA4"/>
          </p15:clr>
        </p15:guide>
        <p15:guide id="40" orient="horz" pos="1056"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dam.Martin@dimensional.com" initials="A" lastIdx="2" clrIdx="0">
    <p:extLst>
      <p:ext uri="{19B8F6BF-5375-455C-9EA6-DF929625EA0E}">
        <p15:presenceInfo xmlns:p15="http://schemas.microsoft.com/office/powerpoint/2012/main" userId="S-1-5-21-1017909788-408882013-1392588124-2303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6A6A6"/>
    <a:srgbClr val="35627D"/>
    <a:srgbClr val="5C8235"/>
    <a:srgbClr val="006600"/>
    <a:srgbClr val="FF99FF"/>
    <a:srgbClr val="FFFFFF"/>
    <a:srgbClr val="C20000"/>
    <a:srgbClr val="C00000"/>
    <a:srgbClr val="4D859E"/>
    <a:srgbClr val="59595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8111FB2-788C-4445-924A-E5B9AFB82868}" v="16" dt="2023-10-05T18:13:02.386"/>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137" autoAdjust="0"/>
    <p:restoredTop sz="92797" autoAdjust="0"/>
  </p:normalViewPr>
  <p:slideViewPr>
    <p:cSldViewPr snapToGrid="0">
      <p:cViewPr varScale="1">
        <p:scale>
          <a:sx n="119" d="100"/>
          <a:sy n="119" d="100"/>
        </p:scale>
        <p:origin x="3570" y="96"/>
      </p:cViewPr>
      <p:guideLst>
        <p:guide orient="horz" pos="6096"/>
        <p:guide pos="4584"/>
        <p:guide pos="312"/>
        <p:guide pos="1848"/>
        <p:guide pos="2208"/>
        <p:guide orient="horz" pos="5384"/>
        <p:guide orient="horz" pos="3648"/>
        <p:guide orient="horz" pos="1680"/>
        <p:guide orient="horz" pos="2688"/>
        <p:guide pos="3480"/>
        <p:guide pos="3312"/>
        <p:guide pos="1128"/>
        <p:guide orient="horz" pos="4056"/>
        <p:guide orient="horz" pos="4128"/>
        <p:guide orient="horz" pos="1200"/>
        <p:guide pos="2520"/>
        <p:guide orient="horz" pos="1056"/>
      </p:guideLst>
    </p:cSldViewPr>
  </p:slideViewPr>
  <p:notesTextViewPr>
    <p:cViewPr>
      <p:scale>
        <a:sx n="3" d="2"/>
        <a:sy n="3" d="2"/>
      </p:scale>
      <p:origin x="0" y="0"/>
    </p:cViewPr>
  </p:notesTextViewPr>
  <p:sorterViewPr>
    <p:cViewPr varScale="1">
      <p:scale>
        <a:sx n="100" d="100"/>
        <a:sy n="100" d="100"/>
      </p:scale>
      <p:origin x="0" y="0"/>
    </p:cViewPr>
  </p:sorterViewPr>
  <p:notesViewPr>
    <p:cSldViewPr snapToGrid="0" showGuides="1">
      <p:cViewPr varScale="1">
        <p:scale>
          <a:sx n="85" d="100"/>
          <a:sy n="85" d="100"/>
        </p:scale>
        <p:origin x="3846"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yler Hill" userId="0aec3058-3a0e-41f4-8a79-70ee5269fbdf" providerId="ADAL" clId="{78111FB2-788C-4445-924A-E5B9AFB82868}"/>
    <pc:docChg chg="custSel modSld">
      <pc:chgData name="Tyler Hill" userId="0aec3058-3a0e-41f4-8a79-70ee5269fbdf" providerId="ADAL" clId="{78111FB2-788C-4445-924A-E5B9AFB82868}" dt="2023-10-05T18:13:02.384" v="16" actId="931"/>
      <pc:docMkLst>
        <pc:docMk/>
      </pc:docMkLst>
      <pc:sldChg chg="addSp delSp modSp">
        <pc:chgData name="Tyler Hill" userId="0aec3058-3a0e-41f4-8a79-70ee5269fbdf" providerId="ADAL" clId="{78111FB2-788C-4445-924A-E5B9AFB82868}" dt="2023-10-05T18:12:15.164" v="0" actId="931"/>
        <pc:sldMkLst>
          <pc:docMk/>
          <pc:sldMk cId="3755134607" sldId="256"/>
        </pc:sldMkLst>
        <pc:spChg chg="del">
          <ac:chgData name="Tyler Hill" userId="0aec3058-3a0e-41f4-8a79-70ee5269fbdf" providerId="ADAL" clId="{78111FB2-788C-4445-924A-E5B9AFB82868}" dt="2023-10-05T18:12:15.164" v="0" actId="931"/>
          <ac:spMkLst>
            <pc:docMk/>
            <pc:sldMk cId="3755134607" sldId="256"/>
            <ac:spMk id="13" creationId="{00000000-0000-0000-0000-000000000000}"/>
          </ac:spMkLst>
        </pc:spChg>
        <pc:picChg chg="add mod">
          <ac:chgData name="Tyler Hill" userId="0aec3058-3a0e-41f4-8a79-70ee5269fbdf" providerId="ADAL" clId="{78111FB2-788C-4445-924A-E5B9AFB82868}" dt="2023-10-05T18:12:15.164" v="0" actId="931"/>
          <ac:picMkLst>
            <pc:docMk/>
            <pc:sldMk cId="3755134607" sldId="256"/>
            <ac:picMk id="6" creationId="{4CFA62D4-8FA6-FC7B-CBC3-9AC346407736}"/>
          </ac:picMkLst>
        </pc:picChg>
      </pc:sldChg>
      <pc:sldChg chg="addSp delSp modSp mod">
        <pc:chgData name="Tyler Hill" userId="0aec3058-3a0e-41f4-8a79-70ee5269fbdf" providerId="ADAL" clId="{78111FB2-788C-4445-924A-E5B9AFB82868}" dt="2023-10-05T18:12:23.060" v="2" actId="931"/>
        <pc:sldMkLst>
          <pc:docMk/>
          <pc:sldMk cId="3410036985" sldId="257"/>
        </pc:sldMkLst>
        <pc:spChg chg="del">
          <ac:chgData name="Tyler Hill" userId="0aec3058-3a0e-41f4-8a79-70ee5269fbdf" providerId="ADAL" clId="{78111FB2-788C-4445-924A-E5B9AFB82868}" dt="2023-10-05T18:12:23.060" v="2" actId="931"/>
          <ac:spMkLst>
            <pc:docMk/>
            <pc:sldMk cId="3410036985" sldId="257"/>
            <ac:spMk id="12" creationId="{7A398953-1AAC-425C-9CA4-35ADFEEEF1E7}"/>
          </ac:spMkLst>
        </pc:spChg>
        <pc:spChg chg="del">
          <ac:chgData name="Tyler Hill" userId="0aec3058-3a0e-41f4-8a79-70ee5269fbdf" providerId="ADAL" clId="{78111FB2-788C-4445-924A-E5B9AFB82868}" dt="2023-10-05T18:12:17.793" v="1" actId="478"/>
          <ac:spMkLst>
            <pc:docMk/>
            <pc:sldMk cId="3410036985" sldId="257"/>
            <ac:spMk id="13" creationId="{E724BDEF-8BA8-4BF4-81B8-E5814B1D64C0}"/>
          </ac:spMkLst>
        </pc:spChg>
        <pc:picChg chg="add mod">
          <ac:chgData name="Tyler Hill" userId="0aec3058-3a0e-41f4-8a79-70ee5269fbdf" providerId="ADAL" clId="{78111FB2-788C-4445-924A-E5B9AFB82868}" dt="2023-10-05T18:12:23.060" v="2" actId="931"/>
          <ac:picMkLst>
            <pc:docMk/>
            <pc:sldMk cId="3410036985" sldId="257"/>
            <ac:picMk id="7" creationId="{BDF82A30-B641-163B-5B72-87965D08E589}"/>
          </ac:picMkLst>
        </pc:picChg>
      </pc:sldChg>
      <pc:sldChg chg="addSp delSp modSp">
        <pc:chgData name="Tyler Hill" userId="0aec3058-3a0e-41f4-8a79-70ee5269fbdf" providerId="ADAL" clId="{78111FB2-788C-4445-924A-E5B9AFB82868}" dt="2023-10-05T18:12:37.208" v="7" actId="931"/>
        <pc:sldMkLst>
          <pc:docMk/>
          <pc:sldMk cId="1397243794" sldId="261"/>
        </pc:sldMkLst>
        <pc:spChg chg="del">
          <ac:chgData name="Tyler Hill" userId="0aec3058-3a0e-41f4-8a79-70ee5269fbdf" providerId="ADAL" clId="{78111FB2-788C-4445-924A-E5B9AFB82868}" dt="2023-10-05T18:12:37.208" v="7" actId="931"/>
          <ac:spMkLst>
            <pc:docMk/>
            <pc:sldMk cId="1397243794" sldId="261"/>
            <ac:spMk id="24" creationId="{00000000-0000-0000-0000-000000000000}"/>
          </ac:spMkLst>
        </pc:spChg>
        <pc:picChg chg="add mod">
          <ac:chgData name="Tyler Hill" userId="0aec3058-3a0e-41f4-8a79-70ee5269fbdf" providerId="ADAL" clId="{78111FB2-788C-4445-924A-E5B9AFB82868}" dt="2023-10-05T18:12:37.208" v="7" actId="931"/>
          <ac:picMkLst>
            <pc:docMk/>
            <pc:sldMk cId="1397243794" sldId="261"/>
            <ac:picMk id="6" creationId="{A5419EA8-C003-939B-FE8D-4F64B78B8D90}"/>
          </ac:picMkLst>
        </pc:picChg>
      </pc:sldChg>
      <pc:sldChg chg="addSp delSp modSp">
        <pc:chgData name="Tyler Hill" userId="0aec3058-3a0e-41f4-8a79-70ee5269fbdf" providerId="ADAL" clId="{78111FB2-788C-4445-924A-E5B9AFB82868}" dt="2023-10-05T18:12:39.940" v="8" actId="931"/>
        <pc:sldMkLst>
          <pc:docMk/>
          <pc:sldMk cId="59708518" sldId="262"/>
        </pc:sldMkLst>
        <pc:spChg chg="del">
          <ac:chgData name="Tyler Hill" userId="0aec3058-3a0e-41f4-8a79-70ee5269fbdf" providerId="ADAL" clId="{78111FB2-788C-4445-924A-E5B9AFB82868}" dt="2023-10-05T18:12:39.940" v="8" actId="931"/>
          <ac:spMkLst>
            <pc:docMk/>
            <pc:sldMk cId="59708518" sldId="262"/>
            <ac:spMk id="17" creationId="{00000000-0000-0000-0000-000000000000}"/>
          </ac:spMkLst>
        </pc:spChg>
        <pc:picChg chg="add mod">
          <ac:chgData name="Tyler Hill" userId="0aec3058-3a0e-41f4-8a79-70ee5269fbdf" providerId="ADAL" clId="{78111FB2-788C-4445-924A-E5B9AFB82868}" dt="2023-10-05T18:12:39.940" v="8" actId="931"/>
          <ac:picMkLst>
            <pc:docMk/>
            <pc:sldMk cId="59708518" sldId="262"/>
            <ac:picMk id="8" creationId="{F24D92D6-19C7-0458-915E-EC40E64628B8}"/>
          </ac:picMkLst>
        </pc:picChg>
      </pc:sldChg>
      <pc:sldChg chg="addSp delSp modSp">
        <pc:chgData name="Tyler Hill" userId="0aec3058-3a0e-41f4-8a79-70ee5269fbdf" providerId="ADAL" clId="{78111FB2-788C-4445-924A-E5B9AFB82868}" dt="2023-10-05T18:12:42.780" v="9" actId="931"/>
        <pc:sldMkLst>
          <pc:docMk/>
          <pc:sldMk cId="2013841493" sldId="263"/>
        </pc:sldMkLst>
        <pc:spChg chg="del">
          <ac:chgData name="Tyler Hill" userId="0aec3058-3a0e-41f4-8a79-70ee5269fbdf" providerId="ADAL" clId="{78111FB2-788C-4445-924A-E5B9AFB82868}" dt="2023-10-05T18:12:42.780" v="9" actId="931"/>
          <ac:spMkLst>
            <pc:docMk/>
            <pc:sldMk cId="2013841493" sldId="263"/>
            <ac:spMk id="10" creationId="{00000000-0000-0000-0000-000000000000}"/>
          </ac:spMkLst>
        </pc:spChg>
        <pc:picChg chg="add mod">
          <ac:chgData name="Tyler Hill" userId="0aec3058-3a0e-41f4-8a79-70ee5269fbdf" providerId="ADAL" clId="{78111FB2-788C-4445-924A-E5B9AFB82868}" dt="2023-10-05T18:12:42.780" v="9" actId="931"/>
          <ac:picMkLst>
            <pc:docMk/>
            <pc:sldMk cId="2013841493" sldId="263"/>
            <ac:picMk id="9" creationId="{BB3F7320-E214-D431-F6F8-465B0CDB62DE}"/>
          </ac:picMkLst>
        </pc:picChg>
      </pc:sldChg>
      <pc:sldChg chg="addSp delSp modSp">
        <pc:chgData name="Tyler Hill" userId="0aec3058-3a0e-41f4-8a79-70ee5269fbdf" providerId="ADAL" clId="{78111FB2-788C-4445-924A-E5B9AFB82868}" dt="2023-10-05T18:12:45.411" v="10" actId="931"/>
        <pc:sldMkLst>
          <pc:docMk/>
          <pc:sldMk cId="2417864126" sldId="264"/>
        </pc:sldMkLst>
        <pc:spChg chg="del">
          <ac:chgData name="Tyler Hill" userId="0aec3058-3a0e-41f4-8a79-70ee5269fbdf" providerId="ADAL" clId="{78111FB2-788C-4445-924A-E5B9AFB82868}" dt="2023-10-05T18:12:45.411" v="10" actId="931"/>
          <ac:spMkLst>
            <pc:docMk/>
            <pc:sldMk cId="2417864126" sldId="264"/>
            <ac:spMk id="9" creationId="{00000000-0000-0000-0000-000000000000}"/>
          </ac:spMkLst>
        </pc:spChg>
        <pc:picChg chg="add mod">
          <ac:chgData name="Tyler Hill" userId="0aec3058-3a0e-41f4-8a79-70ee5269fbdf" providerId="ADAL" clId="{78111FB2-788C-4445-924A-E5B9AFB82868}" dt="2023-10-05T18:12:45.411" v="10" actId="931"/>
          <ac:picMkLst>
            <pc:docMk/>
            <pc:sldMk cId="2417864126" sldId="264"/>
            <ac:picMk id="7" creationId="{8DFA33FE-B410-B5BA-9B84-37C6CAF64406}"/>
          </ac:picMkLst>
        </pc:picChg>
      </pc:sldChg>
      <pc:sldChg chg="addSp delSp modSp">
        <pc:chgData name="Tyler Hill" userId="0aec3058-3a0e-41f4-8a79-70ee5269fbdf" providerId="ADAL" clId="{78111FB2-788C-4445-924A-E5B9AFB82868}" dt="2023-10-05T18:12:51.431" v="12" actId="931"/>
        <pc:sldMkLst>
          <pc:docMk/>
          <pc:sldMk cId="3962466282" sldId="266"/>
        </pc:sldMkLst>
        <pc:spChg chg="del">
          <ac:chgData name="Tyler Hill" userId="0aec3058-3a0e-41f4-8a79-70ee5269fbdf" providerId="ADAL" clId="{78111FB2-788C-4445-924A-E5B9AFB82868}" dt="2023-10-05T18:12:51.431" v="12" actId="931"/>
          <ac:spMkLst>
            <pc:docMk/>
            <pc:sldMk cId="3962466282" sldId="266"/>
            <ac:spMk id="15" creationId="{00000000-0000-0000-0000-000000000000}"/>
          </ac:spMkLst>
        </pc:spChg>
        <pc:picChg chg="add mod">
          <ac:chgData name="Tyler Hill" userId="0aec3058-3a0e-41f4-8a79-70ee5269fbdf" providerId="ADAL" clId="{78111FB2-788C-4445-924A-E5B9AFB82868}" dt="2023-10-05T18:12:51.431" v="12" actId="931"/>
          <ac:picMkLst>
            <pc:docMk/>
            <pc:sldMk cId="3962466282" sldId="266"/>
            <ac:picMk id="9" creationId="{0939AC69-8460-23BB-FB1D-1897FEA62985}"/>
          </ac:picMkLst>
        </pc:picChg>
      </pc:sldChg>
      <pc:sldChg chg="addSp delSp modSp">
        <pc:chgData name="Tyler Hill" userId="0aec3058-3a0e-41f4-8a79-70ee5269fbdf" providerId="ADAL" clId="{78111FB2-788C-4445-924A-E5B9AFB82868}" dt="2023-10-05T18:12:54.416" v="13" actId="931"/>
        <pc:sldMkLst>
          <pc:docMk/>
          <pc:sldMk cId="3680952062" sldId="267"/>
        </pc:sldMkLst>
        <pc:spChg chg="del">
          <ac:chgData name="Tyler Hill" userId="0aec3058-3a0e-41f4-8a79-70ee5269fbdf" providerId="ADAL" clId="{78111FB2-788C-4445-924A-E5B9AFB82868}" dt="2023-10-05T18:12:54.416" v="13" actId="931"/>
          <ac:spMkLst>
            <pc:docMk/>
            <pc:sldMk cId="3680952062" sldId="267"/>
            <ac:spMk id="11" creationId="{00000000-0000-0000-0000-000000000000}"/>
          </ac:spMkLst>
        </pc:spChg>
        <pc:picChg chg="add mod">
          <ac:chgData name="Tyler Hill" userId="0aec3058-3a0e-41f4-8a79-70ee5269fbdf" providerId="ADAL" clId="{78111FB2-788C-4445-924A-E5B9AFB82868}" dt="2023-10-05T18:12:54.416" v="13" actId="931"/>
          <ac:picMkLst>
            <pc:docMk/>
            <pc:sldMk cId="3680952062" sldId="267"/>
            <ac:picMk id="8" creationId="{A48F32C0-B742-C5B7-3892-1B9FC3750455}"/>
          </ac:picMkLst>
        </pc:picChg>
      </pc:sldChg>
      <pc:sldChg chg="addSp delSp modSp">
        <pc:chgData name="Tyler Hill" userId="0aec3058-3a0e-41f4-8a79-70ee5269fbdf" providerId="ADAL" clId="{78111FB2-788C-4445-924A-E5B9AFB82868}" dt="2023-10-05T18:12:48.463" v="11" actId="931"/>
        <pc:sldMkLst>
          <pc:docMk/>
          <pc:sldMk cId="2738516538" sldId="270"/>
        </pc:sldMkLst>
        <pc:spChg chg="del">
          <ac:chgData name="Tyler Hill" userId="0aec3058-3a0e-41f4-8a79-70ee5269fbdf" providerId="ADAL" clId="{78111FB2-788C-4445-924A-E5B9AFB82868}" dt="2023-10-05T18:12:48.463" v="11" actId="931"/>
          <ac:spMkLst>
            <pc:docMk/>
            <pc:sldMk cId="2738516538" sldId="270"/>
            <ac:spMk id="9" creationId="{00000000-0000-0000-0000-000000000000}"/>
          </ac:spMkLst>
        </pc:spChg>
        <pc:picChg chg="add mod">
          <ac:chgData name="Tyler Hill" userId="0aec3058-3a0e-41f4-8a79-70ee5269fbdf" providerId="ADAL" clId="{78111FB2-788C-4445-924A-E5B9AFB82868}" dt="2023-10-05T18:12:48.463" v="11" actId="931"/>
          <ac:picMkLst>
            <pc:docMk/>
            <pc:sldMk cId="2738516538" sldId="270"/>
            <ac:picMk id="6" creationId="{78B4E878-5B1B-94F1-E878-2C09BFFF0A4D}"/>
          </ac:picMkLst>
        </pc:picChg>
      </pc:sldChg>
      <pc:sldChg chg="addSp delSp modSp">
        <pc:chgData name="Tyler Hill" userId="0aec3058-3a0e-41f4-8a79-70ee5269fbdf" providerId="ADAL" clId="{78111FB2-788C-4445-924A-E5B9AFB82868}" dt="2023-10-05T18:12:25.749" v="3" actId="931"/>
        <pc:sldMkLst>
          <pc:docMk/>
          <pc:sldMk cId="3077758293" sldId="271"/>
        </pc:sldMkLst>
        <pc:spChg chg="del">
          <ac:chgData name="Tyler Hill" userId="0aec3058-3a0e-41f4-8a79-70ee5269fbdf" providerId="ADAL" clId="{78111FB2-788C-4445-924A-E5B9AFB82868}" dt="2023-10-05T18:12:25.749" v="3" actId="931"/>
          <ac:spMkLst>
            <pc:docMk/>
            <pc:sldMk cId="3077758293" sldId="271"/>
            <ac:spMk id="11" creationId="{00000000-0000-0000-0000-000000000000}"/>
          </ac:spMkLst>
        </pc:spChg>
        <pc:picChg chg="add mod">
          <ac:chgData name="Tyler Hill" userId="0aec3058-3a0e-41f4-8a79-70ee5269fbdf" providerId="ADAL" clId="{78111FB2-788C-4445-924A-E5B9AFB82868}" dt="2023-10-05T18:12:25.749" v="3" actId="931"/>
          <ac:picMkLst>
            <pc:docMk/>
            <pc:sldMk cId="3077758293" sldId="271"/>
            <ac:picMk id="9" creationId="{EB0AEB83-EA8B-D706-2F67-7AC88DB15056}"/>
          </ac:picMkLst>
        </pc:picChg>
      </pc:sldChg>
      <pc:sldChg chg="addSp delSp modSp">
        <pc:chgData name="Tyler Hill" userId="0aec3058-3a0e-41f4-8a79-70ee5269fbdf" providerId="ADAL" clId="{78111FB2-788C-4445-924A-E5B9AFB82868}" dt="2023-10-05T18:12:28.832" v="4" actId="931"/>
        <pc:sldMkLst>
          <pc:docMk/>
          <pc:sldMk cId="295291861" sldId="313"/>
        </pc:sldMkLst>
        <pc:spChg chg="del">
          <ac:chgData name="Tyler Hill" userId="0aec3058-3a0e-41f4-8a79-70ee5269fbdf" providerId="ADAL" clId="{78111FB2-788C-4445-924A-E5B9AFB82868}" dt="2023-10-05T18:12:28.832" v="4" actId="931"/>
          <ac:spMkLst>
            <pc:docMk/>
            <pc:sldMk cId="295291861" sldId="313"/>
            <ac:spMk id="11" creationId="{00000000-0000-0000-0000-000000000000}"/>
          </ac:spMkLst>
        </pc:spChg>
        <pc:picChg chg="add mod">
          <ac:chgData name="Tyler Hill" userId="0aec3058-3a0e-41f4-8a79-70ee5269fbdf" providerId="ADAL" clId="{78111FB2-788C-4445-924A-E5B9AFB82868}" dt="2023-10-05T18:12:28.832" v="4" actId="931"/>
          <ac:picMkLst>
            <pc:docMk/>
            <pc:sldMk cId="295291861" sldId="313"/>
            <ac:picMk id="8" creationId="{5E36B0E9-D197-75AA-F416-9676E7DA71CB}"/>
          </ac:picMkLst>
        </pc:picChg>
      </pc:sldChg>
      <pc:sldChg chg="addSp delSp modSp">
        <pc:chgData name="Tyler Hill" userId="0aec3058-3a0e-41f4-8a79-70ee5269fbdf" providerId="ADAL" clId="{78111FB2-788C-4445-924A-E5B9AFB82868}" dt="2023-10-05T18:12:57.118" v="14" actId="931"/>
        <pc:sldMkLst>
          <pc:docMk/>
          <pc:sldMk cId="95083137" sldId="320"/>
        </pc:sldMkLst>
        <pc:spChg chg="del">
          <ac:chgData name="Tyler Hill" userId="0aec3058-3a0e-41f4-8a79-70ee5269fbdf" providerId="ADAL" clId="{78111FB2-788C-4445-924A-E5B9AFB82868}" dt="2023-10-05T18:12:57.118" v="14" actId="931"/>
          <ac:spMkLst>
            <pc:docMk/>
            <pc:sldMk cId="95083137" sldId="320"/>
            <ac:spMk id="11" creationId="{00000000-0000-0000-0000-000000000000}"/>
          </ac:spMkLst>
        </pc:spChg>
        <pc:picChg chg="add mod">
          <ac:chgData name="Tyler Hill" userId="0aec3058-3a0e-41f4-8a79-70ee5269fbdf" providerId="ADAL" clId="{78111FB2-788C-4445-924A-E5B9AFB82868}" dt="2023-10-05T18:12:57.118" v="14" actId="931"/>
          <ac:picMkLst>
            <pc:docMk/>
            <pc:sldMk cId="95083137" sldId="320"/>
            <ac:picMk id="6" creationId="{2B194A2C-B668-1036-B031-B48563244BF7}"/>
          </ac:picMkLst>
        </pc:picChg>
      </pc:sldChg>
      <pc:sldChg chg="addSp delSp modSp">
        <pc:chgData name="Tyler Hill" userId="0aec3058-3a0e-41f4-8a79-70ee5269fbdf" providerId="ADAL" clId="{78111FB2-788C-4445-924A-E5B9AFB82868}" dt="2023-10-05T18:12:59.990" v="15" actId="931"/>
        <pc:sldMkLst>
          <pc:docMk/>
          <pc:sldMk cId="1142953379" sldId="345"/>
        </pc:sldMkLst>
        <pc:spChg chg="del">
          <ac:chgData name="Tyler Hill" userId="0aec3058-3a0e-41f4-8a79-70ee5269fbdf" providerId="ADAL" clId="{78111FB2-788C-4445-924A-E5B9AFB82868}" dt="2023-10-05T18:12:59.990" v="15" actId="931"/>
          <ac:spMkLst>
            <pc:docMk/>
            <pc:sldMk cId="1142953379" sldId="345"/>
            <ac:spMk id="15" creationId="{23C000B9-B0F9-751F-ACF1-BA64F748431E}"/>
          </ac:spMkLst>
        </pc:spChg>
        <pc:picChg chg="add mod">
          <ac:chgData name="Tyler Hill" userId="0aec3058-3a0e-41f4-8a79-70ee5269fbdf" providerId="ADAL" clId="{78111FB2-788C-4445-924A-E5B9AFB82868}" dt="2023-10-05T18:12:59.990" v="15" actId="931"/>
          <ac:picMkLst>
            <pc:docMk/>
            <pc:sldMk cId="1142953379" sldId="345"/>
            <ac:picMk id="8" creationId="{83F0AD13-2E23-3CF6-6C94-D0405E1EDF12}"/>
          </ac:picMkLst>
        </pc:picChg>
      </pc:sldChg>
      <pc:sldChg chg="addSp delSp modSp">
        <pc:chgData name="Tyler Hill" userId="0aec3058-3a0e-41f4-8a79-70ee5269fbdf" providerId="ADAL" clId="{78111FB2-788C-4445-924A-E5B9AFB82868}" dt="2023-10-05T18:13:02.384" v="16" actId="931"/>
        <pc:sldMkLst>
          <pc:docMk/>
          <pc:sldMk cId="3729658676" sldId="347"/>
        </pc:sldMkLst>
        <pc:spChg chg="del">
          <ac:chgData name="Tyler Hill" userId="0aec3058-3a0e-41f4-8a79-70ee5269fbdf" providerId="ADAL" clId="{78111FB2-788C-4445-924A-E5B9AFB82868}" dt="2023-10-05T18:13:02.384" v="16" actId="931"/>
          <ac:spMkLst>
            <pc:docMk/>
            <pc:sldMk cId="3729658676" sldId="347"/>
            <ac:spMk id="8" creationId="{0C87009C-9C83-1831-F95B-FCD46476C51B}"/>
          </ac:spMkLst>
        </pc:spChg>
        <pc:picChg chg="add mod">
          <ac:chgData name="Tyler Hill" userId="0aec3058-3a0e-41f4-8a79-70ee5269fbdf" providerId="ADAL" clId="{78111FB2-788C-4445-924A-E5B9AFB82868}" dt="2023-10-05T18:13:02.384" v="16" actId="931"/>
          <ac:picMkLst>
            <pc:docMk/>
            <pc:sldMk cId="3729658676" sldId="347"/>
            <ac:picMk id="6" creationId="{5C482BC9-83DC-790F-B2D6-6458AE41DAE9}"/>
          </ac:picMkLst>
        </pc:picChg>
      </pc:sldChg>
      <pc:sldChg chg="addSp delSp modSp">
        <pc:chgData name="Tyler Hill" userId="0aec3058-3a0e-41f4-8a79-70ee5269fbdf" providerId="ADAL" clId="{78111FB2-788C-4445-924A-E5B9AFB82868}" dt="2023-10-05T18:12:31.555" v="5" actId="931"/>
        <pc:sldMkLst>
          <pc:docMk/>
          <pc:sldMk cId="751706756" sldId="348"/>
        </pc:sldMkLst>
        <pc:spChg chg="del">
          <ac:chgData name="Tyler Hill" userId="0aec3058-3a0e-41f4-8a79-70ee5269fbdf" providerId="ADAL" clId="{78111FB2-788C-4445-924A-E5B9AFB82868}" dt="2023-10-05T18:12:31.555" v="5" actId="931"/>
          <ac:spMkLst>
            <pc:docMk/>
            <pc:sldMk cId="751706756" sldId="348"/>
            <ac:spMk id="8" creationId="{FFC75001-0B2D-4D65-B87B-62055DE420A6}"/>
          </ac:spMkLst>
        </pc:spChg>
        <pc:picChg chg="add mod">
          <ac:chgData name="Tyler Hill" userId="0aec3058-3a0e-41f4-8a79-70ee5269fbdf" providerId="ADAL" clId="{78111FB2-788C-4445-924A-E5B9AFB82868}" dt="2023-10-05T18:12:31.555" v="5" actId="931"/>
          <ac:picMkLst>
            <pc:docMk/>
            <pc:sldMk cId="751706756" sldId="348"/>
            <ac:picMk id="5" creationId="{C5737E49-5411-C04A-5C9A-FADB3C56B408}"/>
          </ac:picMkLst>
        </pc:picChg>
      </pc:sldChg>
      <pc:sldChg chg="addSp delSp modSp">
        <pc:chgData name="Tyler Hill" userId="0aec3058-3a0e-41f4-8a79-70ee5269fbdf" providerId="ADAL" clId="{78111FB2-788C-4445-924A-E5B9AFB82868}" dt="2023-10-05T18:12:34.147" v="6" actId="931"/>
        <pc:sldMkLst>
          <pc:docMk/>
          <pc:sldMk cId="1515575157" sldId="349"/>
        </pc:sldMkLst>
        <pc:spChg chg="del">
          <ac:chgData name="Tyler Hill" userId="0aec3058-3a0e-41f4-8a79-70ee5269fbdf" providerId="ADAL" clId="{78111FB2-788C-4445-924A-E5B9AFB82868}" dt="2023-10-05T18:12:34.147" v="6" actId="931"/>
          <ac:spMkLst>
            <pc:docMk/>
            <pc:sldMk cId="1515575157" sldId="349"/>
            <ac:spMk id="18" creationId="{00000000-0000-0000-0000-000000000000}"/>
          </ac:spMkLst>
        </pc:spChg>
        <pc:picChg chg="add mod">
          <ac:chgData name="Tyler Hill" userId="0aec3058-3a0e-41f4-8a79-70ee5269fbdf" providerId="ADAL" clId="{78111FB2-788C-4445-924A-E5B9AFB82868}" dt="2023-10-05T18:12:34.147" v="6" actId="931"/>
          <ac:picMkLst>
            <pc:docMk/>
            <pc:sldMk cId="1515575157" sldId="349"/>
            <ac:picMk id="6" creationId="{5B815484-440F-3858-1C6B-402C53F9C2FE}"/>
          </ac:picMkLst>
        </pc:pic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package" Target="../embeddings/Microsoft_Excel_Worksheet.xlsx"/><Relationship Id="rId1" Type="http://schemas.openxmlformats.org/officeDocument/2006/relationships/themeOverride" Target="../theme/themeOverride1.xml"/></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_rels/chart11.xml.rels><?xml version="1.0" encoding="UTF-8" standalone="yes"?>
<Relationships xmlns="http://schemas.openxmlformats.org/package/2006/relationships"><Relationship Id="rId3" Type="http://schemas.openxmlformats.org/officeDocument/2006/relationships/package" Target="../embeddings/Microsoft_Excel_Worksheet10.xlsx"/><Relationship Id="rId2" Type="http://schemas.microsoft.com/office/2011/relationships/chartColorStyle" Target="colors1.xml"/><Relationship Id="rId1" Type="http://schemas.microsoft.com/office/2011/relationships/chartStyle" Target="style1.xml"/></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Excel_Worksheet11.xlsx"/></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Excel_Worksheet12.xlsx"/></Relationships>
</file>

<file path=ppt/charts/_rels/chart14.xml.rels><?xml version="1.0" encoding="UTF-8" standalone="yes"?>
<Relationships xmlns="http://schemas.openxmlformats.org/package/2006/relationships"><Relationship Id="rId1" Type="http://schemas.openxmlformats.org/officeDocument/2006/relationships/package" Target="../embeddings/Microsoft_Excel_Worksheet13.xlsx"/></Relationships>
</file>

<file path=ppt/charts/_rels/chart15.xml.rels><?xml version="1.0" encoding="UTF-8" standalone="yes"?>
<Relationships xmlns="http://schemas.openxmlformats.org/package/2006/relationships"><Relationship Id="rId2" Type="http://schemas.openxmlformats.org/officeDocument/2006/relationships/package" Target="../embeddings/Microsoft_Excel_Worksheet14.xlsx"/><Relationship Id="rId1" Type="http://schemas.openxmlformats.org/officeDocument/2006/relationships/themeOverride" Target="../theme/themeOverride2.xml"/></Relationships>
</file>

<file path=ppt/charts/_rels/chart16.xml.rels><?xml version="1.0" encoding="UTF-8" standalone="yes"?>
<Relationships xmlns="http://schemas.openxmlformats.org/package/2006/relationships"><Relationship Id="rId3" Type="http://schemas.openxmlformats.org/officeDocument/2006/relationships/chartUserShapes" Target="../drawings/drawing3.xml"/><Relationship Id="rId2" Type="http://schemas.openxmlformats.org/officeDocument/2006/relationships/package" Target="../embeddings/Microsoft_Excel_Worksheet15.xlsx"/><Relationship Id="rId1" Type="http://schemas.openxmlformats.org/officeDocument/2006/relationships/themeOverride" Target="../theme/themeOverride3.xml"/></Relationships>
</file>

<file path=ppt/charts/_rels/chart17.xml.rels><?xml version="1.0" encoding="UTF-8" standalone="yes"?>
<Relationships xmlns="http://schemas.openxmlformats.org/package/2006/relationships"><Relationship Id="rId1" Type="http://schemas.openxmlformats.org/officeDocument/2006/relationships/package" Target="../embeddings/Microsoft_Excel_Worksheet16.xlsx"/></Relationships>
</file>

<file path=ppt/charts/_rels/chart18.xml.rels><?xml version="1.0" encoding="UTF-8" standalone="yes"?>
<Relationships xmlns="http://schemas.openxmlformats.org/package/2006/relationships"><Relationship Id="rId1" Type="http://schemas.openxmlformats.org/officeDocument/2006/relationships/package" Target="../embeddings/Microsoft_Excel_Worksheet17.xlsx"/></Relationships>
</file>

<file path=ppt/charts/_rels/chart19.xml.rels><?xml version="1.0" encoding="UTF-8" standalone="yes"?>
<Relationships xmlns="http://schemas.openxmlformats.org/package/2006/relationships"><Relationship Id="rId1" Type="http://schemas.openxmlformats.org/officeDocument/2006/relationships/package" Target="../embeddings/Microsoft_Excel_Worksheet18.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0.xml.rels><?xml version="1.0" encoding="UTF-8" standalone="yes"?>
<Relationships xmlns="http://schemas.openxmlformats.org/package/2006/relationships"><Relationship Id="rId1" Type="http://schemas.openxmlformats.org/officeDocument/2006/relationships/package" Target="../embeddings/Microsoft_Excel_Worksheet19.xlsx"/></Relationships>
</file>

<file path=ppt/charts/_rels/chart21.xml.rels><?xml version="1.0" encoding="UTF-8" standalone="yes"?>
<Relationships xmlns="http://schemas.openxmlformats.org/package/2006/relationships"><Relationship Id="rId1" Type="http://schemas.openxmlformats.org/officeDocument/2006/relationships/package" Target="../embeddings/Microsoft_Excel_Worksheet20.xlsx"/></Relationships>
</file>

<file path=ppt/charts/_rels/chart22.xml.rels><?xml version="1.0" encoding="UTF-8" standalone="yes"?>
<Relationships xmlns="http://schemas.openxmlformats.org/package/2006/relationships"><Relationship Id="rId1" Type="http://schemas.openxmlformats.org/officeDocument/2006/relationships/package" Target="../embeddings/Microsoft_Excel_Worksheet21.xlsx"/></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4.4925467987630661E-2"/>
          <c:y val="3.5596329639078862E-2"/>
          <c:w val="0.91388349596497409"/>
          <c:h val="0.86765040475293798"/>
        </c:manualLayout>
      </c:layout>
      <c:areaChart>
        <c:grouping val="standard"/>
        <c:varyColors val="0"/>
        <c:ser>
          <c:idx val="1"/>
          <c:order val="1"/>
          <c:tx>
            <c:strRef>
              <c:f>Sheet1!$C$1</c:f>
              <c:strCache>
                <c:ptCount val="1"/>
                <c:pt idx="0">
                  <c:v>line</c:v>
                </c:pt>
              </c:strCache>
            </c:strRef>
          </c:tx>
          <c:spPr>
            <a:solidFill>
              <a:srgbClr val="C9DAE2"/>
            </a:solidFill>
            <a:ln w="25400">
              <a:noFill/>
            </a:ln>
          </c:spPr>
          <c:cat>
            <c:numRef>
              <c:f>Sheet1!$A$2:$A$68</c:f>
              <c:numCache>
                <c:formatCode>m/d/yyyy</c:formatCode>
                <c:ptCount val="67"/>
                <c:pt idx="0">
                  <c:v>45107</c:v>
                </c:pt>
                <c:pt idx="1">
                  <c:v>45110</c:v>
                </c:pt>
                <c:pt idx="2">
                  <c:v>45111</c:v>
                </c:pt>
                <c:pt idx="3">
                  <c:v>45112</c:v>
                </c:pt>
                <c:pt idx="4">
                  <c:v>45113</c:v>
                </c:pt>
                <c:pt idx="5">
                  <c:v>45114</c:v>
                </c:pt>
                <c:pt idx="6">
                  <c:v>45117</c:v>
                </c:pt>
                <c:pt idx="7">
                  <c:v>45118</c:v>
                </c:pt>
                <c:pt idx="8">
                  <c:v>45119</c:v>
                </c:pt>
                <c:pt idx="9">
                  <c:v>45120</c:v>
                </c:pt>
                <c:pt idx="10">
                  <c:v>45121</c:v>
                </c:pt>
                <c:pt idx="11">
                  <c:v>45124</c:v>
                </c:pt>
                <c:pt idx="12">
                  <c:v>45125</c:v>
                </c:pt>
                <c:pt idx="13">
                  <c:v>45126</c:v>
                </c:pt>
                <c:pt idx="14">
                  <c:v>45127</c:v>
                </c:pt>
                <c:pt idx="15">
                  <c:v>45128</c:v>
                </c:pt>
                <c:pt idx="16">
                  <c:v>45131</c:v>
                </c:pt>
                <c:pt idx="17">
                  <c:v>45132</c:v>
                </c:pt>
                <c:pt idx="18">
                  <c:v>45133</c:v>
                </c:pt>
                <c:pt idx="19">
                  <c:v>45134</c:v>
                </c:pt>
                <c:pt idx="20">
                  <c:v>45135</c:v>
                </c:pt>
                <c:pt idx="21">
                  <c:v>45138</c:v>
                </c:pt>
                <c:pt idx="22">
                  <c:v>45139</c:v>
                </c:pt>
                <c:pt idx="23">
                  <c:v>45140</c:v>
                </c:pt>
                <c:pt idx="24">
                  <c:v>45141</c:v>
                </c:pt>
                <c:pt idx="25">
                  <c:v>45142</c:v>
                </c:pt>
                <c:pt idx="26">
                  <c:v>45145</c:v>
                </c:pt>
                <c:pt idx="27">
                  <c:v>45146</c:v>
                </c:pt>
                <c:pt idx="28">
                  <c:v>45147</c:v>
                </c:pt>
                <c:pt idx="29">
                  <c:v>45148</c:v>
                </c:pt>
                <c:pt idx="30">
                  <c:v>45149</c:v>
                </c:pt>
                <c:pt idx="31">
                  <c:v>45152</c:v>
                </c:pt>
                <c:pt idx="32">
                  <c:v>45153</c:v>
                </c:pt>
                <c:pt idx="33">
                  <c:v>45154</c:v>
                </c:pt>
                <c:pt idx="34">
                  <c:v>45155</c:v>
                </c:pt>
                <c:pt idx="35">
                  <c:v>45156</c:v>
                </c:pt>
                <c:pt idx="36">
                  <c:v>45159</c:v>
                </c:pt>
                <c:pt idx="37">
                  <c:v>45160</c:v>
                </c:pt>
                <c:pt idx="38">
                  <c:v>45161</c:v>
                </c:pt>
                <c:pt idx="39">
                  <c:v>45162</c:v>
                </c:pt>
                <c:pt idx="40">
                  <c:v>45163</c:v>
                </c:pt>
                <c:pt idx="41">
                  <c:v>45166</c:v>
                </c:pt>
                <c:pt idx="42">
                  <c:v>45167</c:v>
                </c:pt>
                <c:pt idx="43">
                  <c:v>45168</c:v>
                </c:pt>
                <c:pt idx="44">
                  <c:v>45169</c:v>
                </c:pt>
                <c:pt idx="45">
                  <c:v>45170</c:v>
                </c:pt>
                <c:pt idx="46">
                  <c:v>45173</c:v>
                </c:pt>
                <c:pt idx="47">
                  <c:v>45174</c:v>
                </c:pt>
                <c:pt idx="48">
                  <c:v>45175</c:v>
                </c:pt>
                <c:pt idx="49">
                  <c:v>45176</c:v>
                </c:pt>
                <c:pt idx="50">
                  <c:v>45177</c:v>
                </c:pt>
                <c:pt idx="51">
                  <c:v>45180</c:v>
                </c:pt>
                <c:pt idx="52">
                  <c:v>45181</c:v>
                </c:pt>
                <c:pt idx="53">
                  <c:v>45182</c:v>
                </c:pt>
                <c:pt idx="54">
                  <c:v>45183</c:v>
                </c:pt>
                <c:pt idx="55">
                  <c:v>45184</c:v>
                </c:pt>
                <c:pt idx="56">
                  <c:v>45187</c:v>
                </c:pt>
                <c:pt idx="57">
                  <c:v>45188</c:v>
                </c:pt>
                <c:pt idx="58">
                  <c:v>45189</c:v>
                </c:pt>
                <c:pt idx="59">
                  <c:v>45190</c:v>
                </c:pt>
                <c:pt idx="60">
                  <c:v>45191</c:v>
                </c:pt>
                <c:pt idx="61">
                  <c:v>45194</c:v>
                </c:pt>
                <c:pt idx="62">
                  <c:v>45195</c:v>
                </c:pt>
                <c:pt idx="63">
                  <c:v>45196</c:v>
                </c:pt>
                <c:pt idx="64">
                  <c:v>45197</c:v>
                </c:pt>
                <c:pt idx="65">
                  <c:v>45198</c:v>
                </c:pt>
                <c:pt idx="66">
                  <c:v>45199</c:v>
                </c:pt>
              </c:numCache>
            </c:numRef>
          </c:cat>
          <c:val>
            <c:numRef>
              <c:f>Sheet1!$C$2:$C$68</c:f>
              <c:numCache>
                <c:formatCode>#,##0.00</c:formatCode>
                <c:ptCount val="67"/>
                <c:pt idx="0">
                  <c:v>310.45999999999998</c:v>
                </c:pt>
                <c:pt idx="1">
                  <c:v>311.49</c:v>
                </c:pt>
                <c:pt idx="2">
                  <c:v>311.58</c:v>
                </c:pt>
                <c:pt idx="3">
                  <c:v>310.36</c:v>
                </c:pt>
                <c:pt idx="4">
                  <c:v>306.49</c:v>
                </c:pt>
                <c:pt idx="5">
                  <c:v>306.35000000000002</c:v>
                </c:pt>
                <c:pt idx="6">
                  <c:v>307.04000000000002</c:v>
                </c:pt>
                <c:pt idx="7">
                  <c:v>309.54000000000002</c:v>
                </c:pt>
                <c:pt idx="8">
                  <c:v>313.08999999999997</c:v>
                </c:pt>
                <c:pt idx="9">
                  <c:v>316.66000000000003</c:v>
                </c:pt>
                <c:pt idx="10">
                  <c:v>316.77</c:v>
                </c:pt>
                <c:pt idx="11">
                  <c:v>317.13</c:v>
                </c:pt>
                <c:pt idx="12">
                  <c:v>318.87</c:v>
                </c:pt>
                <c:pt idx="13">
                  <c:v>319.3</c:v>
                </c:pt>
                <c:pt idx="14">
                  <c:v>317.55</c:v>
                </c:pt>
                <c:pt idx="15">
                  <c:v>317.35000000000002</c:v>
                </c:pt>
                <c:pt idx="16">
                  <c:v>318.14</c:v>
                </c:pt>
                <c:pt idx="17">
                  <c:v>319.52</c:v>
                </c:pt>
                <c:pt idx="18">
                  <c:v>319.45</c:v>
                </c:pt>
                <c:pt idx="19">
                  <c:v>318.61</c:v>
                </c:pt>
                <c:pt idx="20">
                  <c:v>321.08999999999997</c:v>
                </c:pt>
                <c:pt idx="21">
                  <c:v>321.82</c:v>
                </c:pt>
                <c:pt idx="22">
                  <c:v>320.24</c:v>
                </c:pt>
                <c:pt idx="23">
                  <c:v>314.98</c:v>
                </c:pt>
                <c:pt idx="24">
                  <c:v>313.89</c:v>
                </c:pt>
                <c:pt idx="25">
                  <c:v>313.64</c:v>
                </c:pt>
                <c:pt idx="26">
                  <c:v>315.22000000000003</c:v>
                </c:pt>
                <c:pt idx="27">
                  <c:v>313.33</c:v>
                </c:pt>
                <c:pt idx="28">
                  <c:v>312.39999999999998</c:v>
                </c:pt>
                <c:pt idx="29">
                  <c:v>313.27999999999997</c:v>
                </c:pt>
                <c:pt idx="30">
                  <c:v>311.82</c:v>
                </c:pt>
                <c:pt idx="31">
                  <c:v>311.86</c:v>
                </c:pt>
                <c:pt idx="32">
                  <c:v>309.05</c:v>
                </c:pt>
                <c:pt idx="33">
                  <c:v>306.77</c:v>
                </c:pt>
                <c:pt idx="34">
                  <c:v>304.51</c:v>
                </c:pt>
                <c:pt idx="35">
                  <c:v>303.81</c:v>
                </c:pt>
                <c:pt idx="36">
                  <c:v>304.89</c:v>
                </c:pt>
                <c:pt idx="37">
                  <c:v>305</c:v>
                </c:pt>
                <c:pt idx="38">
                  <c:v>307.8</c:v>
                </c:pt>
                <c:pt idx="39">
                  <c:v>305.27</c:v>
                </c:pt>
                <c:pt idx="40">
                  <c:v>305.45999999999998</c:v>
                </c:pt>
                <c:pt idx="41">
                  <c:v>307.92</c:v>
                </c:pt>
                <c:pt idx="42">
                  <c:v>311.98</c:v>
                </c:pt>
                <c:pt idx="43">
                  <c:v>313.55</c:v>
                </c:pt>
                <c:pt idx="44">
                  <c:v>312.83</c:v>
                </c:pt>
                <c:pt idx="45">
                  <c:v>313.35000000000002</c:v>
                </c:pt>
                <c:pt idx="46">
                  <c:v>313.75</c:v>
                </c:pt>
                <c:pt idx="47">
                  <c:v>311.87</c:v>
                </c:pt>
                <c:pt idx="48">
                  <c:v>310.07</c:v>
                </c:pt>
                <c:pt idx="49">
                  <c:v>309.04000000000002</c:v>
                </c:pt>
                <c:pt idx="50">
                  <c:v>309.22000000000003</c:v>
                </c:pt>
                <c:pt idx="51">
                  <c:v>311.29000000000002</c:v>
                </c:pt>
                <c:pt idx="52">
                  <c:v>309.97000000000003</c:v>
                </c:pt>
                <c:pt idx="53">
                  <c:v>310.02999999999997</c:v>
                </c:pt>
                <c:pt idx="54">
                  <c:v>312.77</c:v>
                </c:pt>
                <c:pt idx="55">
                  <c:v>310.83999999999997</c:v>
                </c:pt>
                <c:pt idx="56">
                  <c:v>310.08999999999997</c:v>
                </c:pt>
                <c:pt idx="57">
                  <c:v>309.57</c:v>
                </c:pt>
                <c:pt idx="58">
                  <c:v>308.08999999999997</c:v>
                </c:pt>
                <c:pt idx="59">
                  <c:v>302.88</c:v>
                </c:pt>
                <c:pt idx="60">
                  <c:v>302.57</c:v>
                </c:pt>
                <c:pt idx="61">
                  <c:v>302.33999999999997</c:v>
                </c:pt>
                <c:pt idx="62">
                  <c:v>298.74</c:v>
                </c:pt>
                <c:pt idx="63">
                  <c:v>298.39999999999998</c:v>
                </c:pt>
                <c:pt idx="64">
                  <c:v>299.83999999999997</c:v>
                </c:pt>
                <c:pt idx="65">
                  <c:v>299.89</c:v>
                </c:pt>
                <c:pt idx="66">
                  <c:v>299.89</c:v>
                </c:pt>
              </c:numCache>
            </c:numRef>
          </c:val>
          <c:extLst>
            <c:ext xmlns:c16="http://schemas.microsoft.com/office/drawing/2014/chart" uri="{C3380CC4-5D6E-409C-BE32-E72D297353CC}">
              <c16:uniqueId val="{00000000-5276-4ACA-AC34-98106EA67FD5}"/>
            </c:ext>
          </c:extLst>
        </c:ser>
        <c:dLbls>
          <c:showLegendKey val="0"/>
          <c:showVal val="0"/>
          <c:showCatName val="0"/>
          <c:showSerName val="0"/>
          <c:showPercent val="0"/>
          <c:showBubbleSize val="0"/>
        </c:dLbls>
        <c:axId val="2079027976"/>
        <c:axId val="2079031016"/>
      </c:areaChart>
      <c:lineChart>
        <c:grouping val="standard"/>
        <c:varyColors val="0"/>
        <c:ser>
          <c:idx val="0"/>
          <c:order val="0"/>
          <c:tx>
            <c:strRef>
              <c:f>Sheet1!$B$1</c:f>
              <c:strCache>
                <c:ptCount val="1"/>
                <c:pt idx="0">
                  <c:v>MSCI All Country World Index (net div.)</c:v>
                </c:pt>
              </c:strCache>
            </c:strRef>
          </c:tx>
          <c:spPr>
            <a:ln w="44450">
              <a:solidFill>
                <a:schemeClr val="tx2"/>
              </a:solidFill>
            </a:ln>
          </c:spPr>
          <c:marker>
            <c:symbol val="none"/>
          </c:marker>
          <c:cat>
            <c:numRef>
              <c:f>Sheet1!$A$2:$A$68</c:f>
              <c:numCache>
                <c:formatCode>m/d/yyyy</c:formatCode>
                <c:ptCount val="67"/>
                <c:pt idx="0">
                  <c:v>45107</c:v>
                </c:pt>
                <c:pt idx="1">
                  <c:v>45110</c:v>
                </c:pt>
                <c:pt idx="2">
                  <c:v>45111</c:v>
                </c:pt>
                <c:pt idx="3">
                  <c:v>45112</c:v>
                </c:pt>
                <c:pt idx="4">
                  <c:v>45113</c:v>
                </c:pt>
                <c:pt idx="5">
                  <c:v>45114</c:v>
                </c:pt>
                <c:pt idx="6">
                  <c:v>45117</c:v>
                </c:pt>
                <c:pt idx="7">
                  <c:v>45118</c:v>
                </c:pt>
                <c:pt idx="8">
                  <c:v>45119</c:v>
                </c:pt>
                <c:pt idx="9">
                  <c:v>45120</c:v>
                </c:pt>
                <c:pt idx="10">
                  <c:v>45121</c:v>
                </c:pt>
                <c:pt idx="11">
                  <c:v>45124</c:v>
                </c:pt>
                <c:pt idx="12">
                  <c:v>45125</c:v>
                </c:pt>
                <c:pt idx="13">
                  <c:v>45126</c:v>
                </c:pt>
                <c:pt idx="14">
                  <c:v>45127</c:v>
                </c:pt>
                <c:pt idx="15">
                  <c:v>45128</c:v>
                </c:pt>
                <c:pt idx="16">
                  <c:v>45131</c:v>
                </c:pt>
                <c:pt idx="17">
                  <c:v>45132</c:v>
                </c:pt>
                <c:pt idx="18">
                  <c:v>45133</c:v>
                </c:pt>
                <c:pt idx="19">
                  <c:v>45134</c:v>
                </c:pt>
                <c:pt idx="20">
                  <c:v>45135</c:v>
                </c:pt>
                <c:pt idx="21">
                  <c:v>45138</c:v>
                </c:pt>
                <c:pt idx="22">
                  <c:v>45139</c:v>
                </c:pt>
                <c:pt idx="23">
                  <c:v>45140</c:v>
                </c:pt>
                <c:pt idx="24">
                  <c:v>45141</c:v>
                </c:pt>
                <c:pt idx="25">
                  <c:v>45142</c:v>
                </c:pt>
                <c:pt idx="26">
                  <c:v>45145</c:v>
                </c:pt>
                <c:pt idx="27">
                  <c:v>45146</c:v>
                </c:pt>
                <c:pt idx="28">
                  <c:v>45147</c:v>
                </c:pt>
                <c:pt idx="29">
                  <c:v>45148</c:v>
                </c:pt>
                <c:pt idx="30">
                  <c:v>45149</c:v>
                </c:pt>
                <c:pt idx="31">
                  <c:v>45152</c:v>
                </c:pt>
                <c:pt idx="32">
                  <c:v>45153</c:v>
                </c:pt>
                <c:pt idx="33">
                  <c:v>45154</c:v>
                </c:pt>
                <c:pt idx="34">
                  <c:v>45155</c:v>
                </c:pt>
                <c:pt idx="35">
                  <c:v>45156</c:v>
                </c:pt>
                <c:pt idx="36">
                  <c:v>45159</c:v>
                </c:pt>
                <c:pt idx="37">
                  <c:v>45160</c:v>
                </c:pt>
                <c:pt idx="38">
                  <c:v>45161</c:v>
                </c:pt>
                <c:pt idx="39">
                  <c:v>45162</c:v>
                </c:pt>
                <c:pt idx="40">
                  <c:v>45163</c:v>
                </c:pt>
                <c:pt idx="41">
                  <c:v>45166</c:v>
                </c:pt>
                <c:pt idx="42">
                  <c:v>45167</c:v>
                </c:pt>
                <c:pt idx="43">
                  <c:v>45168</c:v>
                </c:pt>
                <c:pt idx="44">
                  <c:v>45169</c:v>
                </c:pt>
                <c:pt idx="45">
                  <c:v>45170</c:v>
                </c:pt>
                <c:pt idx="46">
                  <c:v>45173</c:v>
                </c:pt>
                <c:pt idx="47">
                  <c:v>45174</c:v>
                </c:pt>
                <c:pt idx="48">
                  <c:v>45175</c:v>
                </c:pt>
                <c:pt idx="49">
                  <c:v>45176</c:v>
                </c:pt>
                <c:pt idx="50">
                  <c:v>45177</c:v>
                </c:pt>
                <c:pt idx="51">
                  <c:v>45180</c:v>
                </c:pt>
                <c:pt idx="52">
                  <c:v>45181</c:v>
                </c:pt>
                <c:pt idx="53">
                  <c:v>45182</c:v>
                </c:pt>
                <c:pt idx="54">
                  <c:v>45183</c:v>
                </c:pt>
                <c:pt idx="55">
                  <c:v>45184</c:v>
                </c:pt>
                <c:pt idx="56">
                  <c:v>45187</c:v>
                </c:pt>
                <c:pt idx="57">
                  <c:v>45188</c:v>
                </c:pt>
                <c:pt idx="58">
                  <c:v>45189</c:v>
                </c:pt>
                <c:pt idx="59">
                  <c:v>45190</c:v>
                </c:pt>
                <c:pt idx="60">
                  <c:v>45191</c:v>
                </c:pt>
                <c:pt idx="61">
                  <c:v>45194</c:v>
                </c:pt>
                <c:pt idx="62">
                  <c:v>45195</c:v>
                </c:pt>
                <c:pt idx="63">
                  <c:v>45196</c:v>
                </c:pt>
                <c:pt idx="64">
                  <c:v>45197</c:v>
                </c:pt>
                <c:pt idx="65">
                  <c:v>45198</c:v>
                </c:pt>
                <c:pt idx="66">
                  <c:v>45199</c:v>
                </c:pt>
              </c:numCache>
            </c:numRef>
          </c:cat>
          <c:val>
            <c:numRef>
              <c:f>Sheet1!$B$2:$B$68</c:f>
              <c:numCache>
                <c:formatCode>#,##0.000</c:formatCode>
                <c:ptCount val="67"/>
                <c:pt idx="0">
                  <c:v>310.45699999999999</c:v>
                </c:pt>
                <c:pt idx="1">
                  <c:v>311.48899999999998</c:v>
                </c:pt>
                <c:pt idx="2">
                  <c:v>311.58199999999999</c:v>
                </c:pt>
                <c:pt idx="3">
                  <c:v>310.36099999999999</c:v>
                </c:pt>
                <c:pt idx="4">
                  <c:v>306.48500000000001</c:v>
                </c:pt>
                <c:pt idx="5">
                  <c:v>306.34699999999998</c:v>
                </c:pt>
                <c:pt idx="6">
                  <c:v>307.03500000000003</c:v>
                </c:pt>
                <c:pt idx="7">
                  <c:v>309.54199999999997</c:v>
                </c:pt>
                <c:pt idx="8">
                  <c:v>313.09300000000002</c:v>
                </c:pt>
                <c:pt idx="9">
                  <c:v>316.66300000000001</c:v>
                </c:pt>
                <c:pt idx="10">
                  <c:v>316.76799999999997</c:v>
                </c:pt>
                <c:pt idx="11">
                  <c:v>317.125</c:v>
                </c:pt>
                <c:pt idx="12">
                  <c:v>318.86700000000002</c:v>
                </c:pt>
                <c:pt idx="13">
                  <c:v>319.29899999999998</c:v>
                </c:pt>
                <c:pt idx="14">
                  <c:v>317.55099999999999</c:v>
                </c:pt>
                <c:pt idx="15">
                  <c:v>317.34699999999998</c:v>
                </c:pt>
                <c:pt idx="16">
                  <c:v>318.14</c:v>
                </c:pt>
                <c:pt idx="17">
                  <c:v>319.51600000000002</c:v>
                </c:pt>
                <c:pt idx="18">
                  <c:v>319.44600000000003</c:v>
                </c:pt>
                <c:pt idx="19">
                  <c:v>318.608</c:v>
                </c:pt>
                <c:pt idx="20">
                  <c:v>321.08800000000002</c:v>
                </c:pt>
                <c:pt idx="21">
                  <c:v>321.822</c:v>
                </c:pt>
                <c:pt idx="22">
                  <c:v>320.23599999999999</c:v>
                </c:pt>
                <c:pt idx="23">
                  <c:v>314.97699999999998</c:v>
                </c:pt>
                <c:pt idx="24">
                  <c:v>313.88900000000001</c:v>
                </c:pt>
                <c:pt idx="25">
                  <c:v>313.64499999999998</c:v>
                </c:pt>
                <c:pt idx="26">
                  <c:v>315.21600000000001</c:v>
                </c:pt>
                <c:pt idx="27">
                  <c:v>313.33499999999998</c:v>
                </c:pt>
                <c:pt idx="28">
                  <c:v>312.404</c:v>
                </c:pt>
                <c:pt idx="29">
                  <c:v>313.27699999999999</c:v>
                </c:pt>
                <c:pt idx="30">
                  <c:v>311.82100000000003</c:v>
                </c:pt>
                <c:pt idx="31">
                  <c:v>311.863</c:v>
                </c:pt>
                <c:pt idx="32">
                  <c:v>309.05</c:v>
                </c:pt>
                <c:pt idx="33">
                  <c:v>306.767</c:v>
                </c:pt>
                <c:pt idx="34">
                  <c:v>304.51499999999999</c:v>
                </c:pt>
                <c:pt idx="35">
                  <c:v>303.81400000000002</c:v>
                </c:pt>
                <c:pt idx="36">
                  <c:v>304.88600000000002</c:v>
                </c:pt>
                <c:pt idx="37">
                  <c:v>305.005</c:v>
                </c:pt>
                <c:pt idx="38">
                  <c:v>307.80200000000002</c:v>
                </c:pt>
                <c:pt idx="39">
                  <c:v>305.27300000000002</c:v>
                </c:pt>
                <c:pt idx="40">
                  <c:v>305.45600000000002</c:v>
                </c:pt>
                <c:pt idx="41">
                  <c:v>307.92200000000003</c:v>
                </c:pt>
                <c:pt idx="42">
                  <c:v>311.98399999999998</c:v>
                </c:pt>
                <c:pt idx="43">
                  <c:v>313.54599999999999</c:v>
                </c:pt>
                <c:pt idx="44">
                  <c:v>312.82900000000001</c:v>
                </c:pt>
                <c:pt idx="45">
                  <c:v>313.34500000000003</c:v>
                </c:pt>
                <c:pt idx="46">
                  <c:v>313.74700000000001</c:v>
                </c:pt>
                <c:pt idx="47">
                  <c:v>311.86599999999999</c:v>
                </c:pt>
                <c:pt idx="48">
                  <c:v>310.07299999999998</c:v>
                </c:pt>
                <c:pt idx="49">
                  <c:v>309.04000000000002</c:v>
                </c:pt>
                <c:pt idx="50">
                  <c:v>309.21800000000002</c:v>
                </c:pt>
                <c:pt idx="51">
                  <c:v>311.291</c:v>
                </c:pt>
                <c:pt idx="52">
                  <c:v>309.96699999999998</c:v>
                </c:pt>
                <c:pt idx="53">
                  <c:v>310.03300000000002</c:v>
                </c:pt>
                <c:pt idx="54">
                  <c:v>312.77100000000002</c:v>
                </c:pt>
                <c:pt idx="55">
                  <c:v>310.83699999999999</c:v>
                </c:pt>
                <c:pt idx="56">
                  <c:v>310.09300000000002</c:v>
                </c:pt>
                <c:pt idx="57">
                  <c:v>309.57400000000001</c:v>
                </c:pt>
                <c:pt idx="58">
                  <c:v>308.08699999999999</c:v>
                </c:pt>
                <c:pt idx="59">
                  <c:v>302.88200000000001</c:v>
                </c:pt>
                <c:pt idx="60">
                  <c:v>302.57299999999998</c:v>
                </c:pt>
                <c:pt idx="61">
                  <c:v>302.33999999999997</c:v>
                </c:pt>
                <c:pt idx="62">
                  <c:v>298.73500000000001</c:v>
                </c:pt>
                <c:pt idx="63">
                  <c:v>298.40199999999999</c:v>
                </c:pt>
                <c:pt idx="64">
                  <c:v>299.839</c:v>
                </c:pt>
                <c:pt idx="65">
                  <c:v>299.89299999999997</c:v>
                </c:pt>
                <c:pt idx="66">
                  <c:v>299.89299999999997</c:v>
                </c:pt>
              </c:numCache>
            </c:numRef>
          </c:val>
          <c:smooth val="0"/>
          <c:extLst>
            <c:ext xmlns:c16="http://schemas.microsoft.com/office/drawing/2014/chart" uri="{C3380CC4-5D6E-409C-BE32-E72D297353CC}">
              <c16:uniqueId val="{00000001-5276-4ACA-AC34-98106EA67FD5}"/>
            </c:ext>
          </c:extLst>
        </c:ser>
        <c:ser>
          <c:idx val="2"/>
          <c:order val="2"/>
          <c:tx>
            <c:strRef>
              <c:f>Sheet1!$D$1</c:f>
              <c:strCache>
                <c:ptCount val="1"/>
                <c:pt idx="0">
                  <c:v>Annotations</c:v>
                </c:pt>
              </c:strCache>
            </c:strRef>
          </c:tx>
          <c:spPr>
            <a:ln>
              <a:noFill/>
            </a:ln>
          </c:spPr>
          <c:marker>
            <c:symbol val="none"/>
          </c:marker>
          <c:cat>
            <c:numRef>
              <c:f>Sheet1!$A$2:$A$68</c:f>
              <c:numCache>
                <c:formatCode>m/d/yyyy</c:formatCode>
                <c:ptCount val="67"/>
                <c:pt idx="0">
                  <c:v>45107</c:v>
                </c:pt>
                <c:pt idx="1">
                  <c:v>45110</c:v>
                </c:pt>
                <c:pt idx="2">
                  <c:v>45111</c:v>
                </c:pt>
                <c:pt idx="3">
                  <c:v>45112</c:v>
                </c:pt>
                <c:pt idx="4">
                  <c:v>45113</c:v>
                </c:pt>
                <c:pt idx="5">
                  <c:v>45114</c:v>
                </c:pt>
                <c:pt idx="6">
                  <c:v>45117</c:v>
                </c:pt>
                <c:pt idx="7">
                  <c:v>45118</c:v>
                </c:pt>
                <c:pt idx="8">
                  <c:v>45119</c:v>
                </c:pt>
                <c:pt idx="9">
                  <c:v>45120</c:v>
                </c:pt>
                <c:pt idx="10">
                  <c:v>45121</c:v>
                </c:pt>
                <c:pt idx="11">
                  <c:v>45124</c:v>
                </c:pt>
                <c:pt idx="12">
                  <c:v>45125</c:v>
                </c:pt>
                <c:pt idx="13">
                  <c:v>45126</c:v>
                </c:pt>
                <c:pt idx="14">
                  <c:v>45127</c:v>
                </c:pt>
                <c:pt idx="15">
                  <c:v>45128</c:v>
                </c:pt>
                <c:pt idx="16">
                  <c:v>45131</c:v>
                </c:pt>
                <c:pt idx="17">
                  <c:v>45132</c:v>
                </c:pt>
                <c:pt idx="18">
                  <c:v>45133</c:v>
                </c:pt>
                <c:pt idx="19">
                  <c:v>45134</c:v>
                </c:pt>
                <c:pt idx="20">
                  <c:v>45135</c:v>
                </c:pt>
                <c:pt idx="21">
                  <c:v>45138</c:v>
                </c:pt>
                <c:pt idx="22">
                  <c:v>45139</c:v>
                </c:pt>
                <c:pt idx="23">
                  <c:v>45140</c:v>
                </c:pt>
                <c:pt idx="24">
                  <c:v>45141</c:v>
                </c:pt>
                <c:pt idx="25">
                  <c:v>45142</c:v>
                </c:pt>
                <c:pt idx="26">
                  <c:v>45145</c:v>
                </c:pt>
                <c:pt idx="27">
                  <c:v>45146</c:v>
                </c:pt>
                <c:pt idx="28">
                  <c:v>45147</c:v>
                </c:pt>
                <c:pt idx="29">
                  <c:v>45148</c:v>
                </c:pt>
                <c:pt idx="30">
                  <c:v>45149</c:v>
                </c:pt>
                <c:pt idx="31">
                  <c:v>45152</c:v>
                </c:pt>
                <c:pt idx="32">
                  <c:v>45153</c:v>
                </c:pt>
                <c:pt idx="33">
                  <c:v>45154</c:v>
                </c:pt>
                <c:pt idx="34">
                  <c:v>45155</c:v>
                </c:pt>
                <c:pt idx="35">
                  <c:v>45156</c:v>
                </c:pt>
                <c:pt idx="36">
                  <c:v>45159</c:v>
                </c:pt>
                <c:pt idx="37">
                  <c:v>45160</c:v>
                </c:pt>
                <c:pt idx="38">
                  <c:v>45161</c:v>
                </c:pt>
                <c:pt idx="39">
                  <c:v>45162</c:v>
                </c:pt>
                <c:pt idx="40">
                  <c:v>45163</c:v>
                </c:pt>
                <c:pt idx="41">
                  <c:v>45166</c:v>
                </c:pt>
                <c:pt idx="42">
                  <c:v>45167</c:v>
                </c:pt>
                <c:pt idx="43">
                  <c:v>45168</c:v>
                </c:pt>
                <c:pt idx="44">
                  <c:v>45169</c:v>
                </c:pt>
                <c:pt idx="45">
                  <c:v>45170</c:v>
                </c:pt>
                <c:pt idx="46">
                  <c:v>45173</c:v>
                </c:pt>
                <c:pt idx="47">
                  <c:v>45174</c:v>
                </c:pt>
                <c:pt idx="48">
                  <c:v>45175</c:v>
                </c:pt>
                <c:pt idx="49">
                  <c:v>45176</c:v>
                </c:pt>
                <c:pt idx="50">
                  <c:v>45177</c:v>
                </c:pt>
                <c:pt idx="51">
                  <c:v>45180</c:v>
                </c:pt>
                <c:pt idx="52">
                  <c:v>45181</c:v>
                </c:pt>
                <c:pt idx="53">
                  <c:v>45182</c:v>
                </c:pt>
                <c:pt idx="54">
                  <c:v>45183</c:v>
                </c:pt>
                <c:pt idx="55">
                  <c:v>45184</c:v>
                </c:pt>
                <c:pt idx="56">
                  <c:v>45187</c:v>
                </c:pt>
                <c:pt idx="57">
                  <c:v>45188</c:v>
                </c:pt>
                <c:pt idx="58">
                  <c:v>45189</c:v>
                </c:pt>
                <c:pt idx="59">
                  <c:v>45190</c:v>
                </c:pt>
                <c:pt idx="60">
                  <c:v>45191</c:v>
                </c:pt>
                <c:pt idx="61">
                  <c:v>45194</c:v>
                </c:pt>
                <c:pt idx="62">
                  <c:v>45195</c:v>
                </c:pt>
                <c:pt idx="63">
                  <c:v>45196</c:v>
                </c:pt>
                <c:pt idx="64">
                  <c:v>45197</c:v>
                </c:pt>
                <c:pt idx="65">
                  <c:v>45198</c:v>
                </c:pt>
                <c:pt idx="66">
                  <c:v>45199</c:v>
                </c:pt>
              </c:numCache>
            </c:numRef>
          </c:cat>
          <c:val>
            <c:numRef>
              <c:f>Sheet1!$D$2:$D$68</c:f>
              <c:numCache>
                <c:formatCode>General</c:formatCode>
                <c:ptCount val="67"/>
                <c:pt idx="3" formatCode="#,##0.000">
                  <c:v>280</c:v>
                </c:pt>
                <c:pt idx="7" formatCode="#,##0.000">
                  <c:v>280</c:v>
                </c:pt>
                <c:pt idx="11" formatCode="#,##0.000">
                  <c:v>280</c:v>
                </c:pt>
                <c:pt idx="14" formatCode="#,##0.000">
                  <c:v>280</c:v>
                </c:pt>
                <c:pt idx="21" formatCode="#,##0.000">
                  <c:v>280</c:v>
                </c:pt>
                <c:pt idx="22" formatCode="#,##0.000">
                  <c:v>280</c:v>
                </c:pt>
                <c:pt idx="28" formatCode="#,##0.000">
                  <c:v>280</c:v>
                </c:pt>
                <c:pt idx="32" formatCode="#,##0.00">
                  <c:v>280</c:v>
                </c:pt>
                <c:pt idx="34" formatCode="#,##0.000">
                  <c:v>280</c:v>
                </c:pt>
                <c:pt idx="38" formatCode="#,##0.000">
                  <c:v>280</c:v>
                </c:pt>
                <c:pt idx="44" formatCode="#,##0.000">
                  <c:v>280</c:v>
                </c:pt>
                <c:pt idx="47" formatCode="#,##0.000">
                  <c:v>280</c:v>
                </c:pt>
                <c:pt idx="52" formatCode="#,##0.000">
                  <c:v>280</c:v>
                </c:pt>
                <c:pt idx="55" formatCode="#,##0.000">
                  <c:v>280</c:v>
                </c:pt>
                <c:pt idx="57" formatCode="#,##0.000">
                  <c:v>280</c:v>
                </c:pt>
                <c:pt idx="59" formatCode="#,##0.000">
                  <c:v>280</c:v>
                </c:pt>
                <c:pt idx="62" formatCode="#,##0.000">
                  <c:v>280</c:v>
                </c:pt>
                <c:pt idx="65" formatCode="#,##0.000">
                  <c:v>280</c:v>
                </c:pt>
                <c:pt idx="66" formatCode="#,##0.000">
                  <c:v>280</c:v>
                </c:pt>
              </c:numCache>
            </c:numRef>
          </c:val>
          <c:smooth val="0"/>
          <c:extLst>
            <c:ext xmlns:c16="http://schemas.microsoft.com/office/drawing/2014/chart" uri="{C3380CC4-5D6E-409C-BE32-E72D297353CC}">
              <c16:uniqueId val="{00000002-5276-4ACA-AC34-98106EA67FD5}"/>
            </c:ext>
          </c:extLst>
        </c:ser>
        <c:dLbls>
          <c:showLegendKey val="0"/>
          <c:showVal val="0"/>
          <c:showCatName val="0"/>
          <c:showSerName val="0"/>
          <c:showPercent val="0"/>
          <c:showBubbleSize val="0"/>
        </c:dLbls>
        <c:marker val="1"/>
        <c:smooth val="0"/>
        <c:axId val="2079027976"/>
        <c:axId val="2079031016"/>
      </c:lineChart>
      <c:dateAx>
        <c:axId val="2079027976"/>
        <c:scaling>
          <c:orientation val="minMax"/>
        </c:scaling>
        <c:delete val="0"/>
        <c:axPos val="b"/>
        <c:numFmt formatCode="mmm\ d" sourceLinked="0"/>
        <c:majorTickMark val="none"/>
        <c:minorTickMark val="none"/>
        <c:tickLblPos val="nextTo"/>
        <c:spPr>
          <a:solidFill>
            <a:schemeClr val="bg1"/>
          </a:solidFill>
          <a:ln w="6350">
            <a:solidFill>
              <a:schemeClr val="tx1"/>
            </a:solidFill>
          </a:ln>
        </c:spPr>
        <c:txPr>
          <a:bodyPr/>
          <a:lstStyle/>
          <a:p>
            <a:pPr>
              <a:defRPr sz="800"/>
            </a:pPr>
            <a:endParaRPr lang="en-US"/>
          </a:p>
        </c:txPr>
        <c:crossAx val="2079031016"/>
        <c:crosses val="autoZero"/>
        <c:auto val="1"/>
        <c:lblOffset val="100"/>
        <c:baseTimeUnit val="days"/>
        <c:majorUnit val="1"/>
        <c:majorTimeUnit val="months"/>
        <c:minorUnit val="1"/>
        <c:minorTimeUnit val="months"/>
      </c:dateAx>
      <c:valAx>
        <c:axId val="2079031016"/>
        <c:scaling>
          <c:orientation val="minMax"/>
          <c:max val="340"/>
          <c:min val="280"/>
        </c:scaling>
        <c:delete val="0"/>
        <c:axPos val="l"/>
        <c:numFmt formatCode="#,##0" sourceLinked="0"/>
        <c:majorTickMark val="none"/>
        <c:minorTickMark val="none"/>
        <c:tickLblPos val="nextTo"/>
        <c:spPr>
          <a:ln w="6350">
            <a:solidFill>
              <a:schemeClr val="tx1"/>
            </a:solidFill>
          </a:ln>
        </c:spPr>
        <c:txPr>
          <a:bodyPr/>
          <a:lstStyle/>
          <a:p>
            <a:pPr>
              <a:defRPr sz="800">
                <a:latin typeface="Arial" panose="020B0604020202020204" pitchFamily="34" charset="0"/>
                <a:cs typeface="Arial" panose="020B0604020202020204" pitchFamily="34" charset="0"/>
              </a:defRPr>
            </a:pPr>
            <a:endParaRPr lang="en-US"/>
          </a:p>
        </c:txPr>
        <c:crossAx val="2079027976"/>
        <c:crosses val="autoZero"/>
        <c:crossBetween val="midCat"/>
        <c:majorUnit val="20"/>
      </c:valAx>
    </c:plotArea>
    <c:plotVisOnly val="1"/>
    <c:dispBlanksAs val="gap"/>
    <c:showDLblsOverMax val="0"/>
  </c:chart>
  <c:spPr>
    <a:ln w="6350">
      <a:noFill/>
    </a:ln>
  </c:spPr>
  <c:txPr>
    <a:bodyPr/>
    <a:lstStyle/>
    <a:p>
      <a:pPr>
        <a:defRPr sz="1800"/>
      </a:pPr>
      <a:endParaRPr lang="en-US"/>
    </a:p>
  </c:txPr>
  <c:externalData r:id="rId2">
    <c:autoUpdate val="0"/>
  </c:externalData>
  <c:userShapes r:id="rId3"/>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5193997358137992"/>
          <c:y val="0.1673665707261863"/>
          <c:w val="0.83027138274421064"/>
          <c:h val="0.66394640922975823"/>
        </c:manualLayout>
      </c:layout>
      <c:barChart>
        <c:barDir val="bar"/>
        <c:grouping val="clustered"/>
        <c:varyColors val="0"/>
        <c:ser>
          <c:idx val="1"/>
          <c:order val="0"/>
          <c:tx>
            <c:strRef>
              <c:f>Sheet1!$B$2</c:f>
              <c:strCache>
                <c:ptCount val="1"/>
                <c:pt idx="0">
                  <c:v>Local currency</c:v>
                </c:pt>
              </c:strCache>
            </c:strRef>
          </c:tx>
          <c:spPr>
            <a:solidFill>
              <a:schemeClr val="bg1">
                <a:lumMod val="85000"/>
              </a:schemeClr>
            </a:solidFill>
          </c:spPr>
          <c:invertIfNegative val="0"/>
          <c:dLbls>
            <c:dLbl>
              <c:idx val="0"/>
              <c:layout>
                <c:manualLayout>
                  <c:x val="0"/>
                  <c:y val="3.8031374362594165E-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F303-4164-8441-FEE93F09C05E}"/>
                </c:ext>
              </c:extLst>
            </c:dLbl>
            <c:dLbl>
              <c:idx val="2"/>
              <c:spPr>
                <a:noFill/>
                <a:ln>
                  <a:noFill/>
                </a:ln>
                <a:effectLst/>
              </c:spPr>
              <c:txPr>
                <a:bodyPr wrap="square" lIns="38100" tIns="19050" rIns="38100" bIns="19050" anchor="ctr">
                  <a:spAutoFit/>
                </a:bodyPr>
                <a:lstStyle/>
                <a:p>
                  <a:pPr>
                    <a:defRPr>
                      <a:solidFill>
                        <a:srgbClr val="C00000"/>
                      </a:solidFill>
                    </a:defRPr>
                  </a:pPr>
                  <a:endParaRPr lang="en-US"/>
                </a:p>
              </c:txPr>
              <c:showLegendKey val="0"/>
              <c:showVal val="1"/>
              <c:showCatName val="0"/>
              <c:showSerName val="0"/>
              <c:showPercent val="0"/>
              <c:showBubbleSize val="0"/>
              <c:extLst>
                <c:ext xmlns:c16="http://schemas.microsoft.com/office/drawing/2014/chart" uri="{C3380CC4-5D6E-409C-BE32-E72D297353CC}">
                  <c16:uniqueId val="{00000001-F303-4164-8441-FEE93F09C05E}"/>
                </c:ext>
              </c:extLst>
            </c:dLbl>
            <c:dLbl>
              <c:idx val="3"/>
              <c:spPr>
                <a:noFill/>
                <a:ln>
                  <a:noFill/>
                </a:ln>
                <a:effectLst/>
              </c:spPr>
              <c:txPr>
                <a:bodyPr wrap="square" lIns="38100" tIns="19050" rIns="38100" bIns="19050" anchor="ctr">
                  <a:spAutoFit/>
                </a:bodyPr>
                <a:lstStyle/>
                <a:p>
                  <a:pPr>
                    <a:defRPr>
                      <a:solidFill>
                        <a:srgbClr val="C00000"/>
                      </a:solidFill>
                    </a:defRPr>
                  </a:pPr>
                  <a:endParaRPr lang="en-US"/>
                </a:p>
              </c:txPr>
              <c:showLegendKey val="0"/>
              <c:showVal val="1"/>
              <c:showCatName val="0"/>
              <c:showSerName val="0"/>
              <c:showPercent val="0"/>
              <c:showBubbleSize val="0"/>
              <c:extLst>
                <c:ext xmlns:c16="http://schemas.microsoft.com/office/drawing/2014/chart" uri="{C3380CC4-5D6E-409C-BE32-E72D297353CC}">
                  <c16:uniqueId val="{00000002-F303-4164-8441-FEE93F09C05E}"/>
                </c:ext>
              </c:extLst>
            </c:dLbl>
            <c:spPr>
              <a:noFill/>
              <a:ln>
                <a:noFill/>
              </a:ln>
              <a:effectLst/>
            </c:spPr>
            <c:txPr>
              <a:bodyPr wrap="square" lIns="38100" tIns="19050" rIns="38100" bIns="19050" anchor="ctr">
                <a:spAutoFit/>
              </a:bodyPr>
              <a:lstStyle/>
              <a:p>
                <a:pPr>
                  <a:defRPr>
                    <a:solidFill>
                      <a:schemeClr val="tx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Sheet1!$A$3:$A$6</c:f>
              <c:strCache>
                <c:ptCount val="4"/>
                <c:pt idx="0">
                  <c:v>Small Cap</c:v>
                </c:pt>
                <c:pt idx="1">
                  <c:v>Value</c:v>
                </c:pt>
                <c:pt idx="2">
                  <c:v>Large Cap</c:v>
                </c:pt>
                <c:pt idx="3">
                  <c:v>Growth</c:v>
                </c:pt>
              </c:strCache>
            </c:strRef>
          </c:cat>
          <c:val>
            <c:numRef>
              <c:f>Sheet1!$B$3:$B$6</c:f>
              <c:numCache>
                <c:formatCode>#,##0.00;\-#,##0.00</c:formatCode>
                <c:ptCount val="4"/>
                <c:pt idx="0">
                  <c:v>5.1100000000000003</c:v>
                </c:pt>
                <c:pt idx="1">
                  <c:v>0.78</c:v>
                </c:pt>
                <c:pt idx="2">
                  <c:v>-1.43</c:v>
                </c:pt>
                <c:pt idx="3">
                  <c:v>-3.48</c:v>
                </c:pt>
              </c:numCache>
            </c:numRef>
          </c:val>
          <c:extLst>
            <c:ext xmlns:c16="http://schemas.microsoft.com/office/drawing/2014/chart" uri="{C3380CC4-5D6E-409C-BE32-E72D297353CC}">
              <c16:uniqueId val="{00000003-F303-4164-8441-FEE93F09C05E}"/>
            </c:ext>
          </c:extLst>
        </c:ser>
        <c:ser>
          <c:idx val="3"/>
          <c:order val="1"/>
          <c:tx>
            <c:strRef>
              <c:f>Sheet1!$C$2</c:f>
              <c:strCache>
                <c:ptCount val="1"/>
                <c:pt idx="0">
                  <c:v>US currency</c:v>
                </c:pt>
              </c:strCache>
            </c:strRef>
          </c:tx>
          <c:spPr>
            <a:solidFill>
              <a:schemeClr val="bg1">
                <a:lumMod val="65000"/>
              </a:schemeClr>
            </a:solidFill>
          </c:spPr>
          <c:invertIfNegative val="0"/>
          <c:dLbls>
            <c:dLbl>
              <c:idx val="0"/>
              <c:layout>
                <c:manualLayout>
                  <c:x val="4.6025470495372138E-7"/>
                  <c:y val="7.6062748725188329E-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F303-4164-8441-FEE93F09C05E}"/>
                </c:ext>
              </c:extLst>
            </c:dLbl>
            <c:dLbl>
              <c:idx val="1"/>
              <c:layout>
                <c:manualLayout>
                  <c:x val="1.6994275383924284E-6"/>
                  <c:y val="3.4228236926334748E-6"/>
                </c:manualLayout>
              </c:layout>
              <c:numFmt formatCode="0.00;\-0.00;;" sourceLinked="0"/>
              <c:spPr>
                <a:noFill/>
                <a:ln>
                  <a:noFill/>
                </a:ln>
                <a:effectLst/>
              </c:spPr>
              <c:txPr>
                <a:bodyPr/>
                <a:lstStyle/>
                <a:p>
                  <a:pPr>
                    <a:defRPr>
                      <a:solidFill>
                        <a:srgbClr val="C00000"/>
                      </a:solidFill>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F303-4164-8441-FEE93F09C05E}"/>
                </c:ext>
              </c:extLst>
            </c:dLbl>
            <c:dLbl>
              <c:idx val="2"/>
              <c:numFmt formatCode="0.00;\-0.00;;" sourceLinked="0"/>
              <c:spPr>
                <a:noFill/>
                <a:ln>
                  <a:noFill/>
                </a:ln>
                <a:effectLst/>
              </c:spPr>
              <c:txPr>
                <a:bodyPr/>
                <a:lstStyle/>
                <a:p>
                  <a:pPr>
                    <a:defRPr>
                      <a:solidFill>
                        <a:srgbClr val="C00000"/>
                      </a:solidFill>
                    </a:defRPr>
                  </a:pPr>
                  <a:endParaRPr lang="en-US"/>
                </a:p>
              </c:txPr>
              <c:showLegendKey val="0"/>
              <c:showVal val="1"/>
              <c:showCatName val="0"/>
              <c:showSerName val="0"/>
              <c:showPercent val="0"/>
              <c:showBubbleSize val="0"/>
              <c:extLst>
                <c:ext xmlns:c16="http://schemas.microsoft.com/office/drawing/2014/chart" uri="{C3380CC4-5D6E-409C-BE32-E72D297353CC}">
                  <c16:uniqueId val="{00000006-F303-4164-8441-FEE93F09C05E}"/>
                </c:ext>
              </c:extLst>
            </c:dLbl>
            <c:dLbl>
              <c:idx val="3"/>
              <c:tx>
                <c:rich>
                  <a:bodyPr/>
                  <a:lstStyle/>
                  <a:p>
                    <a:fld id="{3763346E-20B6-44FE-A7DE-90D6F55ACC8C}" type="VALUE">
                      <a:rPr lang="en-US">
                        <a:solidFill>
                          <a:srgbClr val="C00000"/>
                        </a:solidFill>
                      </a:rPr>
                      <a:pPr/>
                      <a:t>[VALUE]</a:t>
                    </a:fld>
                    <a:endParaRPr lang="en-US"/>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7-F303-4164-8441-FEE93F09C05E}"/>
                </c:ext>
              </c:extLst>
            </c:dLbl>
            <c:numFmt formatCode="0.00;\-0.00;;" sourceLinked="0"/>
            <c:spPr>
              <a:noFill/>
              <a:ln>
                <a:noFill/>
              </a:ln>
              <a:effectLst/>
            </c:spPr>
            <c:txPr>
              <a:bodyPr/>
              <a:lstStyle/>
              <a:p>
                <a:pPr>
                  <a:defRPr>
                    <a:solidFill>
                      <a:schemeClr val="tx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Sheet1!$C$3:$C$6</c:f>
              <c:numCache>
                <c:formatCode>#,##0.00;\-#,##0.00</c:formatCode>
                <c:ptCount val="4"/>
                <c:pt idx="0">
                  <c:v>2.93</c:v>
                </c:pt>
                <c:pt idx="1">
                  <c:v>-0.78</c:v>
                </c:pt>
                <c:pt idx="2">
                  <c:v>-2.93</c:v>
                </c:pt>
                <c:pt idx="3">
                  <c:v>-4.92</c:v>
                </c:pt>
              </c:numCache>
            </c:numRef>
          </c:val>
          <c:extLst>
            <c:ext xmlns:c16="http://schemas.microsoft.com/office/drawing/2014/chart" uri="{C3380CC4-5D6E-409C-BE32-E72D297353CC}">
              <c16:uniqueId val="{00000008-F303-4164-8441-FEE93F09C05E}"/>
            </c:ext>
          </c:extLst>
        </c:ser>
        <c:dLbls>
          <c:showLegendKey val="0"/>
          <c:showVal val="0"/>
          <c:showCatName val="0"/>
          <c:showSerName val="0"/>
          <c:showPercent val="0"/>
          <c:showBubbleSize val="0"/>
        </c:dLbls>
        <c:gapWidth val="79"/>
        <c:axId val="45320832"/>
        <c:axId val="45344256"/>
      </c:barChart>
      <c:catAx>
        <c:axId val="45320832"/>
        <c:scaling>
          <c:orientation val="maxMin"/>
        </c:scaling>
        <c:delete val="0"/>
        <c:axPos val="l"/>
        <c:numFmt formatCode="General" sourceLinked="0"/>
        <c:majorTickMark val="none"/>
        <c:minorTickMark val="none"/>
        <c:tickLblPos val="low"/>
        <c:spPr>
          <a:ln w="6350">
            <a:solidFill>
              <a:schemeClr val="bg1">
                <a:lumMod val="65000"/>
              </a:schemeClr>
            </a:solidFill>
          </a:ln>
        </c:spPr>
        <c:crossAx val="45344256"/>
        <c:crosses val="autoZero"/>
        <c:auto val="1"/>
        <c:lblAlgn val="ctr"/>
        <c:lblOffset val="100"/>
        <c:noMultiLvlLbl val="0"/>
      </c:catAx>
      <c:valAx>
        <c:axId val="45344256"/>
        <c:scaling>
          <c:orientation val="minMax"/>
          <c:max val="7"/>
          <c:min val="-6"/>
        </c:scaling>
        <c:delete val="0"/>
        <c:axPos val="b"/>
        <c:numFmt formatCode="#,##0.00;\-#,##0.00" sourceLinked="1"/>
        <c:majorTickMark val="none"/>
        <c:minorTickMark val="none"/>
        <c:tickLblPos val="none"/>
        <c:spPr>
          <a:ln>
            <a:noFill/>
          </a:ln>
        </c:spPr>
        <c:crossAx val="45320832"/>
        <c:crosses val="max"/>
        <c:crossBetween val="between"/>
      </c:valAx>
    </c:plotArea>
    <c:legend>
      <c:legendPos val="t"/>
      <c:layout>
        <c:manualLayout>
          <c:xMode val="edge"/>
          <c:yMode val="edge"/>
          <c:x val="0.46085714187134619"/>
          <c:y val="6.2250874694427125E-2"/>
          <c:w val="0.53577219179038382"/>
          <c:h val="7.7035971595127123E-2"/>
        </c:manualLayout>
      </c:layout>
      <c:overlay val="0"/>
      <c:txPr>
        <a:bodyPr/>
        <a:lstStyle/>
        <a:p>
          <a:pPr>
            <a:defRPr>
              <a:solidFill>
                <a:schemeClr val="tx1">
                  <a:lumMod val="65000"/>
                  <a:lumOff val="35000"/>
                </a:schemeClr>
              </a:solidFill>
            </a:defRPr>
          </a:pPr>
          <a:endParaRPr lang="en-US"/>
        </a:p>
      </c:txPr>
    </c:legend>
    <c:plotVisOnly val="1"/>
    <c:dispBlanksAs val="gap"/>
    <c:showDLblsOverMax val="0"/>
  </c:chart>
  <c:txPr>
    <a:bodyPr/>
    <a:lstStyle/>
    <a:p>
      <a:pPr>
        <a:defRPr sz="900">
          <a:solidFill>
            <a:schemeClr val="tx1"/>
          </a:solidFill>
        </a:defRPr>
      </a:pPr>
      <a:endParaRPr lang="en-U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0504689795722826E-2"/>
          <c:y val="2.6427866525429625E-2"/>
          <c:w val="0.94804956049973155"/>
          <c:h val="0.76735785856924155"/>
        </c:manualLayout>
      </c:layout>
      <c:barChart>
        <c:barDir val="col"/>
        <c:grouping val="clustered"/>
        <c:varyColors val="0"/>
        <c:ser>
          <c:idx val="0"/>
          <c:order val="0"/>
          <c:tx>
            <c:strRef>
              <c:f>CAD!$B$1</c:f>
              <c:strCache>
                <c:ptCount val="1"/>
                <c:pt idx="0">
                  <c:v>3 Months (USD)</c:v>
                </c:pt>
              </c:strCache>
            </c:strRef>
          </c:tx>
          <c:spPr>
            <a:solidFill>
              <a:schemeClr val="bg1">
                <a:lumMod val="65000"/>
              </a:schemeClr>
            </a:solidFill>
            <a:ln>
              <a:noFill/>
            </a:ln>
            <a:effectLst/>
          </c:spPr>
          <c:invertIfNegative val="0"/>
          <c:dPt>
            <c:idx val="11"/>
            <c:invertIfNegative val="0"/>
            <c:bubble3D val="0"/>
            <c:spPr>
              <a:solidFill>
                <a:schemeClr val="bg1">
                  <a:lumMod val="65000"/>
                </a:schemeClr>
              </a:solidFill>
              <a:ln>
                <a:noFill/>
              </a:ln>
              <a:effectLst/>
            </c:spPr>
            <c:extLst>
              <c:ext xmlns:c16="http://schemas.microsoft.com/office/drawing/2014/chart" uri="{C3380CC4-5D6E-409C-BE32-E72D297353CC}">
                <c16:uniqueId val="{00000001-1FE1-48C0-B00F-E06D4C9171B8}"/>
              </c:ext>
            </c:extLst>
          </c:dPt>
          <c:dPt>
            <c:idx val="12"/>
            <c:invertIfNegative val="0"/>
            <c:bubble3D val="0"/>
            <c:spPr>
              <a:solidFill>
                <a:srgbClr val="A6A6A6"/>
              </a:solidFill>
              <a:ln>
                <a:noFill/>
              </a:ln>
              <a:effectLst/>
            </c:spPr>
            <c:extLst>
              <c:ext xmlns:c16="http://schemas.microsoft.com/office/drawing/2014/chart" uri="{C3380CC4-5D6E-409C-BE32-E72D297353CC}">
                <c16:uniqueId val="{0000000C-8CB1-46D6-9C37-5061C2FFAE1E}"/>
              </c:ext>
            </c:extLst>
          </c:dPt>
          <c:dPt>
            <c:idx val="15"/>
            <c:invertIfNegative val="0"/>
            <c:bubble3D val="0"/>
            <c:spPr>
              <a:solidFill>
                <a:srgbClr val="A6A6A6"/>
              </a:solidFill>
              <a:ln>
                <a:noFill/>
              </a:ln>
              <a:effectLst/>
            </c:spPr>
            <c:extLst>
              <c:ext xmlns:c16="http://schemas.microsoft.com/office/drawing/2014/chart" uri="{C3380CC4-5D6E-409C-BE32-E72D297353CC}">
                <c16:uniqueId val="{0000000A-B2AF-46EF-99D0-3E3B7EA38C31}"/>
              </c:ext>
            </c:extLst>
          </c:dPt>
          <c:dPt>
            <c:idx val="19"/>
            <c:invertIfNegative val="0"/>
            <c:bubble3D val="0"/>
            <c:spPr>
              <a:solidFill>
                <a:schemeClr val="bg1">
                  <a:lumMod val="65000"/>
                </a:schemeClr>
              </a:solidFill>
              <a:ln>
                <a:noFill/>
              </a:ln>
              <a:effectLst/>
            </c:spPr>
            <c:extLst>
              <c:ext xmlns:c16="http://schemas.microsoft.com/office/drawing/2014/chart" uri="{C3380CC4-5D6E-409C-BE32-E72D297353CC}">
                <c16:uniqueId val="{00000007-2FF1-4E7F-93F7-E67688F304FA}"/>
              </c:ext>
            </c:extLst>
          </c:dPt>
          <c:dPt>
            <c:idx val="21"/>
            <c:invertIfNegative val="0"/>
            <c:bubble3D val="0"/>
            <c:spPr>
              <a:solidFill>
                <a:srgbClr val="35627D"/>
              </a:solidFill>
              <a:ln>
                <a:noFill/>
              </a:ln>
              <a:effectLst/>
            </c:spPr>
            <c:extLst>
              <c:ext xmlns:c16="http://schemas.microsoft.com/office/drawing/2014/chart" uri="{C3380CC4-5D6E-409C-BE32-E72D297353CC}">
                <c16:uniqueId val="{0000000E-1C66-4706-B998-E1E33F852278}"/>
              </c:ext>
            </c:extLst>
          </c:dPt>
          <c:dPt>
            <c:idx val="23"/>
            <c:invertIfNegative val="0"/>
            <c:bubble3D val="0"/>
            <c:spPr>
              <a:solidFill>
                <a:srgbClr val="A6A6A6"/>
              </a:solidFill>
              <a:ln>
                <a:noFill/>
              </a:ln>
              <a:effectLst/>
            </c:spPr>
            <c:extLst>
              <c:ext xmlns:c16="http://schemas.microsoft.com/office/drawing/2014/chart" uri="{C3380CC4-5D6E-409C-BE32-E72D297353CC}">
                <c16:uniqueId val="{00000005-852D-479A-B149-EA3606AC0F13}"/>
              </c:ext>
            </c:extLst>
          </c:dPt>
          <c:dPt>
            <c:idx val="29"/>
            <c:invertIfNegative val="0"/>
            <c:bubble3D val="0"/>
            <c:spPr>
              <a:solidFill>
                <a:schemeClr val="bg1">
                  <a:lumMod val="65000"/>
                </a:schemeClr>
              </a:solidFill>
              <a:ln>
                <a:noFill/>
              </a:ln>
              <a:effectLst/>
            </c:spPr>
            <c:extLst>
              <c:ext xmlns:c16="http://schemas.microsoft.com/office/drawing/2014/chart" uri="{C3380CC4-5D6E-409C-BE32-E72D297353CC}">
                <c16:uniqueId val="{00000003-1FE1-48C0-B00F-E06D4C9171B8}"/>
              </c:ext>
            </c:extLst>
          </c:dPt>
          <c:dPt>
            <c:idx val="33"/>
            <c:invertIfNegative val="0"/>
            <c:bubble3D val="0"/>
            <c:spPr>
              <a:solidFill>
                <a:schemeClr val="bg1">
                  <a:lumMod val="65000"/>
                </a:schemeClr>
              </a:solidFill>
              <a:ln>
                <a:noFill/>
              </a:ln>
              <a:effectLst/>
            </c:spPr>
            <c:extLst>
              <c:ext xmlns:c16="http://schemas.microsoft.com/office/drawing/2014/chart" uri="{C3380CC4-5D6E-409C-BE32-E72D297353CC}">
                <c16:uniqueId val="{00000009-3AD0-418A-B20B-84682D2DDD42}"/>
              </c:ext>
            </c:extLst>
          </c:dPt>
          <c:cat>
            <c:strRef>
              <c:f>CAD!$A$2:$A$49</c:f>
              <c:strCache>
                <c:ptCount val="48"/>
                <c:pt idx="0">
                  <c:v>Turkey</c:v>
                </c:pt>
                <c:pt idx="1">
                  <c:v>Egypt</c:v>
                </c:pt>
                <c:pt idx="2">
                  <c:v>Norway</c:v>
                </c:pt>
                <c:pt idx="3">
                  <c:v>UAE</c:v>
                </c:pt>
                <c:pt idx="4">
                  <c:v>Malaysia</c:v>
                </c:pt>
                <c:pt idx="5">
                  <c:v>India</c:v>
                </c:pt>
                <c:pt idx="6">
                  <c:v>Israel</c:v>
                </c:pt>
                <c:pt idx="7">
                  <c:v>Denmark</c:v>
                </c:pt>
                <c:pt idx="8">
                  <c:v>Hungary</c:v>
                </c:pt>
                <c:pt idx="9">
                  <c:v>Czech Republic</c:v>
                </c:pt>
                <c:pt idx="10">
                  <c:v>Qatar</c:v>
                </c:pt>
                <c:pt idx="11">
                  <c:v>Colombia</c:v>
                </c:pt>
                <c:pt idx="12">
                  <c:v>Japan</c:v>
                </c:pt>
                <c:pt idx="13">
                  <c:v>Belgium</c:v>
                </c:pt>
                <c:pt idx="14">
                  <c:v>Singapore</c:v>
                </c:pt>
                <c:pt idx="15">
                  <c:v>UK</c:v>
                </c:pt>
                <c:pt idx="16">
                  <c:v>China</c:v>
                </c:pt>
                <c:pt idx="17">
                  <c:v>Italy</c:v>
                </c:pt>
                <c:pt idx="18">
                  <c:v>Indonesia</c:v>
                </c:pt>
                <c:pt idx="19">
                  <c:v>Austria</c:v>
                </c:pt>
                <c:pt idx="20">
                  <c:v>US</c:v>
                </c:pt>
                <c:pt idx="21">
                  <c:v> </c:v>
                </c:pt>
                <c:pt idx="22">
                  <c:v>Australia</c:v>
                </c:pt>
                <c:pt idx="23">
                  <c:v>South Africa</c:v>
                </c:pt>
                <c:pt idx="24">
                  <c:v>Spain</c:v>
                </c:pt>
                <c:pt idx="25">
                  <c:v>Kuwait</c:v>
                </c:pt>
                <c:pt idx="26">
                  <c:v>Philippines</c:v>
                </c:pt>
                <c:pt idx="27">
                  <c:v>Thailand</c:v>
                </c:pt>
                <c:pt idx="28">
                  <c:v>Canada</c:v>
                </c:pt>
                <c:pt idx="29">
                  <c:v>Peru</c:v>
                </c:pt>
                <c:pt idx="30">
                  <c:v>Saudi Arabia</c:v>
                </c:pt>
                <c:pt idx="31">
                  <c:v>Brazil</c:v>
                </c:pt>
                <c:pt idx="32">
                  <c:v>Korea</c:v>
                </c:pt>
                <c:pt idx="33">
                  <c:v>Switzerland</c:v>
                </c:pt>
                <c:pt idx="34">
                  <c:v>Taiwan</c:v>
                </c:pt>
                <c:pt idx="35">
                  <c:v>Mexico</c:v>
                </c:pt>
                <c:pt idx="36">
                  <c:v>Portugal</c:v>
                </c:pt>
                <c:pt idx="37">
                  <c:v>Finland</c:v>
                </c:pt>
                <c:pt idx="38">
                  <c:v>Sweden</c:v>
                </c:pt>
                <c:pt idx="39">
                  <c:v>France</c:v>
                </c:pt>
                <c:pt idx="40">
                  <c:v>Ireland</c:v>
                </c:pt>
                <c:pt idx="41">
                  <c:v>New Zealand</c:v>
                </c:pt>
                <c:pt idx="42">
                  <c:v>Germany</c:v>
                </c:pt>
                <c:pt idx="43">
                  <c:v>Greece</c:v>
                </c:pt>
                <c:pt idx="44">
                  <c:v>Chile</c:v>
                </c:pt>
                <c:pt idx="45">
                  <c:v>Hong Kong</c:v>
                </c:pt>
                <c:pt idx="46">
                  <c:v>Poland</c:v>
                </c:pt>
                <c:pt idx="47">
                  <c:v>Netherlands</c:v>
                </c:pt>
              </c:strCache>
            </c:strRef>
          </c:cat>
          <c:val>
            <c:numRef>
              <c:f>CAD!$B$2:$B$49</c:f>
              <c:numCache>
                <c:formatCode>0.0000</c:formatCode>
                <c:ptCount val="48"/>
                <c:pt idx="0">
                  <c:v>0.39829999999999999</c:v>
                </c:pt>
                <c:pt idx="1">
                  <c:v>0.19689999999999999</c:v>
                </c:pt>
                <c:pt idx="2">
                  <c:v>7.2400000000000006E-2</c:v>
                </c:pt>
                <c:pt idx="3">
                  <c:v>6.2600000000000003E-2</c:v>
                </c:pt>
                <c:pt idx="4">
                  <c:v>5.1900000000000002E-2</c:v>
                </c:pt>
                <c:pt idx="5">
                  <c:v>4.7300000000000002E-2</c:v>
                </c:pt>
                <c:pt idx="6">
                  <c:v>2.2200000000000001E-2</c:v>
                </c:pt>
                <c:pt idx="7">
                  <c:v>1.17E-2</c:v>
                </c:pt>
                <c:pt idx="8">
                  <c:v>1.1299999999999999E-2</c:v>
                </c:pt>
                <c:pt idx="9">
                  <c:v>7.3000000000000001E-3</c:v>
                </c:pt>
                <c:pt idx="10">
                  <c:v>5.0000000000000001E-3</c:v>
                </c:pt>
                <c:pt idx="11">
                  <c:v>-1.0800000000000001E-2</c:v>
                </c:pt>
                <c:pt idx="12">
                  <c:v>-1.26E-2</c:v>
                </c:pt>
                <c:pt idx="13">
                  <c:v>-1.29E-2</c:v>
                </c:pt>
                <c:pt idx="14">
                  <c:v>-1.3599999999999999E-2</c:v>
                </c:pt>
                <c:pt idx="15">
                  <c:v>-1.7399999999999999E-2</c:v>
                </c:pt>
                <c:pt idx="16">
                  <c:v>-2.1100000000000001E-2</c:v>
                </c:pt>
                <c:pt idx="17">
                  <c:v>-2.3900000000000001E-2</c:v>
                </c:pt>
                <c:pt idx="18">
                  <c:v>-2.6200000000000001E-2</c:v>
                </c:pt>
                <c:pt idx="19">
                  <c:v>-2.7099999999999999E-2</c:v>
                </c:pt>
                <c:pt idx="20">
                  <c:v>-3.2500000000000001E-2</c:v>
                </c:pt>
                <c:pt idx="21">
                  <c:v>-3.4000000000000002E-2</c:v>
                </c:pt>
                <c:pt idx="22">
                  <c:v>-3.5099999999999999E-2</c:v>
                </c:pt>
                <c:pt idx="23">
                  <c:v>-3.5299999999999998E-2</c:v>
                </c:pt>
                <c:pt idx="24">
                  <c:v>-3.5299999999999998E-2</c:v>
                </c:pt>
                <c:pt idx="25">
                  <c:v>-3.5700000000000003E-2</c:v>
                </c:pt>
                <c:pt idx="26">
                  <c:v>-3.5900000000000001E-2</c:v>
                </c:pt>
                <c:pt idx="27">
                  <c:v>-3.6900000000000002E-2</c:v>
                </c:pt>
                <c:pt idx="28">
                  <c:v>-3.9199999999999999E-2</c:v>
                </c:pt>
                <c:pt idx="29">
                  <c:v>-3.9699999999999999E-2</c:v>
                </c:pt>
                <c:pt idx="30">
                  <c:v>-4.4600000000000001E-2</c:v>
                </c:pt>
                <c:pt idx="31">
                  <c:v>-4.5499999999999999E-2</c:v>
                </c:pt>
                <c:pt idx="32">
                  <c:v>-5.5100000000000003E-2</c:v>
                </c:pt>
                <c:pt idx="33">
                  <c:v>-5.5500000000000001E-2</c:v>
                </c:pt>
                <c:pt idx="34">
                  <c:v>-5.9400000000000001E-2</c:v>
                </c:pt>
                <c:pt idx="35">
                  <c:v>-6.0100000000000001E-2</c:v>
                </c:pt>
                <c:pt idx="36">
                  <c:v>-6.13E-2</c:v>
                </c:pt>
                <c:pt idx="37">
                  <c:v>-6.6100000000000006E-2</c:v>
                </c:pt>
                <c:pt idx="38">
                  <c:v>-6.6299999999999998E-2</c:v>
                </c:pt>
                <c:pt idx="39">
                  <c:v>-6.9599999999999995E-2</c:v>
                </c:pt>
                <c:pt idx="40">
                  <c:v>-7.2599999999999998E-2</c:v>
                </c:pt>
                <c:pt idx="41">
                  <c:v>-7.3400000000000007E-2</c:v>
                </c:pt>
                <c:pt idx="42">
                  <c:v>-7.7499999999999999E-2</c:v>
                </c:pt>
                <c:pt idx="43">
                  <c:v>-7.8600000000000003E-2</c:v>
                </c:pt>
                <c:pt idx="44">
                  <c:v>-9.9900000000000003E-2</c:v>
                </c:pt>
                <c:pt idx="45">
                  <c:v>-0.1042</c:v>
                </c:pt>
                <c:pt idx="46">
                  <c:v>-0.1061</c:v>
                </c:pt>
                <c:pt idx="47">
                  <c:v>-0.1318</c:v>
                </c:pt>
              </c:numCache>
            </c:numRef>
          </c:val>
          <c:extLst>
            <c:ext xmlns:c16="http://schemas.microsoft.com/office/drawing/2014/chart" uri="{C3380CC4-5D6E-409C-BE32-E72D297353CC}">
              <c16:uniqueId val="{00000004-1FE1-48C0-B00F-E06D4C9171B8}"/>
            </c:ext>
          </c:extLst>
        </c:ser>
        <c:dLbls>
          <c:showLegendKey val="0"/>
          <c:showVal val="0"/>
          <c:showCatName val="0"/>
          <c:showSerName val="0"/>
          <c:showPercent val="0"/>
          <c:showBubbleSize val="0"/>
        </c:dLbls>
        <c:gapWidth val="100"/>
        <c:overlap val="100"/>
        <c:axId val="1716767584"/>
        <c:axId val="1712898032"/>
      </c:barChart>
      <c:catAx>
        <c:axId val="1716767584"/>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5400000" spcFirstLastPara="1" vertOverflow="ellipsis" wrap="square" anchor="ctr" anchorCtr="1"/>
          <a:lstStyle/>
          <a:p>
            <a:pPr algn="just">
              <a:defRPr sz="9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1712898032"/>
        <c:crossesAt val="0"/>
        <c:auto val="1"/>
        <c:lblAlgn val="r"/>
        <c:lblOffset val="100"/>
        <c:tickLblSkip val="1"/>
        <c:noMultiLvlLbl val="0"/>
      </c:catAx>
      <c:valAx>
        <c:axId val="1712898032"/>
        <c:scaling>
          <c:orientation val="minMax"/>
          <c:min val="-0.2"/>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w="12700">
            <a:solidFill>
              <a:schemeClr val="bg1">
                <a:lumMod val="50000"/>
              </a:schemeClr>
            </a:solidFill>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171676758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sz="1000"/>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0.338795631140205"/>
          <c:y val="0.16274929432897101"/>
          <c:w val="0.34070796114655005"/>
          <c:h val="0.719691150685278"/>
        </c:manualLayout>
      </c:layout>
      <c:pieChart>
        <c:varyColors val="1"/>
        <c:ser>
          <c:idx val="0"/>
          <c:order val="0"/>
          <c:tx>
            <c:strRef>
              <c:f>Sheet1!$C$1</c:f>
              <c:strCache>
                <c:ptCount val="1"/>
                <c:pt idx="0">
                  <c:v>Sales</c:v>
                </c:pt>
              </c:strCache>
            </c:strRef>
          </c:tx>
          <c:spPr>
            <a:solidFill>
              <a:schemeClr val="accent1"/>
            </a:solidFill>
            <a:ln>
              <a:solidFill>
                <a:schemeClr val="accent1"/>
              </a:solidFill>
            </a:ln>
            <a:effectLst/>
          </c:spPr>
          <c:dPt>
            <c:idx val="0"/>
            <c:bubble3D val="0"/>
            <c:spPr>
              <a:solidFill>
                <a:schemeClr val="bg2"/>
              </a:solidFill>
              <a:ln>
                <a:solidFill>
                  <a:schemeClr val="bg2"/>
                </a:solidFill>
              </a:ln>
              <a:effectLst/>
            </c:spPr>
            <c:extLst>
              <c:ext xmlns:c16="http://schemas.microsoft.com/office/drawing/2014/chart" uri="{C3380CC4-5D6E-409C-BE32-E72D297353CC}">
                <c16:uniqueId val="{00000001-ECA3-4E7B-82BC-9270FE3BB73A}"/>
              </c:ext>
            </c:extLst>
          </c:dPt>
          <c:dPt>
            <c:idx val="1"/>
            <c:bubble3D val="0"/>
            <c:extLst>
              <c:ext xmlns:c16="http://schemas.microsoft.com/office/drawing/2014/chart" uri="{C3380CC4-5D6E-409C-BE32-E72D297353CC}">
                <c16:uniqueId val="{00000002-ECA3-4E7B-82BC-9270FE3BB73A}"/>
              </c:ext>
            </c:extLst>
          </c:dPt>
          <c:dLbls>
            <c:dLbl>
              <c:idx val="0"/>
              <c:layout>
                <c:manualLayout>
                  <c:x val="1.2161308133536186E-2"/>
                  <c:y val="-0.10671542211957917"/>
                </c:manualLayout>
              </c:layout>
              <c:tx>
                <c:rich>
                  <a:bodyPr anchor="t" anchorCtr="1"/>
                  <a:lstStyle/>
                  <a:p>
                    <a:pPr algn="l">
                      <a:defRPr sz="2800"/>
                    </a:pPr>
                    <a:r>
                      <a:rPr lang="en-US" dirty="0">
                        <a:solidFill>
                          <a:schemeClr val="bg2"/>
                        </a:solidFill>
                      </a:rPr>
                      <a:t>68%</a:t>
                    </a:r>
                  </a:p>
                  <a:p>
                    <a:pPr algn="l">
                      <a:defRPr sz="2800"/>
                    </a:pPr>
                    <a:r>
                      <a:rPr lang="en-US" sz="900" b="1" dirty="0">
                        <a:solidFill>
                          <a:schemeClr val="bg1">
                            <a:lumMod val="50000"/>
                          </a:schemeClr>
                        </a:solidFill>
                      </a:rPr>
                      <a:t>US</a:t>
                    </a:r>
                    <a:br>
                      <a:rPr lang="en-US" sz="900" b="1" dirty="0">
                        <a:solidFill>
                          <a:schemeClr val="bg1">
                            <a:lumMod val="50000"/>
                          </a:schemeClr>
                        </a:solidFill>
                      </a:rPr>
                    </a:br>
                    <a:r>
                      <a:rPr lang="en-US" sz="900" b="0" dirty="0">
                        <a:solidFill>
                          <a:schemeClr val="bg1">
                            <a:lumMod val="50000"/>
                          </a:schemeClr>
                        </a:solidFill>
                      </a:rPr>
                      <a:t>$844 billion</a:t>
                    </a:r>
                    <a:br>
                      <a:rPr lang="en-US" sz="900" b="0" dirty="0">
                        <a:solidFill>
                          <a:schemeClr val="bg1">
                            <a:lumMod val="50000"/>
                          </a:schemeClr>
                        </a:solidFill>
                      </a:rPr>
                    </a:br>
                    <a:r>
                      <a:rPr lang="en-US" sz="900" b="0" dirty="0">
                        <a:solidFill>
                          <a:schemeClr val="bg1">
                            <a:lumMod val="50000"/>
                          </a:schemeClr>
                        </a:solidFill>
                      </a:rPr>
                      <a:t>107 REITs</a:t>
                    </a:r>
                    <a:endParaRPr lang="en-US" sz="900" b="0" dirty="0">
                      <a:solidFill>
                        <a:srgbClr val="00B0F0"/>
                      </a:solidFill>
                    </a:endParaRPr>
                  </a:p>
                </c:rich>
              </c:tx>
              <c:spPr/>
              <c:dLblPos val="bestFit"/>
              <c:showLegendKey val="0"/>
              <c:showVal val="1"/>
              <c:showCatName val="0"/>
              <c:showSerName val="0"/>
              <c:showPercent val="0"/>
              <c:showBubbleSize val="0"/>
              <c:extLst>
                <c:ext xmlns:c15="http://schemas.microsoft.com/office/drawing/2012/chart" uri="{CE6537A1-D6FC-4f65-9D91-7224C49458BB}">
                  <c15:layout>
                    <c:manualLayout>
                      <c:w val="0.26161496583104055"/>
                      <c:h val="0.50555573577691504"/>
                    </c:manualLayout>
                  </c15:layout>
                  <c15:showDataLabelsRange val="0"/>
                </c:ext>
                <c:ext xmlns:c16="http://schemas.microsoft.com/office/drawing/2014/chart" uri="{C3380CC4-5D6E-409C-BE32-E72D297353CC}">
                  <c16:uniqueId val="{00000001-ECA3-4E7B-82BC-9270FE3BB73A}"/>
                </c:ext>
              </c:extLst>
            </c:dLbl>
            <c:dLbl>
              <c:idx val="1"/>
              <c:layout>
                <c:manualLayout>
                  <c:x val="2.4289300027269381E-2"/>
                  <c:y val="0"/>
                </c:manualLayout>
              </c:layout>
              <c:tx>
                <c:rich>
                  <a:bodyPr/>
                  <a:lstStyle/>
                  <a:p>
                    <a:pPr algn="l">
                      <a:defRPr sz="2800"/>
                    </a:pPr>
                    <a:r>
                      <a:rPr lang="en-US" dirty="0">
                        <a:solidFill>
                          <a:schemeClr val="accent1"/>
                        </a:solidFill>
                      </a:rPr>
                      <a:t>32%</a:t>
                    </a:r>
                  </a:p>
                  <a:p>
                    <a:pPr algn="l">
                      <a:defRPr sz="2800"/>
                    </a:pPr>
                    <a:r>
                      <a:rPr lang="en-US" sz="900" b="1" dirty="0">
                        <a:solidFill>
                          <a:schemeClr val="bg1">
                            <a:lumMod val="50000"/>
                          </a:schemeClr>
                        </a:solidFill>
                      </a:rPr>
                      <a:t>Global ex US</a:t>
                    </a:r>
                  </a:p>
                  <a:p>
                    <a:pPr algn="l">
                      <a:defRPr sz="2800"/>
                    </a:pPr>
                    <a:r>
                      <a:rPr lang="en-US" sz="900" dirty="0">
                        <a:solidFill>
                          <a:schemeClr val="bg1">
                            <a:lumMod val="50000"/>
                          </a:schemeClr>
                        </a:solidFill>
                      </a:rPr>
                      <a:t>$390 billion</a:t>
                    </a:r>
                    <a:br>
                      <a:rPr lang="en-US" sz="900" dirty="0">
                        <a:solidFill>
                          <a:schemeClr val="bg1">
                            <a:lumMod val="50000"/>
                          </a:schemeClr>
                        </a:solidFill>
                      </a:rPr>
                    </a:br>
                    <a:r>
                      <a:rPr lang="en-US" sz="900" dirty="0">
                        <a:solidFill>
                          <a:schemeClr val="bg1">
                            <a:lumMod val="50000"/>
                          </a:schemeClr>
                        </a:solidFill>
                      </a:rPr>
                      <a:t>285 REITs</a:t>
                    </a:r>
                    <a:br>
                      <a:rPr lang="en-US" sz="900" dirty="0">
                        <a:solidFill>
                          <a:schemeClr val="bg1">
                            <a:lumMod val="50000"/>
                          </a:schemeClr>
                        </a:solidFill>
                      </a:rPr>
                    </a:br>
                    <a:r>
                      <a:rPr lang="en-US" sz="900" dirty="0">
                        <a:solidFill>
                          <a:schemeClr val="bg1">
                            <a:lumMod val="50000"/>
                          </a:schemeClr>
                        </a:solidFill>
                      </a:rPr>
                      <a:t>(25 other</a:t>
                    </a:r>
                    <a:br>
                      <a:rPr lang="en-US" sz="900" dirty="0">
                        <a:solidFill>
                          <a:schemeClr val="bg1">
                            <a:lumMod val="50000"/>
                          </a:schemeClr>
                        </a:solidFill>
                      </a:rPr>
                    </a:br>
                    <a:r>
                      <a:rPr lang="en-US" sz="900" dirty="0">
                        <a:solidFill>
                          <a:schemeClr val="bg1">
                            <a:lumMod val="50000"/>
                          </a:schemeClr>
                        </a:solidFill>
                      </a:rPr>
                      <a:t>countries)</a:t>
                    </a:r>
                  </a:p>
                </c:rich>
              </c:tx>
              <c:spPr>
                <a:noFill/>
              </c:spPr>
              <c:dLblPos val="bestFit"/>
              <c:showLegendKey val="0"/>
              <c:showVal val="1"/>
              <c:showCatName val="0"/>
              <c:showSerName val="0"/>
              <c:showPercent val="0"/>
              <c:showBubbleSize val="0"/>
              <c:extLst>
                <c:ext xmlns:c15="http://schemas.microsoft.com/office/drawing/2012/chart" uri="{CE6537A1-D6FC-4f65-9D91-7224C49458BB}">
                  <c15:layout>
                    <c:manualLayout>
                      <c:w val="0.2411681877169041"/>
                      <c:h val="0.63707731294718184"/>
                    </c:manualLayout>
                  </c15:layout>
                  <c15:showDataLabelsRange val="0"/>
                </c:ext>
                <c:ext xmlns:c16="http://schemas.microsoft.com/office/drawing/2014/chart" uri="{C3380CC4-5D6E-409C-BE32-E72D297353CC}">
                  <c16:uniqueId val="{00000002-ECA3-4E7B-82BC-9270FE3BB73A}"/>
                </c:ext>
              </c:extLst>
            </c:dLbl>
            <c:dLbl>
              <c:idx val="2"/>
              <c:delete val="1"/>
              <c:extLst>
                <c:ext xmlns:c15="http://schemas.microsoft.com/office/drawing/2012/chart" uri="{CE6537A1-D6FC-4f65-9D91-7224C49458BB}"/>
                <c:ext xmlns:c16="http://schemas.microsoft.com/office/drawing/2014/chart" uri="{C3380CC4-5D6E-409C-BE32-E72D297353CC}">
                  <c16:uniqueId val="{00000003-ECA3-4E7B-82BC-9270FE3BB73A}"/>
                </c:ext>
              </c:extLst>
            </c:dLbl>
            <c:spPr>
              <a:noFill/>
              <a:ln>
                <a:noFill/>
              </a:ln>
              <a:effectLst/>
            </c:spPr>
            <c:txPr>
              <a:bodyPr/>
              <a:lstStyle/>
              <a:p>
                <a:pPr algn="l">
                  <a:defRPr sz="2800"/>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extLst>
          </c:dLbls>
          <c:cat>
            <c:strRef>
              <c:f>Sheet1!$B$2:$B$3</c:f>
              <c:strCache>
                <c:ptCount val="2"/>
                <c:pt idx="0">
                  <c:v>Dow Jones U.S. Select REIT Index</c:v>
                </c:pt>
                <c:pt idx="1">
                  <c:v>S&amp;P Global Ex-U.S. REIT Index</c:v>
                </c:pt>
              </c:strCache>
            </c:strRef>
          </c:cat>
          <c:val>
            <c:numRef>
              <c:f>Sheet1!$C$2:$C$3</c:f>
              <c:numCache>
                <c:formatCode>_(* #,##0_);_(* \(#,##0\);_(* "-"_);_(@_)</c:formatCode>
                <c:ptCount val="2"/>
                <c:pt idx="0">
                  <c:v>843724995303</c:v>
                </c:pt>
                <c:pt idx="1">
                  <c:v>390288746341</c:v>
                </c:pt>
              </c:numCache>
            </c:numRef>
          </c:val>
          <c:extLst>
            <c:ext xmlns:c16="http://schemas.microsoft.com/office/drawing/2014/chart" uri="{C3380CC4-5D6E-409C-BE32-E72D297353CC}">
              <c16:uniqueId val="{00000004-ECA3-4E7B-82BC-9270FE3BB73A}"/>
            </c:ext>
          </c:extLst>
        </c:ser>
        <c:ser>
          <c:idx val="1"/>
          <c:order val="1"/>
          <c:tx>
            <c:strRef>
              <c:f>Sheet1!$D$1</c:f>
              <c:strCache>
                <c:ptCount val="1"/>
                <c:pt idx="0">
                  <c:v>Market</c:v>
                </c:pt>
              </c:strCache>
            </c:strRef>
          </c:tx>
          <c:cat>
            <c:strRef>
              <c:f>Sheet1!$B$2:$B$3</c:f>
              <c:strCache>
                <c:ptCount val="2"/>
                <c:pt idx="0">
                  <c:v>Dow Jones U.S. Select REIT Index</c:v>
                </c:pt>
                <c:pt idx="1">
                  <c:v>S&amp;P Global Ex-U.S. REIT Index</c:v>
                </c:pt>
              </c:strCache>
            </c:strRef>
          </c:cat>
          <c:val>
            <c:numRef>
              <c:f>Sheet1!$D$2:$D$3</c:f>
              <c:numCache>
                <c:formatCode>_(* #,##0.0_);_(* \(#,##0.0\);_(* "-"?_);_(@_)</c:formatCode>
                <c:ptCount val="2"/>
                <c:pt idx="0">
                  <c:v>0</c:v>
                </c:pt>
                <c:pt idx="1">
                  <c:v>0</c:v>
                </c:pt>
              </c:numCache>
            </c:numRef>
          </c:val>
          <c:extLst>
            <c:ext xmlns:c16="http://schemas.microsoft.com/office/drawing/2014/chart" uri="{C3380CC4-5D6E-409C-BE32-E72D297353CC}">
              <c16:uniqueId val="{00000005-ECA3-4E7B-82BC-9270FE3BB73A}"/>
            </c:ext>
          </c:extLst>
        </c:ser>
        <c:ser>
          <c:idx val="2"/>
          <c:order val="2"/>
          <c:tx>
            <c:strRef>
              <c:f>Sheet1!$E$1</c:f>
              <c:strCache>
                <c:ptCount val="1"/>
                <c:pt idx="0">
                  <c:v>Percent</c:v>
                </c:pt>
              </c:strCache>
            </c:strRef>
          </c:tx>
          <c:cat>
            <c:strRef>
              <c:f>Sheet1!$B$2:$B$3</c:f>
              <c:strCache>
                <c:ptCount val="2"/>
                <c:pt idx="0">
                  <c:v>Dow Jones U.S. Select REIT Index</c:v>
                </c:pt>
                <c:pt idx="1">
                  <c:v>S&amp;P Global Ex-U.S. REIT Index</c:v>
                </c:pt>
              </c:strCache>
            </c:strRef>
          </c:cat>
          <c:val>
            <c:numRef>
              <c:f>Sheet1!$E$2:$E$3</c:f>
              <c:numCache>
                <c:formatCode>0%</c:formatCode>
                <c:ptCount val="2"/>
                <c:pt idx="0">
                  <c:v>0.68</c:v>
                </c:pt>
                <c:pt idx="1">
                  <c:v>0.32</c:v>
                </c:pt>
              </c:numCache>
            </c:numRef>
          </c:val>
          <c:extLst>
            <c:ext xmlns:c16="http://schemas.microsoft.com/office/drawing/2014/chart" uri="{C3380CC4-5D6E-409C-BE32-E72D297353CC}">
              <c16:uniqueId val="{00000006-ECA3-4E7B-82BC-9270FE3BB73A}"/>
            </c:ext>
          </c:extLst>
        </c:ser>
        <c:ser>
          <c:idx val="3"/>
          <c:order val="3"/>
          <c:tx>
            <c:strRef>
              <c:f>Sheet1!$F$1</c:f>
              <c:strCache>
                <c:ptCount val="1"/>
                <c:pt idx="0">
                  <c:v>$Billion</c:v>
                </c:pt>
              </c:strCache>
            </c:strRef>
          </c:tx>
          <c:cat>
            <c:strRef>
              <c:f>Sheet1!$B$2:$B$3</c:f>
              <c:strCache>
                <c:ptCount val="2"/>
                <c:pt idx="0">
                  <c:v>Dow Jones U.S. Select REIT Index</c:v>
                </c:pt>
                <c:pt idx="1">
                  <c:v>S&amp;P Global Ex-U.S. REIT Index</c:v>
                </c:pt>
              </c:strCache>
            </c:strRef>
          </c:cat>
          <c:val>
            <c:numRef>
              <c:f>Sheet1!$F$2:$F$3</c:f>
              <c:numCache>
                <c:formatCode>_(* #,##0.0_);_(* \(#,##0.0\);_(* "-"?_);_(@_)</c:formatCode>
                <c:ptCount val="2"/>
                <c:pt idx="0">
                  <c:v>844</c:v>
                </c:pt>
                <c:pt idx="1">
                  <c:v>390</c:v>
                </c:pt>
              </c:numCache>
            </c:numRef>
          </c:val>
          <c:extLst>
            <c:ext xmlns:c16="http://schemas.microsoft.com/office/drawing/2014/chart" uri="{C3380CC4-5D6E-409C-BE32-E72D297353CC}">
              <c16:uniqueId val="{00000007-ECA3-4E7B-82BC-9270FE3BB73A}"/>
            </c:ext>
          </c:extLst>
        </c:ser>
        <c:ser>
          <c:idx val="4"/>
          <c:order val="4"/>
          <c:tx>
            <c:strRef>
              <c:f>Sheet1!$G$1</c:f>
              <c:strCache>
                <c:ptCount val="1"/>
                <c:pt idx="0">
                  <c:v>Number of Countries</c:v>
                </c:pt>
              </c:strCache>
            </c:strRef>
          </c:tx>
          <c:cat>
            <c:strRef>
              <c:f>Sheet1!$B$2:$B$3</c:f>
              <c:strCache>
                <c:ptCount val="2"/>
                <c:pt idx="0">
                  <c:v>Dow Jones U.S. Select REIT Index</c:v>
                </c:pt>
                <c:pt idx="1">
                  <c:v>S&amp;P Global Ex-U.S. REIT Index</c:v>
                </c:pt>
              </c:strCache>
            </c:strRef>
          </c:cat>
          <c:val>
            <c:numRef>
              <c:f>Sheet1!$G$2:$G$3</c:f>
              <c:numCache>
                <c:formatCode>General</c:formatCode>
                <c:ptCount val="2"/>
                <c:pt idx="0">
                  <c:v>1</c:v>
                </c:pt>
                <c:pt idx="1">
                  <c:v>25</c:v>
                </c:pt>
              </c:numCache>
            </c:numRef>
          </c:val>
          <c:extLst>
            <c:ext xmlns:c16="http://schemas.microsoft.com/office/drawing/2014/chart" uri="{C3380CC4-5D6E-409C-BE32-E72D297353CC}">
              <c16:uniqueId val="{00000008-ECA3-4E7B-82BC-9270FE3BB73A}"/>
            </c:ext>
          </c:extLst>
        </c:ser>
        <c:ser>
          <c:idx val="5"/>
          <c:order val="5"/>
          <c:tx>
            <c:strRef>
              <c:f>Sheet1!$H$1</c:f>
              <c:strCache>
                <c:ptCount val="1"/>
                <c:pt idx="0">
                  <c:v>Number of Holdings</c:v>
                </c:pt>
              </c:strCache>
            </c:strRef>
          </c:tx>
          <c:cat>
            <c:strRef>
              <c:f>Sheet1!$B$2:$B$3</c:f>
              <c:strCache>
                <c:ptCount val="2"/>
                <c:pt idx="0">
                  <c:v>Dow Jones U.S. Select REIT Index</c:v>
                </c:pt>
                <c:pt idx="1">
                  <c:v>S&amp;P Global Ex-U.S. REIT Index</c:v>
                </c:pt>
              </c:strCache>
            </c:strRef>
          </c:cat>
          <c:val>
            <c:numRef>
              <c:f>Sheet1!$H$2:$H$3</c:f>
              <c:numCache>
                <c:formatCode>General</c:formatCode>
                <c:ptCount val="2"/>
                <c:pt idx="0">
                  <c:v>107</c:v>
                </c:pt>
                <c:pt idx="1">
                  <c:v>285</c:v>
                </c:pt>
              </c:numCache>
            </c:numRef>
          </c:val>
          <c:extLst>
            <c:ext xmlns:c16="http://schemas.microsoft.com/office/drawing/2014/chart" uri="{C3380CC4-5D6E-409C-BE32-E72D297353CC}">
              <c16:uniqueId val="{00000009-ECA3-4E7B-82BC-9270FE3BB73A}"/>
            </c:ext>
          </c:extLst>
        </c:ser>
        <c:dLbls>
          <c:showLegendKey val="0"/>
          <c:showVal val="0"/>
          <c:showCatName val="0"/>
          <c:showSerName val="0"/>
          <c:showPercent val="0"/>
          <c:showBubbleSize val="0"/>
          <c:showLeaderLines val="0"/>
        </c:dLbls>
        <c:firstSliceAng val="0"/>
      </c:pieChart>
    </c:plotArea>
    <c:plotVisOnly val="1"/>
    <c:dispBlanksAs val="zero"/>
    <c:showDLblsOverMax val="0"/>
  </c:chart>
  <c:txPr>
    <a:bodyPr/>
    <a:lstStyle/>
    <a:p>
      <a:pPr>
        <a:defRPr sz="1800"/>
      </a:pPr>
      <a:endParaRPr lang="en-US"/>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942290046122783"/>
          <c:y val="4.3685026731706898E-2"/>
          <c:w val="0.63763316812278503"/>
          <c:h val="0.92252115705769211"/>
        </c:manualLayout>
      </c:layout>
      <c:barChart>
        <c:barDir val="bar"/>
        <c:grouping val="clustered"/>
        <c:varyColors val="0"/>
        <c:ser>
          <c:idx val="0"/>
          <c:order val="0"/>
          <c:tx>
            <c:strRef>
              <c:f>Sheet1!$B$1</c:f>
              <c:strCache>
                <c:ptCount val="1"/>
                <c:pt idx="0">
                  <c:v>3 Months
neg</c:v>
                </c:pt>
              </c:strCache>
            </c:strRef>
          </c:tx>
          <c:spPr>
            <a:solidFill>
              <a:schemeClr val="bg1">
                <a:lumMod val="65000"/>
              </a:schemeClr>
            </a:solidFill>
          </c:spPr>
          <c:invertIfNegative val="0"/>
          <c:dLbls>
            <c:dLbl>
              <c:idx val="0"/>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92F8-4B93-AC4D-3D7519CAA67A}"/>
                </c:ext>
              </c:extLst>
            </c:dLbl>
            <c:dLbl>
              <c:idx val="1"/>
              <c:tx>
                <c:rich>
                  <a:bodyPr/>
                  <a:lstStyle/>
                  <a:p>
                    <a:fld id="{37115BB0-EA5E-4839-9DC7-AABE5D624349}" type="VALUE">
                      <a:rPr lang="en-US" smtClean="0"/>
                      <a:pPr/>
                      <a:t>[VALUE]</a:t>
                    </a:fld>
                    <a:r>
                      <a:rPr lang="en-US" dirty="0"/>
                      <a:t>0</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0-FBC2-41FD-8A3C-0DF5D37614B0}"/>
                </c:ext>
              </c:extLst>
            </c:dLbl>
            <c:spPr>
              <a:noFill/>
              <a:ln>
                <a:noFill/>
              </a:ln>
              <a:effectLst/>
            </c:spPr>
            <c:txPr>
              <a:bodyPr wrap="square" lIns="38100" tIns="19050" rIns="38100" bIns="19050" anchor="ctr">
                <a:spAutoFit/>
              </a:bodyPr>
              <a:lstStyle/>
              <a:p>
                <a:pPr>
                  <a:defRPr>
                    <a:solidFill>
                      <a:srgbClr val="C00000"/>
                    </a:solidFill>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ext>
            </c:extLst>
          </c:dLbls>
          <c:cat>
            <c:strRef>
              <c:f>Sheet1!$A$2:$A$3</c:f>
              <c:strCache>
                <c:ptCount val="2"/>
                <c:pt idx="0">
                  <c:v>Global ex US REITS</c:v>
                </c:pt>
                <c:pt idx="1">
                  <c:v>US REITS</c:v>
                </c:pt>
              </c:strCache>
            </c:strRef>
          </c:cat>
          <c:val>
            <c:numRef>
              <c:f>Sheet1!$B$2:$B$3</c:f>
              <c:numCache>
                <c:formatCode>General</c:formatCode>
                <c:ptCount val="2"/>
                <c:pt idx="0">
                  <c:v>-4.4800000000000004</c:v>
                </c:pt>
                <c:pt idx="1">
                  <c:v>-7.4</c:v>
                </c:pt>
              </c:numCache>
            </c:numRef>
          </c:val>
          <c:extLst>
            <c:ext xmlns:c16="http://schemas.microsoft.com/office/drawing/2014/chart" uri="{C3380CC4-5D6E-409C-BE32-E72D297353CC}">
              <c16:uniqueId val="{00000000-753B-4EA0-AA9B-68F841E4D5B7}"/>
            </c:ext>
          </c:extLst>
        </c:ser>
        <c:ser>
          <c:idx val="1"/>
          <c:order val="1"/>
          <c:tx>
            <c:strRef>
              <c:f>Sheet1!$C$1</c:f>
              <c:strCache>
                <c:ptCount val="1"/>
                <c:pt idx="0">
                  <c:v>3 Months
positive</c:v>
                </c:pt>
              </c:strCache>
            </c:strRef>
          </c:tx>
          <c:spPr>
            <a:solidFill>
              <a:schemeClr val="bg1">
                <a:lumMod val="75000"/>
              </a:schemeClr>
            </a:solidFill>
          </c:spPr>
          <c:invertIfNegative val="0"/>
          <c:dLbls>
            <c:numFmt formatCode="0.00;\-0.00;;" sourceLinked="0"/>
            <c:spPr>
              <a:noFill/>
              <a:ln>
                <a:noFill/>
              </a:ln>
              <a:effectLst/>
            </c:spPr>
            <c:txPr>
              <a:bodyPr wrap="square" lIns="38100" tIns="19050" rIns="38100" bIns="19050" anchor="ctr">
                <a:spAutoFit/>
              </a:bodyPr>
              <a:lstStyle/>
              <a:p>
                <a:pPr>
                  <a:defRPr>
                    <a:solidFill>
                      <a:schemeClr val="tx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Sheet1!$A$2:$A$3</c:f>
              <c:strCache>
                <c:ptCount val="2"/>
                <c:pt idx="0">
                  <c:v>Global ex US REITS</c:v>
                </c:pt>
                <c:pt idx="1">
                  <c:v>US REITS</c:v>
                </c:pt>
              </c:strCache>
            </c:strRef>
          </c:cat>
          <c:val>
            <c:numRef>
              <c:f>Sheet1!$C$2:$C$3</c:f>
              <c:numCache>
                <c:formatCode>General</c:formatCode>
                <c:ptCount val="2"/>
                <c:pt idx="0" formatCode="0.00">
                  <c:v>0</c:v>
                </c:pt>
                <c:pt idx="1">
                  <c:v>0</c:v>
                </c:pt>
              </c:numCache>
            </c:numRef>
          </c:val>
          <c:extLst>
            <c:ext xmlns:c16="http://schemas.microsoft.com/office/drawing/2014/chart" uri="{C3380CC4-5D6E-409C-BE32-E72D297353CC}">
              <c16:uniqueId val="{00000001-753B-4EA0-AA9B-68F841E4D5B7}"/>
            </c:ext>
          </c:extLst>
        </c:ser>
        <c:dLbls>
          <c:showLegendKey val="0"/>
          <c:showVal val="0"/>
          <c:showCatName val="0"/>
          <c:showSerName val="0"/>
          <c:showPercent val="0"/>
          <c:showBubbleSize val="0"/>
        </c:dLbls>
        <c:gapWidth val="54"/>
        <c:overlap val="100"/>
        <c:axId val="107864064"/>
        <c:axId val="107865600"/>
      </c:barChart>
      <c:catAx>
        <c:axId val="107864064"/>
        <c:scaling>
          <c:orientation val="maxMin"/>
        </c:scaling>
        <c:delete val="0"/>
        <c:axPos val="l"/>
        <c:numFmt formatCode="General" sourceLinked="0"/>
        <c:majorTickMark val="none"/>
        <c:minorTickMark val="none"/>
        <c:tickLblPos val="low"/>
        <c:spPr>
          <a:ln w="6350">
            <a:solidFill>
              <a:schemeClr val="bg1">
                <a:lumMod val="65000"/>
              </a:schemeClr>
            </a:solidFill>
          </a:ln>
        </c:spPr>
        <c:crossAx val="107865600"/>
        <c:crosses val="autoZero"/>
        <c:auto val="1"/>
        <c:lblAlgn val="ctr"/>
        <c:lblOffset val="100"/>
        <c:noMultiLvlLbl val="0"/>
      </c:catAx>
      <c:valAx>
        <c:axId val="107865600"/>
        <c:scaling>
          <c:orientation val="minMax"/>
          <c:max val="0"/>
          <c:min val="-9"/>
        </c:scaling>
        <c:delete val="0"/>
        <c:axPos val="t"/>
        <c:numFmt formatCode="General" sourceLinked="1"/>
        <c:majorTickMark val="none"/>
        <c:minorTickMark val="none"/>
        <c:tickLblPos val="none"/>
        <c:spPr>
          <a:ln>
            <a:noFill/>
          </a:ln>
        </c:spPr>
        <c:crossAx val="107864064"/>
        <c:crosses val="autoZero"/>
        <c:crossBetween val="between"/>
      </c:valAx>
    </c:plotArea>
    <c:plotVisOnly val="1"/>
    <c:dispBlanksAs val="gap"/>
    <c:showDLblsOverMax val="0"/>
  </c:chart>
  <c:txPr>
    <a:bodyPr/>
    <a:lstStyle/>
    <a:p>
      <a:pPr>
        <a:defRPr sz="900"/>
      </a:pPr>
      <a:endParaRPr lang="en-US"/>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3367111274514644"/>
          <c:y val="7.8360250307606003E-2"/>
          <c:w val="0.58600777905478985"/>
          <c:h val="0.90328630006551081"/>
        </c:manualLayout>
      </c:layout>
      <c:barChart>
        <c:barDir val="bar"/>
        <c:grouping val="clustered"/>
        <c:varyColors val="0"/>
        <c:ser>
          <c:idx val="0"/>
          <c:order val="0"/>
          <c:tx>
            <c:strRef>
              <c:f>Sheet1!$B$1</c:f>
              <c:strCache>
                <c:ptCount val="1"/>
                <c:pt idx="0">
                  <c:v>Negative</c:v>
                </c:pt>
              </c:strCache>
            </c:strRef>
          </c:tx>
          <c:spPr>
            <a:solidFill>
              <a:schemeClr val="bg1">
                <a:lumMod val="75000"/>
              </a:schemeClr>
            </a:solidFill>
          </c:spPr>
          <c:invertIfNegative val="0"/>
          <c:dLbls>
            <c:dLbl>
              <c:idx val="0"/>
              <c:numFmt formatCode="#0.00;\-#0.00;" sourceLinked="0"/>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0-F4A5-4BE0-A1F3-A375EB94657F}"/>
                </c:ext>
              </c:extLst>
            </c:dLbl>
            <c:dLbl>
              <c:idx val="1"/>
              <c:numFmt formatCode="#0.00;\-#0.00;" sourceLinked="0"/>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1-F4A5-4BE0-A1F3-A375EB94657F}"/>
                </c:ext>
              </c:extLst>
            </c:dLbl>
            <c:dLbl>
              <c:idx val="2"/>
              <c:numFmt formatCode="#0.00;\-#0.00;" sourceLinked="0"/>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2-F4A5-4BE0-A1F3-A375EB94657F}"/>
                </c:ext>
              </c:extLst>
            </c:dLbl>
            <c:dLbl>
              <c:idx val="3"/>
              <c:numFmt formatCode="#0.00;\-#0.00;" sourceLinked="0"/>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3-F4A5-4BE0-A1F3-A375EB94657F}"/>
                </c:ext>
              </c:extLst>
            </c:dLbl>
            <c:dLbl>
              <c:idx val="4"/>
              <c:numFmt formatCode="#0.00;\-#0.00;" sourceLinked="0"/>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4-F4A5-4BE0-A1F3-A375EB94657F}"/>
                </c:ext>
              </c:extLst>
            </c:dLbl>
            <c:dLbl>
              <c:idx val="5"/>
              <c:numFmt formatCode="#0.00;\-#0.00;" sourceLinked="0"/>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5-F4A5-4BE0-A1F3-A375EB94657F}"/>
                </c:ext>
              </c:extLst>
            </c:dLbl>
            <c:dLbl>
              <c:idx val="6"/>
              <c:numFmt formatCode="#0.00;\-#0.00;" sourceLinked="0"/>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6-F4A5-4BE0-A1F3-A375EB94657F}"/>
                </c:ext>
              </c:extLst>
            </c:dLbl>
            <c:dLbl>
              <c:idx val="7"/>
              <c:numFmt formatCode="#0.00;\-#0.00;" sourceLinked="0"/>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7-F4A5-4BE0-A1F3-A375EB94657F}"/>
                </c:ext>
              </c:extLst>
            </c:dLbl>
            <c:dLbl>
              <c:idx val="8"/>
              <c:numFmt formatCode="#0.00;\-#0.00;" sourceLinked="0"/>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8-F4A5-4BE0-A1F3-A375EB94657F}"/>
                </c:ext>
              </c:extLst>
            </c:dLbl>
            <c:dLbl>
              <c:idx val="9"/>
              <c:numFmt formatCode="#0.00;\-#0.00;" sourceLinked="0"/>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9-F4A5-4BE0-A1F3-A375EB94657F}"/>
                </c:ext>
              </c:extLst>
            </c:dLbl>
            <c:dLbl>
              <c:idx val="10"/>
              <c:numFmt formatCode="#0.00;\-#0.00;" sourceLinked="0"/>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A-F4A5-4BE0-A1F3-A375EB94657F}"/>
                </c:ext>
              </c:extLst>
            </c:dLbl>
            <c:dLbl>
              <c:idx val="11"/>
              <c:numFmt formatCode="#0.00;\-#0.00;" sourceLinked="0"/>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B-F4A5-4BE0-A1F3-A375EB94657F}"/>
                </c:ext>
              </c:extLst>
            </c:dLbl>
            <c:dLbl>
              <c:idx val="12"/>
              <c:numFmt formatCode="#0.00;\-#0.00;" sourceLinked="0"/>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C-F4A5-4BE0-A1F3-A375EB94657F}"/>
                </c:ext>
              </c:extLst>
            </c:dLbl>
            <c:dLbl>
              <c:idx val="13"/>
              <c:numFmt formatCode="#0.00;\-#0.00;" sourceLinked="0"/>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D-F4A5-4BE0-A1F3-A375EB94657F}"/>
                </c:ext>
              </c:extLst>
            </c:dLbl>
            <c:dLbl>
              <c:idx val="14"/>
              <c:numFmt formatCode="#0.00;\-#0.00;" sourceLinked="0"/>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E-F4A5-4BE0-A1F3-A375EB94657F}"/>
                </c:ext>
              </c:extLst>
            </c:dLbl>
            <c:dLbl>
              <c:idx val="15"/>
              <c:numFmt formatCode="#0.00;\-#0.00;" sourceLinked="0"/>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F-F4A5-4BE0-A1F3-A375EB94657F}"/>
                </c:ext>
              </c:extLst>
            </c:dLbl>
            <c:dLbl>
              <c:idx val="16"/>
              <c:numFmt formatCode="#0.00;\-#0.00;" sourceLinked="0"/>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10-F4A5-4BE0-A1F3-A375EB94657F}"/>
                </c:ext>
              </c:extLst>
            </c:dLbl>
            <c:dLbl>
              <c:idx val="17"/>
              <c:numFmt formatCode="#0.00;\-#0.00;" sourceLinked="0"/>
              <c:spPr/>
              <c:txPr>
                <a:bodyPr/>
                <a:lstStyle/>
                <a:p>
                  <a:pPr algn="ctr" rtl="0">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11-F4A5-4BE0-A1F3-A375EB94657F}"/>
                </c:ext>
              </c:extLst>
            </c:dLbl>
            <c:dLbl>
              <c:idx val="18"/>
              <c:numFmt formatCode="#0.00;\-#0.00;" sourceLinked="0"/>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12-F4A5-4BE0-A1F3-A375EB94657F}"/>
                </c:ext>
              </c:extLst>
            </c:dLbl>
            <c:numFmt formatCode="#0.00;\-#0.00;" sourceLinked="0"/>
            <c:spPr>
              <a:noFill/>
              <a:ln>
                <a:noFill/>
              </a:ln>
              <a:effectLst/>
            </c:spPr>
            <c:txPr>
              <a:bodyPr/>
              <a:lstStyle/>
              <a:p>
                <a:pPr>
                  <a:defRPr sz="900">
                    <a:solidFill>
                      <a:srgbClr val="C00000"/>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Sheet1!$A$2:$A$25</c:f>
              <c:strCache>
                <c:ptCount val="24"/>
                <c:pt idx="0">
                  <c:v>Low Sulphur Gas Oil</c:v>
                </c:pt>
                <c:pt idx="1">
                  <c:v>Heating Oil</c:v>
                </c:pt>
                <c:pt idx="2">
                  <c:v>WTI Crude Oil</c:v>
                </c:pt>
                <c:pt idx="3">
                  <c:v>Brent Crude Oil</c:v>
                </c:pt>
                <c:pt idx="4">
                  <c:v>Sugar</c:v>
                </c:pt>
                <c:pt idx="5">
                  <c:v>Unleaded Gas</c:v>
                </c:pt>
                <c:pt idx="6">
                  <c:v>Zinc</c:v>
                </c:pt>
                <c:pt idx="7">
                  <c:v>Cotton</c:v>
                </c:pt>
                <c:pt idx="8">
                  <c:v>Aluminum</c:v>
                </c:pt>
                <c:pt idx="9">
                  <c:v>Lead</c:v>
                </c:pt>
                <c:pt idx="10">
                  <c:v>Live Cattle</c:v>
                </c:pt>
                <c:pt idx="11">
                  <c:v>Lean Hogs</c:v>
                </c:pt>
                <c:pt idx="12">
                  <c:v>Copper</c:v>
                </c:pt>
                <c:pt idx="13">
                  <c:v>Silver</c:v>
                </c:pt>
                <c:pt idx="14">
                  <c:v>Soybean Meal</c:v>
                </c:pt>
                <c:pt idx="15">
                  <c:v>Corn</c:v>
                </c:pt>
                <c:pt idx="16">
                  <c:v>Soybean</c:v>
                </c:pt>
                <c:pt idx="17">
                  <c:v>Gold</c:v>
                </c:pt>
                <c:pt idx="18">
                  <c:v>Soybean Oil</c:v>
                </c:pt>
                <c:pt idx="19">
                  <c:v>Coffee</c:v>
                </c:pt>
                <c:pt idx="20">
                  <c:v>Nickel</c:v>
                </c:pt>
                <c:pt idx="21">
                  <c:v>Natural Gas</c:v>
                </c:pt>
                <c:pt idx="22">
                  <c:v>Kansas Wheat</c:v>
                </c:pt>
                <c:pt idx="23">
                  <c:v>Wheat</c:v>
                </c:pt>
              </c:strCache>
            </c:strRef>
          </c:cat>
          <c:val>
            <c:numRef>
              <c:f>Sheet1!$B$2:$B$25</c:f>
              <c:numCache>
                <c:formatCode>General</c:formatCode>
                <c:ptCount val="24"/>
                <c:pt idx="11" formatCode="#0.00;\-#0.00;">
                  <c:v>-0.69</c:v>
                </c:pt>
                <c:pt idx="12" formatCode="#0.00;\-#0.00;">
                  <c:v>-1.42</c:v>
                </c:pt>
                <c:pt idx="13" formatCode="#0.00;\-#0.00;">
                  <c:v>-3.93</c:v>
                </c:pt>
                <c:pt idx="14" formatCode="#0.00;\-#0.00;">
                  <c:v>-4.05</c:v>
                </c:pt>
                <c:pt idx="15" formatCode="#0.00;\-#0.00;">
                  <c:v>-4.99</c:v>
                </c:pt>
                <c:pt idx="16" formatCode="#0.00;\-#0.00;">
                  <c:v>-5.08</c:v>
                </c:pt>
                <c:pt idx="17" formatCode="#0.00;\-#0.00;">
                  <c:v>-5.16</c:v>
                </c:pt>
                <c:pt idx="18" formatCode="#0.00;\-#0.00;">
                  <c:v>-5.32</c:v>
                </c:pt>
                <c:pt idx="19" formatCode="#0.00;\-#0.00;">
                  <c:v>-7.86</c:v>
                </c:pt>
                <c:pt idx="20" formatCode="#0.00;\-#0.00;">
                  <c:v>-10.15</c:v>
                </c:pt>
                <c:pt idx="21" formatCode="#0.00;\-#0.00;">
                  <c:v>-10.4</c:v>
                </c:pt>
                <c:pt idx="22" formatCode="#0.00;\-#0.00;">
                  <c:v>-18.32</c:v>
                </c:pt>
                <c:pt idx="23" formatCode="#0.00;\-#0.00;">
                  <c:v>-20.02</c:v>
                </c:pt>
              </c:numCache>
            </c:numRef>
          </c:val>
          <c:extLst>
            <c:ext xmlns:c16="http://schemas.microsoft.com/office/drawing/2014/chart" uri="{C3380CC4-5D6E-409C-BE32-E72D297353CC}">
              <c16:uniqueId val="{00000013-F4A5-4BE0-A1F3-A375EB94657F}"/>
            </c:ext>
          </c:extLst>
        </c:ser>
        <c:ser>
          <c:idx val="1"/>
          <c:order val="1"/>
          <c:tx>
            <c:strRef>
              <c:f>Sheet1!$C$1</c:f>
              <c:strCache>
                <c:ptCount val="1"/>
                <c:pt idx="0">
                  <c:v>Positive</c:v>
                </c:pt>
              </c:strCache>
            </c:strRef>
          </c:tx>
          <c:spPr>
            <a:solidFill>
              <a:schemeClr val="bg1">
                <a:lumMod val="75000"/>
              </a:schemeClr>
            </a:solidFill>
          </c:spPr>
          <c:invertIfNegative val="0"/>
          <c:dLbls>
            <c:spPr>
              <a:noFill/>
              <a:ln>
                <a:noFill/>
              </a:ln>
              <a:effectLst/>
            </c:spPr>
            <c:txPr>
              <a:bodyPr/>
              <a:lstStyle/>
              <a:p>
                <a:pPr>
                  <a:defRPr sz="900">
                    <a:solidFill>
                      <a:schemeClr val="tx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Sheet1!$A$2:$A$25</c:f>
              <c:strCache>
                <c:ptCount val="24"/>
                <c:pt idx="0">
                  <c:v>Low Sulphur Gas Oil</c:v>
                </c:pt>
                <c:pt idx="1">
                  <c:v>Heating Oil</c:v>
                </c:pt>
                <c:pt idx="2">
                  <c:v>WTI Crude Oil</c:v>
                </c:pt>
                <c:pt idx="3">
                  <c:v>Brent Crude Oil</c:v>
                </c:pt>
                <c:pt idx="4">
                  <c:v>Sugar</c:v>
                </c:pt>
                <c:pt idx="5">
                  <c:v>Unleaded Gas</c:v>
                </c:pt>
                <c:pt idx="6">
                  <c:v>Zinc</c:v>
                </c:pt>
                <c:pt idx="7">
                  <c:v>Cotton</c:v>
                </c:pt>
                <c:pt idx="8">
                  <c:v>Aluminum</c:v>
                </c:pt>
                <c:pt idx="9">
                  <c:v>Lead</c:v>
                </c:pt>
                <c:pt idx="10">
                  <c:v>Live Cattle</c:v>
                </c:pt>
                <c:pt idx="11">
                  <c:v>Lean Hogs</c:v>
                </c:pt>
                <c:pt idx="12">
                  <c:v>Copper</c:v>
                </c:pt>
                <c:pt idx="13">
                  <c:v>Silver</c:v>
                </c:pt>
                <c:pt idx="14">
                  <c:v>Soybean Meal</c:v>
                </c:pt>
                <c:pt idx="15">
                  <c:v>Corn</c:v>
                </c:pt>
                <c:pt idx="16">
                  <c:v>Soybean</c:v>
                </c:pt>
                <c:pt idx="17">
                  <c:v>Gold</c:v>
                </c:pt>
                <c:pt idx="18">
                  <c:v>Soybean Oil</c:v>
                </c:pt>
                <c:pt idx="19">
                  <c:v>Coffee</c:v>
                </c:pt>
                <c:pt idx="20">
                  <c:v>Nickel</c:v>
                </c:pt>
                <c:pt idx="21">
                  <c:v>Natural Gas</c:v>
                </c:pt>
                <c:pt idx="22">
                  <c:v>Kansas Wheat</c:v>
                </c:pt>
                <c:pt idx="23">
                  <c:v>Wheat</c:v>
                </c:pt>
              </c:strCache>
            </c:strRef>
          </c:cat>
          <c:val>
            <c:numRef>
              <c:f>Sheet1!$C$2:$C$25</c:f>
              <c:numCache>
                <c:formatCode>#0.00;\-#0.00;</c:formatCode>
                <c:ptCount val="24"/>
                <c:pt idx="0">
                  <c:v>43.22</c:v>
                </c:pt>
                <c:pt idx="1">
                  <c:v>39.15</c:v>
                </c:pt>
                <c:pt idx="2">
                  <c:v>29.99</c:v>
                </c:pt>
                <c:pt idx="3">
                  <c:v>22.89</c:v>
                </c:pt>
                <c:pt idx="4">
                  <c:v>15.07</c:v>
                </c:pt>
                <c:pt idx="5">
                  <c:v>11.27</c:v>
                </c:pt>
                <c:pt idx="6">
                  <c:v>10.78</c:v>
                </c:pt>
                <c:pt idx="7">
                  <c:v>8.44</c:v>
                </c:pt>
                <c:pt idx="8">
                  <c:v>7.84</c:v>
                </c:pt>
                <c:pt idx="9">
                  <c:v>3.47</c:v>
                </c:pt>
                <c:pt idx="10">
                  <c:v>1.9</c:v>
                </c:pt>
                <c:pt idx="11">
                  <c:v>0</c:v>
                </c:pt>
                <c:pt idx="12">
                  <c:v>0</c:v>
                </c:pt>
                <c:pt idx="13">
                  <c:v>0</c:v>
                </c:pt>
                <c:pt idx="14">
                  <c:v>0</c:v>
                </c:pt>
                <c:pt idx="15">
                  <c:v>0</c:v>
                </c:pt>
                <c:pt idx="16">
                  <c:v>0</c:v>
                </c:pt>
                <c:pt idx="17">
                  <c:v>0</c:v>
                </c:pt>
                <c:pt idx="18">
                  <c:v>0</c:v>
                </c:pt>
                <c:pt idx="19">
                  <c:v>0</c:v>
                </c:pt>
                <c:pt idx="20">
                  <c:v>0</c:v>
                </c:pt>
                <c:pt idx="21">
                  <c:v>0</c:v>
                </c:pt>
                <c:pt idx="22">
                  <c:v>0</c:v>
                </c:pt>
                <c:pt idx="23">
                  <c:v>0</c:v>
                </c:pt>
              </c:numCache>
            </c:numRef>
          </c:val>
          <c:extLst>
            <c:ext xmlns:c16="http://schemas.microsoft.com/office/drawing/2014/chart" uri="{C3380CC4-5D6E-409C-BE32-E72D297353CC}">
              <c16:uniqueId val="{00000014-F4A5-4BE0-A1F3-A375EB94657F}"/>
            </c:ext>
          </c:extLst>
        </c:ser>
        <c:dLbls>
          <c:showLegendKey val="0"/>
          <c:showVal val="0"/>
          <c:showCatName val="0"/>
          <c:showSerName val="0"/>
          <c:showPercent val="0"/>
          <c:showBubbleSize val="0"/>
        </c:dLbls>
        <c:gapWidth val="106"/>
        <c:overlap val="100"/>
        <c:axId val="106872192"/>
        <c:axId val="108205184"/>
      </c:barChart>
      <c:catAx>
        <c:axId val="106872192"/>
        <c:scaling>
          <c:orientation val="maxMin"/>
        </c:scaling>
        <c:delete val="0"/>
        <c:axPos val="l"/>
        <c:numFmt formatCode="General" sourceLinked="1"/>
        <c:majorTickMark val="none"/>
        <c:minorTickMark val="none"/>
        <c:tickLblPos val="low"/>
        <c:txPr>
          <a:bodyPr/>
          <a:lstStyle/>
          <a:p>
            <a:pPr>
              <a:defRPr sz="900"/>
            </a:pPr>
            <a:endParaRPr lang="en-US"/>
          </a:p>
        </c:txPr>
        <c:crossAx val="108205184"/>
        <c:crosses val="autoZero"/>
        <c:auto val="1"/>
        <c:lblAlgn val="ctr"/>
        <c:lblOffset val="100"/>
        <c:noMultiLvlLbl val="0"/>
      </c:catAx>
      <c:valAx>
        <c:axId val="108205184"/>
        <c:scaling>
          <c:orientation val="minMax"/>
          <c:min val="-32"/>
        </c:scaling>
        <c:delete val="0"/>
        <c:axPos val="b"/>
        <c:numFmt formatCode="#0.00;[Red]\-#0.00;" sourceLinked="0"/>
        <c:majorTickMark val="none"/>
        <c:minorTickMark val="none"/>
        <c:tickLblPos val="none"/>
        <c:spPr>
          <a:ln>
            <a:noFill/>
          </a:ln>
        </c:spPr>
        <c:crossAx val="106872192"/>
        <c:crosses val="max"/>
        <c:crossBetween val="between"/>
        <c:majorUnit val="1"/>
      </c:valAx>
    </c:plotArea>
    <c:plotVisOnly val="1"/>
    <c:dispBlanksAs val="gap"/>
    <c:showDLblsOverMax val="0"/>
  </c:chart>
  <c:txPr>
    <a:bodyPr/>
    <a:lstStyle/>
    <a:p>
      <a:pPr>
        <a:defRPr sz="1800"/>
      </a:pPr>
      <a:endParaRPr lang="en-US"/>
    </a:p>
  </c:tx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3.5576220131872012E-2"/>
          <c:y val="0.27501021460300396"/>
          <c:w val="0.94572666569926778"/>
          <c:h val="0.45007492355722128"/>
        </c:manualLayout>
      </c:layout>
      <c:barChart>
        <c:barDir val="col"/>
        <c:grouping val="clustered"/>
        <c:varyColors val="0"/>
        <c:ser>
          <c:idx val="1"/>
          <c:order val="1"/>
          <c:tx>
            <c:strRef>
              <c:f>Sheet1!$C$1</c:f>
              <c:strCache>
                <c:ptCount val="1"/>
                <c:pt idx="0">
                  <c:v>YTM</c:v>
                </c:pt>
              </c:strCache>
            </c:strRef>
          </c:tx>
          <c:spPr>
            <a:solidFill>
              <a:schemeClr val="bg1">
                <a:lumMod val="65000"/>
              </a:schemeClr>
            </a:solidFill>
            <a:ln>
              <a:noFill/>
            </a:ln>
            <a:effectLst/>
          </c:spPr>
          <c:invertIfNegative val="0"/>
          <c:dLbls>
            <c:spPr>
              <a:noFill/>
              <a:ln>
                <a:noFill/>
              </a:ln>
              <a:effectLst/>
            </c:spPr>
            <c:txPr>
              <a:bodyPr wrap="square" lIns="38100" tIns="19050" rIns="38100" bIns="19050" anchor="ctr">
                <a:spAutoFit/>
              </a:bodyPr>
              <a:lstStyle/>
              <a:p>
                <a:pPr>
                  <a:defRPr sz="900">
                    <a:solidFill>
                      <a:schemeClr val="tx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Sheet1!$A$2:$A$5</c:f>
              <c:strCache>
                <c:ptCount val="4"/>
                <c:pt idx="0">
                  <c:v>10-Year US Treasury</c:v>
                </c:pt>
                <c:pt idx="1">
                  <c:v>State and Local Municipals</c:v>
                </c:pt>
                <c:pt idx="2">
                  <c:v>AAA-AA Corporates</c:v>
                </c:pt>
                <c:pt idx="3">
                  <c:v>A-BBB  Corporates</c:v>
                </c:pt>
              </c:strCache>
            </c:strRef>
          </c:cat>
          <c:val>
            <c:numRef>
              <c:f>Sheet1!$C$2:$C$5</c:f>
              <c:numCache>
                <c:formatCode>0.00</c:formatCode>
                <c:ptCount val="4"/>
                <c:pt idx="0">
                  <c:v>4.59</c:v>
                </c:pt>
                <c:pt idx="1">
                  <c:v>4.42</c:v>
                </c:pt>
                <c:pt idx="2">
                  <c:v>5.48</c:v>
                </c:pt>
                <c:pt idx="3">
                  <c:v>6.17</c:v>
                </c:pt>
              </c:numCache>
            </c:numRef>
          </c:val>
          <c:extLst>
            <c:ext xmlns:c16="http://schemas.microsoft.com/office/drawing/2014/chart" uri="{C3380CC4-5D6E-409C-BE32-E72D297353CC}">
              <c16:uniqueId val="{00000000-B4E7-4EB4-9360-CA65D0AF9917}"/>
            </c:ext>
          </c:extLst>
        </c:ser>
        <c:dLbls>
          <c:showLegendKey val="0"/>
          <c:showVal val="0"/>
          <c:showCatName val="0"/>
          <c:showSerName val="0"/>
          <c:showPercent val="0"/>
          <c:showBubbleSize val="0"/>
        </c:dLbls>
        <c:gapWidth val="24"/>
        <c:axId val="108243200"/>
        <c:axId val="108249088"/>
      </c:barChart>
      <c:barChart>
        <c:barDir val="col"/>
        <c:grouping val="clustered"/>
        <c:varyColors val="0"/>
        <c:ser>
          <c:idx val="0"/>
          <c:order val="0"/>
          <c:tx>
            <c:strRef>
              <c:f>Sheet1!$B$1</c:f>
              <c:strCache>
                <c:ptCount val="1"/>
                <c:pt idx="0">
                  <c:v>YTW</c:v>
                </c:pt>
              </c:strCache>
            </c:strRef>
          </c:tx>
          <c:spPr>
            <a:solidFill>
              <a:srgbClr val="93A37C">
                <a:lumMod val="75000"/>
              </a:srgbClr>
            </a:solidFill>
            <a:ln w="0" cap="flat" cmpd="sng" algn="ctr">
              <a:noFill/>
              <a:prstDash val="solid"/>
              <a:round/>
              <a:headEnd type="none" w="med" len="med"/>
              <a:tailEnd type="none" w="med" len="med"/>
            </a:ln>
            <a:effectLst/>
          </c:spPr>
          <c:invertIfNegative val="0"/>
          <c:dPt>
            <c:idx val="1"/>
            <c:invertIfNegative val="0"/>
            <c:bubble3D val="0"/>
            <c:extLst>
              <c:ext xmlns:c16="http://schemas.microsoft.com/office/drawing/2014/chart" uri="{C3380CC4-5D6E-409C-BE32-E72D297353CC}">
                <c16:uniqueId val="{00000002-B4E7-4EB4-9360-CA65D0AF9917}"/>
              </c:ext>
            </c:extLst>
          </c:dPt>
          <c:dLbls>
            <c:dLbl>
              <c:idx val="1"/>
              <c:layout>
                <c:manualLayout>
                  <c:x val="-1.799423967469016E-9"/>
                  <c:y val="0.12821665483889505"/>
                </c:manualLayout>
              </c:layout>
              <c:spPr/>
              <c:txPr>
                <a:bodyPr/>
                <a:lstStyle/>
                <a:p>
                  <a:pPr algn="ctr" rtl="0">
                    <a:defRPr lang="en-US" sz="9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layout>
                    <c:manualLayout>
                      <c:w val="0.12936429110085734"/>
                      <c:h val="6.9701881809014848E-2"/>
                    </c:manualLayout>
                  </c15:layout>
                </c:ext>
                <c:ext xmlns:c16="http://schemas.microsoft.com/office/drawing/2014/chart" uri="{C3380CC4-5D6E-409C-BE32-E72D297353CC}">
                  <c16:uniqueId val="{00000002-B4E7-4EB4-9360-CA65D0AF9917}"/>
                </c:ext>
              </c:extLst>
            </c:dLbl>
            <c:dLbl>
              <c:idx val="2"/>
              <c:layout>
                <c:manualLayout>
                  <c:x val="0"/>
                  <c:y val="9.1868804316770497E-3"/>
                </c:manualLayout>
              </c:layout>
              <c:spPr/>
              <c:txPr>
                <a:bodyPr/>
                <a:lstStyle/>
                <a:p>
                  <a:pPr algn="ctr" rtl="0">
                    <a:defRPr lang="en-US" sz="9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B4E7-4EB4-9360-CA65D0AF9917}"/>
                </c:ext>
              </c:extLst>
            </c:dLbl>
            <c:dLbl>
              <c:idx val="3"/>
              <c:layout>
                <c:manualLayout>
                  <c:x val="7.5757575757575803E-3"/>
                  <c:y val="4.5938018755673502E-3"/>
                </c:manualLayout>
              </c:layout>
              <c:spPr/>
              <c:txPr>
                <a:bodyPr/>
                <a:lstStyle/>
                <a:p>
                  <a:pPr algn="ctr" rtl="0">
                    <a:defRPr lang="en-US" sz="9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B4E7-4EB4-9360-CA65D0AF9917}"/>
                </c:ext>
              </c:extLst>
            </c:dLbl>
            <c:spPr>
              <a:noFill/>
              <a:ln>
                <a:noFill/>
              </a:ln>
              <a:effectLst/>
            </c:spPr>
            <c:txPr>
              <a:bodyPr/>
              <a:lstStyle/>
              <a:p>
                <a:pPr>
                  <a:defRPr sz="900" b="0" i="0">
                    <a:solidFill>
                      <a:schemeClr val="bg1"/>
                    </a:solidFill>
                    <a:latin typeface="Arial" pitchFamily="34" charset="0"/>
                    <a:cs typeface="Arial"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10-Year US Treasury</c:v>
                </c:pt>
                <c:pt idx="1">
                  <c:v>State and Local Municipals</c:v>
                </c:pt>
                <c:pt idx="2">
                  <c:v>AAA-AA Corporates</c:v>
                </c:pt>
                <c:pt idx="3">
                  <c:v>A-BBB  Corporates</c:v>
                </c:pt>
              </c:strCache>
            </c:strRef>
          </c:cat>
          <c:val>
            <c:numRef>
              <c:f>Sheet1!$B$2:$B$5</c:f>
              <c:numCache>
                <c:formatCode>0.00</c:formatCode>
                <c:ptCount val="4"/>
                <c:pt idx="1">
                  <c:v>4.25</c:v>
                </c:pt>
              </c:numCache>
            </c:numRef>
          </c:val>
          <c:extLst>
            <c:ext xmlns:c16="http://schemas.microsoft.com/office/drawing/2014/chart" uri="{C3380CC4-5D6E-409C-BE32-E72D297353CC}">
              <c16:uniqueId val="{00000005-B4E7-4EB4-9360-CA65D0AF9917}"/>
            </c:ext>
          </c:extLst>
        </c:ser>
        <c:dLbls>
          <c:showLegendKey val="0"/>
          <c:showVal val="0"/>
          <c:showCatName val="0"/>
          <c:showSerName val="0"/>
          <c:showPercent val="0"/>
          <c:showBubbleSize val="0"/>
        </c:dLbls>
        <c:gapWidth val="25"/>
        <c:axId val="1691346495"/>
        <c:axId val="1372453423"/>
      </c:barChart>
      <c:catAx>
        <c:axId val="108243200"/>
        <c:scaling>
          <c:orientation val="minMax"/>
        </c:scaling>
        <c:delete val="0"/>
        <c:axPos val="b"/>
        <c:numFmt formatCode="General" sourceLinked="0"/>
        <c:majorTickMark val="none"/>
        <c:minorTickMark val="none"/>
        <c:tickLblPos val="nextTo"/>
        <c:spPr>
          <a:ln w="6350">
            <a:solidFill>
              <a:schemeClr val="bg1">
                <a:lumMod val="65000"/>
              </a:schemeClr>
            </a:solidFill>
          </a:ln>
        </c:spPr>
        <c:txPr>
          <a:bodyPr rot="0" vert="horz" anchor="ctr" anchorCtr="0">
            <a:noAutofit/>
          </a:bodyPr>
          <a:lstStyle/>
          <a:p>
            <a:pPr>
              <a:defRPr sz="900" b="0" i="0">
                <a:solidFill>
                  <a:schemeClr val="tx1"/>
                </a:solidFill>
                <a:latin typeface="Arial" pitchFamily="34" charset="0"/>
                <a:cs typeface="Arial" pitchFamily="34" charset="0"/>
              </a:defRPr>
            </a:pPr>
            <a:endParaRPr lang="en-US"/>
          </a:p>
        </c:txPr>
        <c:crossAx val="108249088"/>
        <c:crosses val="autoZero"/>
        <c:auto val="1"/>
        <c:lblAlgn val="ctr"/>
        <c:lblOffset val="100"/>
        <c:noMultiLvlLbl val="0"/>
      </c:catAx>
      <c:valAx>
        <c:axId val="108249088"/>
        <c:scaling>
          <c:orientation val="minMax"/>
        </c:scaling>
        <c:delete val="1"/>
        <c:axPos val="l"/>
        <c:numFmt formatCode="0.00" sourceLinked="1"/>
        <c:majorTickMark val="out"/>
        <c:minorTickMark val="none"/>
        <c:tickLblPos val="none"/>
        <c:crossAx val="108243200"/>
        <c:crosses val="autoZero"/>
        <c:crossBetween val="between"/>
      </c:valAx>
      <c:valAx>
        <c:axId val="1372453423"/>
        <c:scaling>
          <c:orientation val="minMax"/>
        </c:scaling>
        <c:delete val="0"/>
        <c:axPos val="r"/>
        <c:numFmt formatCode="0.00" sourceLinked="1"/>
        <c:majorTickMark val="none"/>
        <c:minorTickMark val="none"/>
        <c:tickLblPos val="none"/>
        <c:spPr>
          <a:ln>
            <a:noFill/>
          </a:ln>
        </c:spPr>
        <c:crossAx val="1691346495"/>
        <c:crosses val="max"/>
        <c:crossBetween val="between"/>
      </c:valAx>
      <c:catAx>
        <c:axId val="1691346495"/>
        <c:scaling>
          <c:orientation val="minMax"/>
        </c:scaling>
        <c:delete val="1"/>
        <c:axPos val="b"/>
        <c:numFmt formatCode="General" sourceLinked="1"/>
        <c:majorTickMark val="out"/>
        <c:minorTickMark val="none"/>
        <c:tickLblPos val="nextTo"/>
        <c:crossAx val="1372453423"/>
        <c:crosses val="autoZero"/>
        <c:auto val="1"/>
        <c:lblAlgn val="ctr"/>
        <c:lblOffset val="100"/>
        <c:noMultiLvlLbl val="0"/>
      </c:catAx>
    </c:plotArea>
    <c:plotVisOnly val="1"/>
    <c:dispBlanksAs val="gap"/>
    <c:showDLblsOverMax val="0"/>
  </c:chart>
  <c:txPr>
    <a:bodyPr/>
    <a:lstStyle/>
    <a:p>
      <a:pPr>
        <a:defRPr sz="1800"/>
      </a:pPr>
      <a:endParaRPr lang="en-US"/>
    </a:p>
  </c:txPr>
  <c:externalData r:id="rId2">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0555854418357268"/>
          <c:y val="0.22494609989273293"/>
          <c:w val="0.71174937308872721"/>
          <c:h val="0.55820465193645863"/>
        </c:manualLayout>
      </c:layout>
      <c:scatterChart>
        <c:scatterStyle val="lineMarker"/>
        <c:varyColors val="0"/>
        <c:ser>
          <c:idx val="0"/>
          <c:order val="0"/>
          <c:tx>
            <c:strRef>
              <c:f>Sheet1!$B$1</c:f>
              <c:strCache>
                <c:ptCount val="1"/>
                <c:pt idx="0">
                  <c:v>9/30/2023</c:v>
                </c:pt>
              </c:strCache>
            </c:strRef>
          </c:tx>
          <c:spPr>
            <a:ln>
              <a:solidFill>
                <a:schemeClr val="bg1">
                  <a:lumMod val="50000"/>
                </a:schemeClr>
              </a:solidFill>
            </a:ln>
          </c:spPr>
          <c:marker>
            <c:symbol val="none"/>
          </c:marker>
          <c:dLbls>
            <c:dLbl>
              <c:idx val="0"/>
              <c:delete val="1"/>
              <c:extLst>
                <c:ext xmlns:c15="http://schemas.microsoft.com/office/drawing/2012/chart" uri="{CE6537A1-D6FC-4f65-9D91-7224C49458BB}"/>
                <c:ext xmlns:c16="http://schemas.microsoft.com/office/drawing/2014/chart" uri="{C3380CC4-5D6E-409C-BE32-E72D297353CC}">
                  <c16:uniqueId val="{00000000-1DDE-43C5-9412-C6B8D147E1B1}"/>
                </c:ext>
              </c:extLst>
            </c:dLbl>
            <c:dLbl>
              <c:idx val="1"/>
              <c:delete val="1"/>
              <c:extLst>
                <c:ext xmlns:c15="http://schemas.microsoft.com/office/drawing/2012/chart" uri="{CE6537A1-D6FC-4f65-9D91-7224C49458BB}"/>
                <c:ext xmlns:c16="http://schemas.microsoft.com/office/drawing/2014/chart" uri="{C3380CC4-5D6E-409C-BE32-E72D297353CC}">
                  <c16:uniqueId val="{00000001-1DDE-43C5-9412-C6B8D147E1B1}"/>
                </c:ext>
              </c:extLst>
            </c:dLbl>
            <c:dLbl>
              <c:idx val="2"/>
              <c:delete val="1"/>
              <c:extLst>
                <c:ext xmlns:c15="http://schemas.microsoft.com/office/drawing/2012/chart" uri="{CE6537A1-D6FC-4f65-9D91-7224C49458BB}"/>
                <c:ext xmlns:c16="http://schemas.microsoft.com/office/drawing/2014/chart" uri="{C3380CC4-5D6E-409C-BE32-E72D297353CC}">
                  <c16:uniqueId val="{00000002-1DDE-43C5-9412-C6B8D147E1B1}"/>
                </c:ext>
              </c:extLst>
            </c:dLbl>
            <c:dLbl>
              <c:idx val="3"/>
              <c:delete val="1"/>
              <c:extLst>
                <c:ext xmlns:c15="http://schemas.microsoft.com/office/drawing/2012/chart" uri="{CE6537A1-D6FC-4f65-9D91-7224C49458BB}"/>
                <c:ext xmlns:c16="http://schemas.microsoft.com/office/drawing/2014/chart" uri="{C3380CC4-5D6E-409C-BE32-E72D297353CC}">
                  <c16:uniqueId val="{00000003-1DDE-43C5-9412-C6B8D147E1B1}"/>
                </c:ext>
              </c:extLst>
            </c:dLbl>
            <c:dLbl>
              <c:idx val="4"/>
              <c:delete val="1"/>
              <c:extLst>
                <c:ext xmlns:c15="http://schemas.microsoft.com/office/drawing/2012/chart" uri="{CE6537A1-D6FC-4f65-9D91-7224C49458BB}"/>
                <c:ext xmlns:c16="http://schemas.microsoft.com/office/drawing/2014/chart" uri="{C3380CC4-5D6E-409C-BE32-E72D297353CC}">
                  <c16:uniqueId val="{00000004-1DDE-43C5-9412-C6B8D147E1B1}"/>
                </c:ext>
              </c:extLst>
            </c:dLbl>
            <c:dLbl>
              <c:idx val="5"/>
              <c:delete val="1"/>
              <c:extLst>
                <c:ext xmlns:c15="http://schemas.microsoft.com/office/drawing/2012/chart" uri="{CE6537A1-D6FC-4f65-9D91-7224C49458BB}"/>
                <c:ext xmlns:c16="http://schemas.microsoft.com/office/drawing/2014/chart" uri="{C3380CC4-5D6E-409C-BE32-E72D297353CC}">
                  <c16:uniqueId val="{00000005-1DDE-43C5-9412-C6B8D147E1B1}"/>
                </c:ext>
              </c:extLst>
            </c:dLbl>
            <c:dLbl>
              <c:idx val="6"/>
              <c:delete val="1"/>
              <c:extLst>
                <c:ext xmlns:c15="http://schemas.microsoft.com/office/drawing/2012/chart" uri="{CE6537A1-D6FC-4f65-9D91-7224C49458BB}"/>
                <c:ext xmlns:c16="http://schemas.microsoft.com/office/drawing/2014/chart" uri="{C3380CC4-5D6E-409C-BE32-E72D297353CC}">
                  <c16:uniqueId val="{00000006-1DDE-43C5-9412-C6B8D147E1B1}"/>
                </c:ext>
              </c:extLst>
            </c:dLbl>
            <c:dLbl>
              <c:idx val="7"/>
              <c:layout>
                <c:manualLayout>
                  <c:x val="-1.6110496077834172E-2"/>
                  <c:y val="-2.6821592654379833E-2"/>
                </c:manualLayout>
              </c:layout>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7-1DDE-43C5-9412-C6B8D147E1B1}"/>
                </c:ext>
              </c:extLst>
            </c:dLbl>
            <c:spPr>
              <a:noFill/>
              <a:ln>
                <a:noFill/>
              </a:ln>
              <a:effectLst/>
            </c:spPr>
            <c:showLegendKey val="0"/>
            <c:showVal val="0"/>
            <c:showCatName val="0"/>
            <c:showSerName val="1"/>
            <c:showPercent val="0"/>
            <c:showBubbleSize val="0"/>
            <c:showLeaderLines val="0"/>
            <c:extLst>
              <c:ext xmlns:c15="http://schemas.microsoft.com/office/drawing/2012/chart" uri="{CE6537A1-D6FC-4f65-9D91-7224C49458BB}">
                <c15:showLeaderLines val="0"/>
              </c:ext>
            </c:extLst>
          </c:dLbls>
          <c:xVal>
            <c:numRef>
              <c:f>Sheet1!$A$2:$A$9</c:f>
              <c:numCache>
                <c:formatCode>General</c:formatCode>
                <c:ptCount val="8"/>
                <c:pt idx="0">
                  <c:v>3</c:v>
                </c:pt>
                <c:pt idx="1">
                  <c:v>6</c:v>
                </c:pt>
                <c:pt idx="2">
                  <c:v>12</c:v>
                </c:pt>
                <c:pt idx="3">
                  <c:v>24</c:v>
                </c:pt>
                <c:pt idx="4">
                  <c:v>36</c:v>
                </c:pt>
                <c:pt idx="5">
                  <c:v>60</c:v>
                </c:pt>
                <c:pt idx="6">
                  <c:v>120</c:v>
                </c:pt>
                <c:pt idx="7">
                  <c:v>360</c:v>
                </c:pt>
              </c:numCache>
            </c:numRef>
          </c:xVal>
          <c:yVal>
            <c:numRef>
              <c:f>Sheet1!$B$2:$B$9</c:f>
              <c:numCache>
                <c:formatCode>0.00</c:formatCode>
                <c:ptCount val="8"/>
                <c:pt idx="0">
                  <c:v>5.55</c:v>
                </c:pt>
                <c:pt idx="1">
                  <c:v>5.53</c:v>
                </c:pt>
                <c:pt idx="2">
                  <c:v>5.46</c:v>
                </c:pt>
                <c:pt idx="3">
                  <c:v>5.03</c:v>
                </c:pt>
                <c:pt idx="4">
                  <c:v>4.8</c:v>
                </c:pt>
                <c:pt idx="5">
                  <c:v>4.5999999999999996</c:v>
                </c:pt>
                <c:pt idx="6">
                  <c:v>4.59</c:v>
                </c:pt>
                <c:pt idx="7">
                  <c:v>4.7300000000000004</c:v>
                </c:pt>
              </c:numCache>
            </c:numRef>
          </c:yVal>
          <c:smooth val="0"/>
          <c:extLst>
            <c:ext xmlns:c16="http://schemas.microsoft.com/office/drawing/2014/chart" uri="{C3380CC4-5D6E-409C-BE32-E72D297353CC}">
              <c16:uniqueId val="{00000008-1DDE-43C5-9412-C6B8D147E1B1}"/>
            </c:ext>
          </c:extLst>
        </c:ser>
        <c:ser>
          <c:idx val="1"/>
          <c:order val="1"/>
          <c:tx>
            <c:strRef>
              <c:f>Sheet1!$C$1</c:f>
              <c:strCache>
                <c:ptCount val="1"/>
                <c:pt idx="0">
                  <c:v>6/30/2023</c:v>
                </c:pt>
              </c:strCache>
            </c:strRef>
          </c:tx>
          <c:spPr>
            <a:ln>
              <a:solidFill>
                <a:srgbClr val="437189"/>
              </a:solidFill>
            </a:ln>
          </c:spPr>
          <c:marker>
            <c:symbol val="none"/>
          </c:marker>
          <c:dLbls>
            <c:dLbl>
              <c:idx val="7"/>
              <c:layout>
                <c:manualLayout>
                  <c:x val="-1.4768415071381383E-2"/>
                  <c:y val="-1.8865933825865953E-2"/>
                </c:manualLayout>
              </c:layout>
              <c:dLblPos val="r"/>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9-1DDE-43C5-9412-C6B8D147E1B1}"/>
                </c:ext>
              </c:extLst>
            </c:dLbl>
            <c:spPr>
              <a:noFill/>
              <a:ln>
                <a:noFill/>
              </a:ln>
              <a:effectLst/>
            </c:spPr>
            <c:txPr>
              <a:bodyPr/>
              <a:lstStyle/>
              <a:p>
                <a:pPr>
                  <a:defRPr>
                    <a:solidFill>
                      <a:schemeClr val="tx2"/>
                    </a:solidFill>
                  </a:defRPr>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xVal>
            <c:numRef>
              <c:f>Sheet1!$A$2:$A$9</c:f>
              <c:numCache>
                <c:formatCode>General</c:formatCode>
                <c:ptCount val="8"/>
                <c:pt idx="0">
                  <c:v>3</c:v>
                </c:pt>
                <c:pt idx="1">
                  <c:v>6</c:v>
                </c:pt>
                <c:pt idx="2">
                  <c:v>12</c:v>
                </c:pt>
                <c:pt idx="3">
                  <c:v>24</c:v>
                </c:pt>
                <c:pt idx="4">
                  <c:v>36</c:v>
                </c:pt>
                <c:pt idx="5">
                  <c:v>60</c:v>
                </c:pt>
                <c:pt idx="6">
                  <c:v>120</c:v>
                </c:pt>
                <c:pt idx="7">
                  <c:v>360</c:v>
                </c:pt>
              </c:numCache>
            </c:numRef>
          </c:xVal>
          <c:yVal>
            <c:numRef>
              <c:f>Sheet1!$C$2:$C$9</c:f>
              <c:numCache>
                <c:formatCode>0.00</c:formatCode>
                <c:ptCount val="8"/>
                <c:pt idx="0">
                  <c:v>5.43</c:v>
                </c:pt>
                <c:pt idx="1">
                  <c:v>5.47</c:v>
                </c:pt>
                <c:pt idx="2">
                  <c:v>5.4</c:v>
                </c:pt>
                <c:pt idx="3">
                  <c:v>4.87</c:v>
                </c:pt>
                <c:pt idx="4">
                  <c:v>4.49</c:v>
                </c:pt>
                <c:pt idx="5">
                  <c:v>4.13</c:v>
                </c:pt>
                <c:pt idx="6">
                  <c:v>3.81</c:v>
                </c:pt>
                <c:pt idx="7">
                  <c:v>3.85</c:v>
                </c:pt>
              </c:numCache>
            </c:numRef>
          </c:yVal>
          <c:smooth val="0"/>
          <c:extLst>
            <c:ext xmlns:c16="http://schemas.microsoft.com/office/drawing/2014/chart" uri="{C3380CC4-5D6E-409C-BE32-E72D297353CC}">
              <c16:uniqueId val="{0000000A-1DDE-43C5-9412-C6B8D147E1B1}"/>
            </c:ext>
          </c:extLst>
        </c:ser>
        <c:ser>
          <c:idx val="2"/>
          <c:order val="2"/>
          <c:tx>
            <c:strRef>
              <c:f>Sheet1!$D$1</c:f>
              <c:strCache>
                <c:ptCount val="1"/>
                <c:pt idx="0">
                  <c:v>9/30/2022</c:v>
                </c:pt>
              </c:strCache>
            </c:strRef>
          </c:tx>
          <c:spPr>
            <a:ln>
              <a:solidFill>
                <a:srgbClr val="93A37C"/>
              </a:solidFill>
            </a:ln>
          </c:spPr>
          <c:marker>
            <c:symbol val="none"/>
          </c:marker>
          <c:dLbls>
            <c:dLbl>
              <c:idx val="7"/>
              <c:layout>
                <c:manualLayout>
                  <c:x val="-1.6110496077834172E-2"/>
                  <c:y val="3.763587676093634E-2"/>
                </c:manualLayout>
              </c:layout>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B-1DDE-43C5-9412-C6B8D147E1B1}"/>
                </c:ext>
              </c:extLst>
            </c:dLbl>
            <c:spPr>
              <a:noFill/>
              <a:ln>
                <a:noFill/>
              </a:ln>
              <a:effectLst/>
            </c:spPr>
            <c:txPr>
              <a:bodyPr wrap="square" lIns="38100" tIns="19050" rIns="38100" bIns="19050" anchor="ctr">
                <a:spAutoFit/>
              </a:bodyPr>
              <a:lstStyle/>
              <a:p>
                <a:pPr>
                  <a:defRPr>
                    <a:solidFill>
                      <a:schemeClr val="accent2"/>
                    </a:solidFill>
                  </a:defRPr>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xVal>
            <c:numRef>
              <c:f>Sheet1!$A$2:$A$9</c:f>
              <c:numCache>
                <c:formatCode>General</c:formatCode>
                <c:ptCount val="8"/>
                <c:pt idx="0">
                  <c:v>3</c:v>
                </c:pt>
                <c:pt idx="1">
                  <c:v>6</c:v>
                </c:pt>
                <c:pt idx="2">
                  <c:v>12</c:v>
                </c:pt>
                <c:pt idx="3">
                  <c:v>24</c:v>
                </c:pt>
                <c:pt idx="4">
                  <c:v>36</c:v>
                </c:pt>
                <c:pt idx="5">
                  <c:v>60</c:v>
                </c:pt>
                <c:pt idx="6">
                  <c:v>120</c:v>
                </c:pt>
                <c:pt idx="7">
                  <c:v>360</c:v>
                </c:pt>
              </c:numCache>
            </c:numRef>
          </c:xVal>
          <c:yVal>
            <c:numRef>
              <c:f>Sheet1!$D$2:$D$9</c:f>
              <c:numCache>
                <c:formatCode>0.00</c:formatCode>
                <c:ptCount val="8"/>
                <c:pt idx="0">
                  <c:v>3.33</c:v>
                </c:pt>
                <c:pt idx="1">
                  <c:v>3.92</c:v>
                </c:pt>
                <c:pt idx="2">
                  <c:v>4.05</c:v>
                </c:pt>
                <c:pt idx="3">
                  <c:v>4.22</c:v>
                </c:pt>
                <c:pt idx="4">
                  <c:v>4.25</c:v>
                </c:pt>
                <c:pt idx="5">
                  <c:v>4.0599999999999996</c:v>
                </c:pt>
                <c:pt idx="6">
                  <c:v>3.83</c:v>
                </c:pt>
                <c:pt idx="7">
                  <c:v>3.79</c:v>
                </c:pt>
              </c:numCache>
            </c:numRef>
          </c:yVal>
          <c:smooth val="0"/>
          <c:extLst>
            <c:ext xmlns:c16="http://schemas.microsoft.com/office/drawing/2014/chart" uri="{C3380CC4-5D6E-409C-BE32-E72D297353CC}">
              <c16:uniqueId val="{0000000C-1DDE-43C5-9412-C6B8D147E1B1}"/>
            </c:ext>
          </c:extLst>
        </c:ser>
        <c:dLbls>
          <c:showLegendKey val="0"/>
          <c:showVal val="0"/>
          <c:showCatName val="0"/>
          <c:showSerName val="0"/>
          <c:showPercent val="0"/>
          <c:showBubbleSize val="0"/>
        </c:dLbls>
        <c:axId val="111352832"/>
        <c:axId val="111375104"/>
      </c:scatterChart>
      <c:valAx>
        <c:axId val="111352832"/>
        <c:scaling>
          <c:orientation val="minMax"/>
          <c:max val="360"/>
          <c:min val="0"/>
        </c:scaling>
        <c:delete val="0"/>
        <c:axPos val="b"/>
        <c:numFmt formatCode="General" sourceLinked="1"/>
        <c:majorTickMark val="none"/>
        <c:minorTickMark val="none"/>
        <c:tickLblPos val="none"/>
        <c:spPr>
          <a:ln w="6350">
            <a:solidFill>
              <a:schemeClr val="bg1">
                <a:lumMod val="65000"/>
              </a:schemeClr>
            </a:solidFill>
          </a:ln>
        </c:spPr>
        <c:txPr>
          <a:bodyPr rot="0" vert="horz"/>
          <a:lstStyle/>
          <a:p>
            <a:pPr>
              <a:defRPr sz="600">
                <a:solidFill>
                  <a:schemeClr val="tx1"/>
                </a:solidFill>
                <a:latin typeface="+mn-lt"/>
              </a:defRPr>
            </a:pPr>
            <a:endParaRPr lang="en-US"/>
          </a:p>
        </c:txPr>
        <c:crossAx val="111375104"/>
        <c:crosses val="autoZero"/>
        <c:crossBetween val="midCat"/>
      </c:valAx>
      <c:valAx>
        <c:axId val="111375104"/>
        <c:scaling>
          <c:orientation val="minMax"/>
          <c:max val="6"/>
          <c:min val="0"/>
        </c:scaling>
        <c:delete val="0"/>
        <c:axPos val="l"/>
        <c:numFmt formatCode="0.00" sourceLinked="1"/>
        <c:majorTickMark val="none"/>
        <c:minorTickMark val="none"/>
        <c:tickLblPos val="nextTo"/>
        <c:spPr>
          <a:ln w="6350">
            <a:solidFill>
              <a:schemeClr val="bg1">
                <a:lumMod val="65000"/>
              </a:schemeClr>
            </a:solidFill>
          </a:ln>
        </c:spPr>
        <c:txPr>
          <a:bodyPr/>
          <a:lstStyle/>
          <a:p>
            <a:pPr>
              <a:defRPr sz="850">
                <a:solidFill>
                  <a:schemeClr val="tx1"/>
                </a:solidFill>
              </a:defRPr>
            </a:pPr>
            <a:endParaRPr lang="en-US"/>
          </a:p>
        </c:txPr>
        <c:crossAx val="111352832"/>
        <c:crosses val="autoZero"/>
        <c:crossBetween val="midCat"/>
        <c:majorUnit val="1"/>
      </c:valAx>
    </c:plotArea>
    <c:plotVisOnly val="1"/>
    <c:dispBlanksAs val="gap"/>
    <c:showDLblsOverMax val="0"/>
  </c:chart>
  <c:txPr>
    <a:bodyPr/>
    <a:lstStyle/>
    <a:p>
      <a:pPr>
        <a:defRPr sz="900">
          <a:solidFill>
            <a:schemeClr val="bg1">
              <a:lumMod val="50000"/>
            </a:schemeClr>
          </a:solidFill>
          <a:latin typeface="Arial" pitchFamily="34" charset="0"/>
          <a:cs typeface="Arial" pitchFamily="34" charset="0"/>
        </a:defRPr>
      </a:pPr>
      <a:endParaRPr lang="en-US"/>
    </a:p>
  </c:txPr>
  <c:externalData r:id="rId2">
    <c:autoUpdate val="0"/>
  </c:externalData>
  <c:userShapes r:id="rId3"/>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7689730478053262"/>
          <c:y val="0.11110122906323457"/>
          <c:w val="0.62566031284725199"/>
          <c:h val="0.62350319914829933"/>
        </c:manualLayout>
      </c:layout>
      <c:lineChart>
        <c:grouping val="standard"/>
        <c:varyColors val="0"/>
        <c:ser>
          <c:idx val="0"/>
          <c:order val="0"/>
          <c:tx>
            <c:strRef>
              <c:f>Sheet1!$B$1</c:f>
              <c:strCache>
                <c:ptCount val="1"/>
                <c:pt idx="0">
                  <c:v>9/30/2023</c:v>
                </c:pt>
              </c:strCache>
            </c:strRef>
          </c:tx>
          <c:spPr>
            <a:ln>
              <a:solidFill>
                <a:schemeClr val="accent1"/>
              </a:solidFill>
            </a:ln>
          </c:spPr>
          <c:marker>
            <c:symbol val="none"/>
          </c:marker>
          <c:dLbls>
            <c:dLbl>
              <c:idx val="29"/>
              <c:layout>
                <c:manualLayout>
                  <c:x val="-1.7269952685750069E-2"/>
                  <c:y val="-1.480956634938705E-2"/>
                </c:manualLayout>
              </c:layout>
              <c:spPr>
                <a:noFill/>
                <a:ln>
                  <a:noFill/>
                </a:ln>
                <a:effectLst/>
              </c:spPr>
              <c:txPr>
                <a:bodyPr wrap="square" lIns="38100" tIns="19050" rIns="38100" bIns="19050" anchor="ctr">
                  <a:noAutofit/>
                </a:bodyPr>
                <a:lstStyle/>
                <a:p>
                  <a:pPr>
                    <a:defRPr sz="700">
                      <a:solidFill>
                        <a:schemeClr val="tx2"/>
                      </a:solidFill>
                    </a:defRPr>
                  </a:pPr>
                  <a:endParaRPr lang="en-US"/>
                </a:p>
              </c:txPr>
              <c:showLegendKey val="0"/>
              <c:showVal val="0"/>
              <c:showCatName val="0"/>
              <c:showSerName val="1"/>
              <c:showPercent val="0"/>
              <c:showBubbleSize val="0"/>
              <c:extLst>
                <c:ext xmlns:c15="http://schemas.microsoft.com/office/drawing/2012/chart" uri="{CE6537A1-D6FC-4f65-9D91-7224C49458BB}">
                  <c15:layout>
                    <c:manualLayout>
                      <c:w val="0.18016554735658863"/>
                      <c:h val="6.7352744310575627E-2"/>
                    </c:manualLayout>
                  </c15:layout>
                </c:ext>
                <c:ext xmlns:c16="http://schemas.microsoft.com/office/drawing/2014/chart" uri="{C3380CC4-5D6E-409C-BE32-E72D297353CC}">
                  <c16:uniqueId val="{00000000-0DAB-4DE8-B1EE-D5F9668BAC54}"/>
                </c:ext>
              </c:extLst>
            </c:dLbl>
            <c:spPr>
              <a:noFill/>
              <a:ln>
                <a:noFill/>
              </a:ln>
              <a:effectLst/>
            </c:spPr>
            <c:txPr>
              <a:bodyPr wrap="square" lIns="38100" tIns="19050" rIns="38100" bIns="19050" anchor="ctr">
                <a:spAutoFit/>
              </a:bodyPr>
              <a:lstStyle/>
              <a:p>
                <a:pPr>
                  <a:defRPr sz="700">
                    <a:solidFill>
                      <a:schemeClr val="tx2"/>
                    </a:solidFill>
                  </a:defRPr>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strRef>
              <c:f>Sheet1!$A$2:$A$31</c:f>
              <c:strCache>
                <c:ptCount val="30"/>
                <c:pt idx="0">
                  <c:v>1Y</c:v>
                </c:pt>
                <c:pt idx="4">
                  <c:v>5Y</c:v>
                </c:pt>
                <c:pt idx="9">
                  <c:v>10Y</c:v>
                </c:pt>
                <c:pt idx="19">
                  <c:v>20Y</c:v>
                </c:pt>
                <c:pt idx="29">
                  <c:v>30Y</c:v>
                </c:pt>
              </c:strCache>
            </c:strRef>
          </c:cat>
          <c:val>
            <c:numRef>
              <c:f>Sheet1!$B$2:$B$31</c:f>
              <c:numCache>
                <c:formatCode>General</c:formatCode>
                <c:ptCount val="30"/>
                <c:pt idx="0">
                  <c:v>4.22</c:v>
                </c:pt>
                <c:pt idx="1">
                  <c:v>4.0780000000000003</c:v>
                </c:pt>
                <c:pt idx="2">
                  <c:v>4.0739999999999998</c:v>
                </c:pt>
                <c:pt idx="3">
                  <c:v>4.1260000000000003</c:v>
                </c:pt>
                <c:pt idx="4">
                  <c:v>4.1849999999999996</c:v>
                </c:pt>
                <c:pt idx="5">
                  <c:v>4.2460000000000004</c:v>
                </c:pt>
                <c:pt idx="6">
                  <c:v>4.306</c:v>
                </c:pt>
                <c:pt idx="7">
                  <c:v>4.3639999999999999</c:v>
                </c:pt>
                <c:pt idx="8">
                  <c:v>4.4189999999999996</c:v>
                </c:pt>
                <c:pt idx="9">
                  <c:v>4.4710000000000001</c:v>
                </c:pt>
                <c:pt idx="10">
                  <c:v>4.5199999999999996</c:v>
                </c:pt>
                <c:pt idx="11">
                  <c:v>4.5650000000000004</c:v>
                </c:pt>
                <c:pt idx="12">
                  <c:v>4.6070000000000002</c:v>
                </c:pt>
                <c:pt idx="13">
                  <c:v>4.6449999999999996</c:v>
                </c:pt>
                <c:pt idx="14">
                  <c:v>4.68</c:v>
                </c:pt>
                <c:pt idx="15">
                  <c:v>4.7110000000000003</c:v>
                </c:pt>
                <c:pt idx="16">
                  <c:v>4.7380000000000004</c:v>
                </c:pt>
                <c:pt idx="17">
                  <c:v>4.7619999999999996</c:v>
                </c:pt>
                <c:pt idx="18">
                  <c:v>4.7830000000000004</c:v>
                </c:pt>
                <c:pt idx="19">
                  <c:v>4.8</c:v>
                </c:pt>
                <c:pt idx="20">
                  <c:v>4.8129999999999997</c:v>
                </c:pt>
                <c:pt idx="21">
                  <c:v>4.8230000000000004</c:v>
                </c:pt>
                <c:pt idx="22">
                  <c:v>4.83</c:v>
                </c:pt>
                <c:pt idx="23">
                  <c:v>4.8330000000000002</c:v>
                </c:pt>
                <c:pt idx="24">
                  <c:v>4.8339999999999996</c:v>
                </c:pt>
                <c:pt idx="25">
                  <c:v>4.8310000000000004</c:v>
                </c:pt>
                <c:pt idx="26">
                  <c:v>4.8250000000000002</c:v>
                </c:pt>
                <c:pt idx="27">
                  <c:v>4.819</c:v>
                </c:pt>
                <c:pt idx="28">
                  <c:v>4.819</c:v>
                </c:pt>
                <c:pt idx="29">
                  <c:v>4.819</c:v>
                </c:pt>
              </c:numCache>
            </c:numRef>
          </c:val>
          <c:smooth val="0"/>
          <c:extLst>
            <c:ext xmlns:c16="http://schemas.microsoft.com/office/drawing/2014/chart" uri="{C3380CC4-5D6E-409C-BE32-E72D297353CC}">
              <c16:uniqueId val="{00000001-0DAB-4DE8-B1EE-D5F9668BAC54}"/>
            </c:ext>
          </c:extLst>
        </c:ser>
        <c:ser>
          <c:idx val="1"/>
          <c:order val="1"/>
          <c:tx>
            <c:strRef>
              <c:f>Sheet1!$C$1</c:f>
              <c:strCache>
                <c:ptCount val="1"/>
                <c:pt idx="0">
                  <c:v>6/30/2023</c:v>
                </c:pt>
              </c:strCache>
            </c:strRef>
          </c:tx>
          <c:spPr>
            <a:ln>
              <a:solidFill>
                <a:schemeClr val="bg1">
                  <a:lumMod val="65000"/>
                </a:schemeClr>
              </a:solidFill>
            </a:ln>
          </c:spPr>
          <c:marker>
            <c:symbol val="none"/>
          </c:marker>
          <c:dLbls>
            <c:dLbl>
              <c:idx val="29"/>
              <c:layout>
                <c:manualLayout>
                  <c:x val="-1.7301964806779195E-2"/>
                  <c:y val="1.2154918888150991E-2"/>
                </c:manualLayout>
              </c:layout>
              <c:spPr>
                <a:noFill/>
                <a:ln>
                  <a:noFill/>
                </a:ln>
                <a:effectLst/>
              </c:spPr>
              <c:txPr>
                <a:bodyPr wrap="square" lIns="38100" tIns="19050" rIns="38100" bIns="19050" anchor="ctr">
                  <a:noAutofit/>
                </a:bodyPr>
                <a:lstStyle/>
                <a:p>
                  <a:pPr>
                    <a:defRPr sz="700">
                      <a:solidFill>
                        <a:schemeClr val="bg1">
                          <a:lumMod val="50000"/>
                        </a:schemeClr>
                      </a:solidFill>
                    </a:defRPr>
                  </a:pPr>
                  <a:endParaRPr lang="en-US"/>
                </a:p>
              </c:txPr>
              <c:showLegendKey val="0"/>
              <c:showVal val="0"/>
              <c:showCatName val="0"/>
              <c:showSerName val="1"/>
              <c:showPercent val="0"/>
              <c:showBubbleSize val="0"/>
              <c:extLst>
                <c:ext xmlns:c15="http://schemas.microsoft.com/office/drawing/2012/chart" uri="{CE6537A1-D6FC-4f65-9D91-7224C49458BB}">
                  <c15:layout>
                    <c:manualLayout>
                      <c:w val="0.17524076685523104"/>
                      <c:h val="5.89859437751004E-2"/>
                    </c:manualLayout>
                  </c15:layout>
                </c:ext>
                <c:ext xmlns:c16="http://schemas.microsoft.com/office/drawing/2014/chart" uri="{C3380CC4-5D6E-409C-BE32-E72D297353CC}">
                  <c16:uniqueId val="{00000002-0DAB-4DE8-B1EE-D5F9668BAC54}"/>
                </c:ext>
              </c:extLst>
            </c:dLbl>
            <c:spPr>
              <a:noFill/>
              <a:ln>
                <a:noFill/>
              </a:ln>
              <a:effectLst/>
            </c:spPr>
            <c:txPr>
              <a:bodyPr wrap="square" lIns="38100" tIns="19050" rIns="38100" bIns="19050" anchor="ctr">
                <a:spAutoFit/>
              </a:bodyPr>
              <a:lstStyle/>
              <a:p>
                <a:pPr>
                  <a:defRPr sz="700">
                    <a:solidFill>
                      <a:schemeClr val="bg1">
                        <a:lumMod val="50000"/>
                      </a:schemeClr>
                    </a:solidFill>
                  </a:defRPr>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strRef>
              <c:f>Sheet1!$A$2:$A$31</c:f>
              <c:strCache>
                <c:ptCount val="30"/>
                <c:pt idx="0">
                  <c:v>1Y</c:v>
                </c:pt>
                <c:pt idx="4">
                  <c:v>5Y</c:v>
                </c:pt>
                <c:pt idx="9">
                  <c:v>10Y</c:v>
                </c:pt>
                <c:pt idx="19">
                  <c:v>20Y</c:v>
                </c:pt>
                <c:pt idx="29">
                  <c:v>30Y</c:v>
                </c:pt>
              </c:strCache>
            </c:strRef>
          </c:cat>
          <c:val>
            <c:numRef>
              <c:f>Sheet1!$C$2:$C$31</c:f>
              <c:numCache>
                <c:formatCode>General</c:formatCode>
                <c:ptCount val="30"/>
                <c:pt idx="0">
                  <c:v>4.33</c:v>
                </c:pt>
                <c:pt idx="1">
                  <c:v>4.1479999999999997</c:v>
                </c:pt>
                <c:pt idx="2">
                  <c:v>4.0439999999999996</c:v>
                </c:pt>
                <c:pt idx="3">
                  <c:v>4</c:v>
                </c:pt>
                <c:pt idx="4">
                  <c:v>3.98</c:v>
                </c:pt>
                <c:pt idx="5">
                  <c:v>3.9750000000000001</c:v>
                </c:pt>
                <c:pt idx="6">
                  <c:v>3.9809999999999999</c:v>
                </c:pt>
                <c:pt idx="7">
                  <c:v>3.996</c:v>
                </c:pt>
                <c:pt idx="8">
                  <c:v>4.0170000000000003</c:v>
                </c:pt>
                <c:pt idx="9">
                  <c:v>4.0430000000000001</c:v>
                </c:pt>
                <c:pt idx="10">
                  <c:v>4.0720000000000001</c:v>
                </c:pt>
                <c:pt idx="11">
                  <c:v>4.1029999999999998</c:v>
                </c:pt>
                <c:pt idx="12">
                  <c:v>4.1349999999999998</c:v>
                </c:pt>
                <c:pt idx="13">
                  <c:v>4.1669999999999998</c:v>
                </c:pt>
                <c:pt idx="14">
                  <c:v>4.1989999999999998</c:v>
                </c:pt>
                <c:pt idx="15">
                  <c:v>4.2290000000000001</c:v>
                </c:pt>
                <c:pt idx="16">
                  <c:v>4.2560000000000002</c:v>
                </c:pt>
                <c:pt idx="17">
                  <c:v>4.2809999999999997</c:v>
                </c:pt>
                <c:pt idx="18">
                  <c:v>4.3040000000000003</c:v>
                </c:pt>
                <c:pt idx="19">
                  <c:v>4.3220000000000001</c:v>
                </c:pt>
                <c:pt idx="20">
                  <c:v>4.3380000000000001</c:v>
                </c:pt>
                <c:pt idx="21">
                  <c:v>4.3490000000000002</c:v>
                </c:pt>
                <c:pt idx="22">
                  <c:v>4.3550000000000004</c:v>
                </c:pt>
                <c:pt idx="23">
                  <c:v>4.3579999999999997</c:v>
                </c:pt>
                <c:pt idx="24">
                  <c:v>4.3559999999999999</c:v>
                </c:pt>
                <c:pt idx="25">
                  <c:v>4.3490000000000002</c:v>
                </c:pt>
                <c:pt idx="26">
                  <c:v>4.3380000000000001</c:v>
                </c:pt>
                <c:pt idx="27">
                  <c:v>4.3220000000000001</c:v>
                </c:pt>
                <c:pt idx="28">
                  <c:v>4.3220000000000001</c:v>
                </c:pt>
                <c:pt idx="29">
                  <c:v>4.3220000000000001</c:v>
                </c:pt>
              </c:numCache>
            </c:numRef>
          </c:val>
          <c:smooth val="0"/>
          <c:extLst>
            <c:ext xmlns:c16="http://schemas.microsoft.com/office/drawing/2014/chart" uri="{C3380CC4-5D6E-409C-BE32-E72D297353CC}">
              <c16:uniqueId val="{00000003-0DAB-4DE8-B1EE-D5F9668BAC54}"/>
            </c:ext>
          </c:extLst>
        </c:ser>
        <c:dLbls>
          <c:showLegendKey val="0"/>
          <c:showVal val="0"/>
          <c:showCatName val="0"/>
          <c:showSerName val="0"/>
          <c:showPercent val="0"/>
          <c:showBubbleSize val="0"/>
        </c:dLbls>
        <c:smooth val="0"/>
        <c:axId val="120240384"/>
        <c:axId val="120246656"/>
      </c:lineChart>
      <c:dateAx>
        <c:axId val="120240384"/>
        <c:scaling>
          <c:orientation val="minMax"/>
        </c:scaling>
        <c:delete val="0"/>
        <c:axPos val="b"/>
        <c:title>
          <c:tx>
            <c:rich>
              <a:bodyPr/>
              <a:lstStyle/>
              <a:p>
                <a:pPr>
                  <a:defRPr/>
                </a:pPr>
                <a:r>
                  <a:rPr lang="en-US" dirty="0"/>
                  <a:t>Years to Maturity</a:t>
                </a:r>
              </a:p>
            </c:rich>
          </c:tx>
          <c:layout>
            <c:manualLayout>
              <c:xMode val="edge"/>
              <c:yMode val="edge"/>
              <c:x val="0.34425969037072046"/>
              <c:y val="0.84776573485543227"/>
            </c:manualLayout>
          </c:layout>
          <c:overlay val="0"/>
        </c:title>
        <c:numFmt formatCode="0" sourceLinked="0"/>
        <c:majorTickMark val="none"/>
        <c:minorTickMark val="none"/>
        <c:tickLblPos val="low"/>
        <c:txPr>
          <a:bodyPr rot="0"/>
          <a:lstStyle/>
          <a:p>
            <a:pPr>
              <a:defRPr/>
            </a:pPr>
            <a:endParaRPr lang="en-US"/>
          </a:p>
        </c:txPr>
        <c:crossAx val="120246656"/>
        <c:crosses val="autoZero"/>
        <c:auto val="0"/>
        <c:lblOffset val="100"/>
        <c:baseTimeUnit val="days"/>
        <c:majorUnit val="1"/>
        <c:majorTimeUnit val="days"/>
        <c:minorUnit val="5"/>
        <c:minorTimeUnit val="days"/>
      </c:dateAx>
      <c:valAx>
        <c:axId val="120246656"/>
        <c:scaling>
          <c:orientation val="minMax"/>
          <c:max val="6"/>
          <c:min val="-1"/>
        </c:scaling>
        <c:delete val="0"/>
        <c:axPos val="l"/>
        <c:title>
          <c:tx>
            <c:rich>
              <a:bodyPr rot="-5400000" vert="horz"/>
              <a:lstStyle/>
              <a:p>
                <a:pPr>
                  <a:defRPr/>
                </a:pPr>
                <a:r>
                  <a:rPr lang="en-US" dirty="0"/>
                  <a:t>Yield (%)</a:t>
                </a:r>
              </a:p>
            </c:rich>
          </c:tx>
          <c:layout>
            <c:manualLayout>
              <c:xMode val="edge"/>
              <c:yMode val="edge"/>
              <c:x val="1.1339554777874988E-2"/>
              <c:y val="0.33842028342511155"/>
            </c:manualLayout>
          </c:layout>
          <c:overlay val="0"/>
        </c:title>
        <c:numFmt formatCode="#,##0.0" sourceLinked="0"/>
        <c:majorTickMark val="none"/>
        <c:minorTickMark val="none"/>
        <c:tickLblPos val="nextTo"/>
        <c:crossAx val="120240384"/>
        <c:crosses val="autoZero"/>
        <c:crossBetween val="between"/>
        <c:majorUnit val="1"/>
      </c:valAx>
    </c:plotArea>
    <c:plotVisOnly val="1"/>
    <c:dispBlanksAs val="span"/>
    <c:showDLblsOverMax val="0"/>
  </c:chart>
  <c:txPr>
    <a:bodyPr/>
    <a:lstStyle/>
    <a:p>
      <a:pPr>
        <a:defRPr sz="800"/>
      </a:pPr>
      <a:endParaRPr lang="en-US"/>
    </a:p>
  </c:tx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8966868122947506"/>
          <c:y val="0.11110122906323457"/>
          <c:w val="0.62609887685479526"/>
          <c:h val="0.62350319914829933"/>
        </c:manualLayout>
      </c:layout>
      <c:lineChart>
        <c:grouping val="standard"/>
        <c:varyColors val="0"/>
        <c:ser>
          <c:idx val="0"/>
          <c:order val="0"/>
          <c:tx>
            <c:strRef>
              <c:f>Sheet1!$B$1</c:f>
              <c:strCache>
                <c:ptCount val="1"/>
                <c:pt idx="0">
                  <c:v>9/30/2023</c:v>
                </c:pt>
              </c:strCache>
            </c:strRef>
          </c:tx>
          <c:spPr>
            <a:ln>
              <a:solidFill>
                <a:schemeClr val="accent1"/>
              </a:solidFill>
            </a:ln>
          </c:spPr>
          <c:marker>
            <c:symbol val="none"/>
          </c:marker>
          <c:dLbls>
            <c:dLbl>
              <c:idx val="29"/>
              <c:layout>
                <c:manualLayout>
                  <c:x val="-1.26402770340792E-2"/>
                  <c:y val="-1.3679718875502008E-2"/>
                </c:manualLayout>
              </c:layout>
              <c:spPr>
                <a:noFill/>
                <a:ln>
                  <a:noFill/>
                </a:ln>
                <a:effectLst/>
              </c:spPr>
              <c:txPr>
                <a:bodyPr wrap="square" lIns="38100" tIns="19050" rIns="38100" bIns="19050" anchor="ctr">
                  <a:spAutoFit/>
                </a:bodyPr>
                <a:lstStyle/>
                <a:p>
                  <a:pPr>
                    <a:defRPr sz="700">
                      <a:solidFill>
                        <a:schemeClr val="tx2"/>
                      </a:solidFill>
                    </a:defRPr>
                  </a:pPr>
                  <a:endParaRPr lang="en-US"/>
                </a:p>
              </c:txPr>
              <c:showLegendKey val="0"/>
              <c:showVal val="0"/>
              <c:showCatName val="0"/>
              <c:showSerName val="1"/>
              <c:showPercent val="0"/>
              <c:showBubbleSize val="0"/>
              <c:extLst>
                <c:ext xmlns:c15="http://schemas.microsoft.com/office/drawing/2012/chart" uri="{CE6537A1-D6FC-4f65-9D91-7224C49458BB}">
                  <c15:layout>
                    <c:manualLayout>
                      <c:w val="0.17970605744209928"/>
                      <c:h val="9.2453145917001323E-2"/>
                    </c:manualLayout>
                  </c15:layout>
                </c:ext>
                <c:ext xmlns:c16="http://schemas.microsoft.com/office/drawing/2014/chart" uri="{C3380CC4-5D6E-409C-BE32-E72D297353CC}">
                  <c16:uniqueId val="{00000000-9C8C-4E97-9595-AC1CFDDDE062}"/>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cat>
            <c:strRef>
              <c:f>Sheet1!$A$2:$A$31</c:f>
              <c:strCache>
                <c:ptCount val="30"/>
                <c:pt idx="0">
                  <c:v>1Y</c:v>
                </c:pt>
                <c:pt idx="4">
                  <c:v>5Y</c:v>
                </c:pt>
                <c:pt idx="9">
                  <c:v>10Y</c:v>
                </c:pt>
                <c:pt idx="19">
                  <c:v>20Y</c:v>
                </c:pt>
                <c:pt idx="29">
                  <c:v>30Y</c:v>
                </c:pt>
              </c:strCache>
            </c:strRef>
          </c:cat>
          <c:val>
            <c:numRef>
              <c:f>Sheet1!$B$2:$B$31</c:f>
              <c:numCache>
                <c:formatCode>General</c:formatCode>
                <c:ptCount val="30"/>
                <c:pt idx="0">
                  <c:v>5.0949999999999998</c:v>
                </c:pt>
                <c:pt idx="1">
                  <c:v>4.7690000000000001</c:v>
                </c:pt>
                <c:pt idx="2">
                  <c:v>4.5129999999999999</c:v>
                </c:pt>
                <c:pt idx="3">
                  <c:v>4.3319999999999999</c:v>
                </c:pt>
                <c:pt idx="4">
                  <c:v>4.2110000000000003</c:v>
                </c:pt>
                <c:pt idx="5">
                  <c:v>4.1340000000000003</c:v>
                </c:pt>
                <c:pt idx="6">
                  <c:v>4.0890000000000004</c:v>
                </c:pt>
                <c:pt idx="7">
                  <c:v>4.0650000000000004</c:v>
                </c:pt>
                <c:pt idx="8">
                  <c:v>4.0540000000000003</c:v>
                </c:pt>
                <c:pt idx="9">
                  <c:v>4.05</c:v>
                </c:pt>
                <c:pt idx="10">
                  <c:v>4.0490000000000004</c:v>
                </c:pt>
                <c:pt idx="11">
                  <c:v>4.0469999999999997</c:v>
                </c:pt>
                <c:pt idx="12">
                  <c:v>4.0439999999999996</c:v>
                </c:pt>
                <c:pt idx="13">
                  <c:v>4.0380000000000003</c:v>
                </c:pt>
                <c:pt idx="14">
                  <c:v>4.03</c:v>
                </c:pt>
                <c:pt idx="15">
                  <c:v>4.0190000000000001</c:v>
                </c:pt>
                <c:pt idx="16">
                  <c:v>4.0049999999999999</c:v>
                </c:pt>
                <c:pt idx="17">
                  <c:v>3.99</c:v>
                </c:pt>
                <c:pt idx="18">
                  <c:v>3.9740000000000002</c:v>
                </c:pt>
                <c:pt idx="19">
                  <c:v>3.9580000000000002</c:v>
                </c:pt>
                <c:pt idx="20">
                  <c:v>3.9420000000000002</c:v>
                </c:pt>
                <c:pt idx="21">
                  <c:v>3.9260000000000002</c:v>
                </c:pt>
                <c:pt idx="22">
                  <c:v>3.9119999999999999</c:v>
                </c:pt>
                <c:pt idx="23">
                  <c:v>3.899</c:v>
                </c:pt>
                <c:pt idx="24">
                  <c:v>3.887</c:v>
                </c:pt>
                <c:pt idx="25">
                  <c:v>3.8780000000000001</c:v>
                </c:pt>
                <c:pt idx="26">
                  <c:v>3.87</c:v>
                </c:pt>
                <c:pt idx="27">
                  <c:v>3.863</c:v>
                </c:pt>
                <c:pt idx="28">
                  <c:v>3.8580000000000001</c:v>
                </c:pt>
                <c:pt idx="29">
                  <c:v>3.855</c:v>
                </c:pt>
              </c:numCache>
            </c:numRef>
          </c:val>
          <c:smooth val="0"/>
          <c:extLst>
            <c:ext xmlns:c16="http://schemas.microsoft.com/office/drawing/2014/chart" uri="{C3380CC4-5D6E-409C-BE32-E72D297353CC}">
              <c16:uniqueId val="{00000001-9C8C-4E97-9595-AC1CFDDDE062}"/>
            </c:ext>
          </c:extLst>
        </c:ser>
        <c:ser>
          <c:idx val="1"/>
          <c:order val="1"/>
          <c:tx>
            <c:strRef>
              <c:f>Sheet1!$C$1</c:f>
              <c:strCache>
                <c:ptCount val="1"/>
                <c:pt idx="0">
                  <c:v>6/30/2023</c:v>
                </c:pt>
              </c:strCache>
            </c:strRef>
          </c:tx>
          <c:spPr>
            <a:ln>
              <a:solidFill>
                <a:schemeClr val="bg1">
                  <a:lumMod val="65000"/>
                </a:schemeClr>
              </a:solidFill>
            </a:ln>
          </c:spPr>
          <c:marker>
            <c:symbol val="none"/>
          </c:marker>
          <c:dLbls>
            <c:dLbl>
              <c:idx val="29"/>
              <c:layout>
                <c:manualLayout>
                  <c:x val="-1.65880723797315E-7"/>
                  <c:y val="3.2940159584650433E-7"/>
                </c:manualLayout>
              </c:layout>
              <c:spPr>
                <a:noFill/>
                <a:ln>
                  <a:noFill/>
                </a:ln>
                <a:effectLst/>
              </c:spPr>
              <c:txPr>
                <a:bodyPr wrap="square" lIns="38100" tIns="19050" rIns="38100" bIns="19050" anchor="ctr">
                  <a:noAutofit/>
                </a:bodyPr>
                <a:lstStyle/>
                <a:p>
                  <a:pPr>
                    <a:defRPr sz="700">
                      <a:solidFill>
                        <a:schemeClr val="bg1">
                          <a:lumMod val="50000"/>
                        </a:schemeClr>
                      </a:solidFill>
                    </a:defRPr>
                  </a:pPr>
                  <a:endParaRPr lang="en-US"/>
                </a:p>
              </c:txPr>
              <c:showLegendKey val="0"/>
              <c:showVal val="0"/>
              <c:showCatName val="0"/>
              <c:showSerName val="1"/>
              <c:showPercent val="0"/>
              <c:showBubbleSize val="0"/>
              <c:extLst>
                <c:ext xmlns:c15="http://schemas.microsoft.com/office/drawing/2012/chart" uri="{CE6537A1-D6FC-4f65-9D91-7224C49458BB}">
                  <c15:layout>
                    <c:manualLayout>
                      <c:w val="0.20596812303306927"/>
                      <c:h val="9.2453145917001323E-2"/>
                    </c:manualLayout>
                  </c15:layout>
                </c:ext>
                <c:ext xmlns:c16="http://schemas.microsoft.com/office/drawing/2014/chart" uri="{C3380CC4-5D6E-409C-BE32-E72D297353CC}">
                  <c16:uniqueId val="{00000002-9C8C-4E97-9595-AC1CFDDDE062}"/>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cat>
            <c:strRef>
              <c:f>Sheet1!$A$2:$A$31</c:f>
              <c:strCache>
                <c:ptCount val="30"/>
                <c:pt idx="0">
                  <c:v>1Y</c:v>
                </c:pt>
                <c:pt idx="4">
                  <c:v>5Y</c:v>
                </c:pt>
                <c:pt idx="9">
                  <c:v>10Y</c:v>
                </c:pt>
                <c:pt idx="19">
                  <c:v>20Y</c:v>
                </c:pt>
                <c:pt idx="29">
                  <c:v>30Y</c:v>
                </c:pt>
              </c:strCache>
            </c:strRef>
          </c:cat>
          <c:val>
            <c:numRef>
              <c:f>Sheet1!$C$2:$C$31</c:f>
              <c:numCache>
                <c:formatCode>General</c:formatCode>
                <c:ptCount val="30"/>
                <c:pt idx="0">
                  <c:v>4.9390000000000001</c:v>
                </c:pt>
                <c:pt idx="1">
                  <c:v>4.4450000000000003</c:v>
                </c:pt>
                <c:pt idx="2">
                  <c:v>4.0629999999999997</c:v>
                </c:pt>
                <c:pt idx="3">
                  <c:v>3.786</c:v>
                </c:pt>
                <c:pt idx="4">
                  <c:v>3.593</c:v>
                </c:pt>
                <c:pt idx="5">
                  <c:v>3.464</c:v>
                </c:pt>
                <c:pt idx="6">
                  <c:v>3.3809999999999998</c:v>
                </c:pt>
                <c:pt idx="7">
                  <c:v>3.3290000000000002</c:v>
                </c:pt>
                <c:pt idx="8">
                  <c:v>3.2989999999999999</c:v>
                </c:pt>
                <c:pt idx="9">
                  <c:v>3.2829999999999999</c:v>
                </c:pt>
                <c:pt idx="10">
                  <c:v>3.274</c:v>
                </c:pt>
                <c:pt idx="11">
                  <c:v>3.27</c:v>
                </c:pt>
                <c:pt idx="12">
                  <c:v>3.266</c:v>
                </c:pt>
                <c:pt idx="13">
                  <c:v>3.262</c:v>
                </c:pt>
                <c:pt idx="14">
                  <c:v>3.2559999999999998</c:v>
                </c:pt>
                <c:pt idx="15">
                  <c:v>3.2490000000000001</c:v>
                </c:pt>
                <c:pt idx="16">
                  <c:v>3.24</c:v>
                </c:pt>
                <c:pt idx="17">
                  <c:v>3.23</c:v>
                </c:pt>
                <c:pt idx="18">
                  <c:v>3.218</c:v>
                </c:pt>
                <c:pt idx="19">
                  <c:v>3.206</c:v>
                </c:pt>
                <c:pt idx="20">
                  <c:v>3.194</c:v>
                </c:pt>
                <c:pt idx="21">
                  <c:v>3.1819999999999999</c:v>
                </c:pt>
                <c:pt idx="22">
                  <c:v>3.1709999999999998</c:v>
                </c:pt>
                <c:pt idx="23">
                  <c:v>3.16</c:v>
                </c:pt>
                <c:pt idx="24">
                  <c:v>3.15</c:v>
                </c:pt>
                <c:pt idx="25">
                  <c:v>3.141</c:v>
                </c:pt>
                <c:pt idx="26">
                  <c:v>3.1339999999999999</c:v>
                </c:pt>
                <c:pt idx="27">
                  <c:v>3.1269999999999998</c:v>
                </c:pt>
                <c:pt idx="28">
                  <c:v>3.1219999999999999</c:v>
                </c:pt>
                <c:pt idx="29">
                  <c:v>3.1179999999999999</c:v>
                </c:pt>
              </c:numCache>
            </c:numRef>
          </c:val>
          <c:smooth val="0"/>
          <c:extLst>
            <c:ext xmlns:c16="http://schemas.microsoft.com/office/drawing/2014/chart" uri="{C3380CC4-5D6E-409C-BE32-E72D297353CC}">
              <c16:uniqueId val="{00000003-9C8C-4E97-9595-AC1CFDDDE062}"/>
            </c:ext>
          </c:extLst>
        </c:ser>
        <c:dLbls>
          <c:showLegendKey val="0"/>
          <c:showVal val="0"/>
          <c:showCatName val="0"/>
          <c:showSerName val="0"/>
          <c:showPercent val="0"/>
          <c:showBubbleSize val="0"/>
        </c:dLbls>
        <c:smooth val="0"/>
        <c:axId val="120240384"/>
        <c:axId val="120246656"/>
      </c:lineChart>
      <c:dateAx>
        <c:axId val="120240384"/>
        <c:scaling>
          <c:orientation val="minMax"/>
        </c:scaling>
        <c:delete val="0"/>
        <c:axPos val="b"/>
        <c:title>
          <c:tx>
            <c:rich>
              <a:bodyPr/>
              <a:lstStyle/>
              <a:p>
                <a:pPr>
                  <a:defRPr/>
                </a:pPr>
                <a:r>
                  <a:rPr lang="en-US" dirty="0"/>
                  <a:t>Years to Maturity</a:t>
                </a:r>
              </a:p>
            </c:rich>
          </c:tx>
          <c:layout>
            <c:manualLayout>
              <c:xMode val="edge"/>
              <c:yMode val="edge"/>
              <c:x val="0.35720589181790013"/>
              <c:y val="0.84776573485543227"/>
            </c:manualLayout>
          </c:layout>
          <c:overlay val="0"/>
        </c:title>
        <c:numFmt formatCode="0" sourceLinked="0"/>
        <c:majorTickMark val="none"/>
        <c:minorTickMark val="none"/>
        <c:tickLblPos val="low"/>
        <c:txPr>
          <a:bodyPr rot="0"/>
          <a:lstStyle/>
          <a:p>
            <a:pPr>
              <a:defRPr/>
            </a:pPr>
            <a:endParaRPr lang="en-US"/>
          </a:p>
        </c:txPr>
        <c:crossAx val="120246656"/>
        <c:crosses val="autoZero"/>
        <c:auto val="0"/>
        <c:lblOffset val="100"/>
        <c:baseTimeUnit val="days"/>
        <c:majorUnit val="1"/>
        <c:majorTimeUnit val="days"/>
        <c:minorUnit val="5"/>
        <c:minorTimeUnit val="days"/>
      </c:dateAx>
      <c:valAx>
        <c:axId val="120246656"/>
        <c:scaling>
          <c:orientation val="minMax"/>
          <c:max val="6"/>
          <c:min val="-1"/>
        </c:scaling>
        <c:delete val="0"/>
        <c:axPos val="l"/>
        <c:title>
          <c:tx>
            <c:rich>
              <a:bodyPr rot="-5400000" vert="horz"/>
              <a:lstStyle/>
              <a:p>
                <a:pPr>
                  <a:defRPr/>
                </a:pPr>
                <a:r>
                  <a:rPr lang="en-US" dirty="0"/>
                  <a:t>Yield (%)</a:t>
                </a:r>
              </a:p>
            </c:rich>
          </c:tx>
          <c:layout>
            <c:manualLayout>
              <c:xMode val="edge"/>
              <c:yMode val="edge"/>
              <c:x val="1.1339554777874988E-2"/>
              <c:y val="0.33842028342511155"/>
            </c:manualLayout>
          </c:layout>
          <c:overlay val="0"/>
        </c:title>
        <c:numFmt formatCode="#,##0.0" sourceLinked="0"/>
        <c:majorTickMark val="none"/>
        <c:minorTickMark val="none"/>
        <c:tickLblPos val="nextTo"/>
        <c:crossAx val="120240384"/>
        <c:crosses val="autoZero"/>
        <c:crossBetween val="between"/>
        <c:majorUnit val="1"/>
      </c:valAx>
    </c:plotArea>
    <c:plotVisOnly val="1"/>
    <c:dispBlanksAs val="span"/>
    <c:showDLblsOverMax val="0"/>
  </c:chart>
  <c:txPr>
    <a:bodyPr/>
    <a:lstStyle/>
    <a:p>
      <a:pPr>
        <a:defRPr sz="800"/>
      </a:pPr>
      <a:endParaRPr lang="en-US"/>
    </a:p>
  </c:txPr>
  <c:externalData r:id="rId1">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8966868122947506"/>
          <c:y val="9.4367627992284098E-2"/>
          <c:w val="0.63417467441882114"/>
          <c:h val="0.64023680021924967"/>
        </c:manualLayout>
      </c:layout>
      <c:lineChart>
        <c:grouping val="standard"/>
        <c:varyColors val="0"/>
        <c:ser>
          <c:idx val="0"/>
          <c:order val="0"/>
          <c:tx>
            <c:strRef>
              <c:f>Sheet1!$B$1</c:f>
              <c:strCache>
                <c:ptCount val="1"/>
                <c:pt idx="0">
                  <c:v>9/30/2023</c:v>
                </c:pt>
              </c:strCache>
            </c:strRef>
          </c:tx>
          <c:spPr>
            <a:ln>
              <a:solidFill>
                <a:schemeClr val="accent1"/>
              </a:solidFill>
            </a:ln>
          </c:spPr>
          <c:marker>
            <c:symbol val="none"/>
          </c:marker>
          <c:dLbls>
            <c:dLbl>
              <c:idx val="29"/>
              <c:layout>
                <c:manualLayout>
                  <c:x val="-8.7554717389573336E-3"/>
                  <c:y val="-3.5726897089671021E-2"/>
                </c:manualLayout>
              </c:layout>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0-1FFC-4699-AAEC-88C039C9595C}"/>
                </c:ext>
              </c:extLst>
            </c:dLbl>
            <c:spPr>
              <a:noFill/>
              <a:ln>
                <a:noFill/>
              </a:ln>
              <a:effectLst/>
            </c:spPr>
            <c:txPr>
              <a:bodyPr wrap="square" lIns="38100" tIns="19050" rIns="38100" bIns="19050" anchor="ctr">
                <a:spAutoFit/>
              </a:bodyPr>
              <a:lstStyle/>
              <a:p>
                <a:pPr>
                  <a:defRPr sz="700">
                    <a:solidFill>
                      <a:schemeClr val="tx2"/>
                    </a:solidFill>
                  </a:defRPr>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strRef>
              <c:f>Sheet1!$A$2:$A$31</c:f>
              <c:strCache>
                <c:ptCount val="30"/>
                <c:pt idx="0">
                  <c:v>1Y</c:v>
                </c:pt>
                <c:pt idx="4">
                  <c:v>5Y</c:v>
                </c:pt>
                <c:pt idx="9">
                  <c:v>10Y</c:v>
                </c:pt>
                <c:pt idx="19">
                  <c:v>20Y</c:v>
                </c:pt>
                <c:pt idx="29">
                  <c:v>30Y</c:v>
                </c:pt>
              </c:strCache>
            </c:strRef>
          </c:cat>
          <c:val>
            <c:numRef>
              <c:f>Sheet1!$B$2:$B$31</c:f>
              <c:numCache>
                <c:formatCode>General</c:formatCode>
                <c:ptCount val="30"/>
                <c:pt idx="0">
                  <c:v>-6.5000000000000002E-2</c:v>
                </c:pt>
                <c:pt idx="1">
                  <c:v>4.4999999999999998E-2</c:v>
                </c:pt>
                <c:pt idx="2">
                  <c:v>0.109</c:v>
                </c:pt>
                <c:pt idx="3">
                  <c:v>0.219</c:v>
                </c:pt>
                <c:pt idx="4">
                  <c:v>0.32900000000000001</c:v>
                </c:pt>
                <c:pt idx="5">
                  <c:v>0.42099999999999999</c:v>
                </c:pt>
                <c:pt idx="6">
                  <c:v>0.52300000000000002</c:v>
                </c:pt>
                <c:pt idx="7">
                  <c:v>0.64</c:v>
                </c:pt>
                <c:pt idx="8">
                  <c:v>0.70499999999999996</c:v>
                </c:pt>
                <c:pt idx="9">
                  <c:v>0.8</c:v>
                </c:pt>
                <c:pt idx="10">
                  <c:v>0.88400000000000001</c:v>
                </c:pt>
                <c:pt idx="11">
                  <c:v>0.96299999999999997</c:v>
                </c:pt>
                <c:pt idx="12">
                  <c:v>1.0389999999999999</c:v>
                </c:pt>
                <c:pt idx="13">
                  <c:v>1.109</c:v>
                </c:pt>
                <c:pt idx="14">
                  <c:v>1.175</c:v>
                </c:pt>
                <c:pt idx="15">
                  <c:v>1.236</c:v>
                </c:pt>
                <c:pt idx="16">
                  <c:v>1.2909999999999999</c:v>
                </c:pt>
                <c:pt idx="17">
                  <c:v>1.3420000000000001</c:v>
                </c:pt>
                <c:pt idx="18">
                  <c:v>1.3879999999999999</c:v>
                </c:pt>
                <c:pt idx="19">
                  <c:v>1.43</c:v>
                </c:pt>
                <c:pt idx="20">
                  <c:v>1.466</c:v>
                </c:pt>
                <c:pt idx="21">
                  <c:v>1.498</c:v>
                </c:pt>
                <c:pt idx="22">
                  <c:v>1.5249999999999999</c:v>
                </c:pt>
                <c:pt idx="23">
                  <c:v>1.548</c:v>
                </c:pt>
                <c:pt idx="24">
                  <c:v>1.5680000000000001</c:v>
                </c:pt>
                <c:pt idx="25">
                  <c:v>1.5840000000000001</c:v>
                </c:pt>
                <c:pt idx="26">
                  <c:v>1.5960000000000001</c:v>
                </c:pt>
                <c:pt idx="27">
                  <c:v>1.607</c:v>
                </c:pt>
                <c:pt idx="28">
                  <c:v>1.615</c:v>
                </c:pt>
                <c:pt idx="29">
                  <c:v>1.621</c:v>
                </c:pt>
              </c:numCache>
            </c:numRef>
          </c:val>
          <c:smooth val="0"/>
          <c:extLst>
            <c:ext xmlns:c16="http://schemas.microsoft.com/office/drawing/2014/chart" uri="{C3380CC4-5D6E-409C-BE32-E72D297353CC}">
              <c16:uniqueId val="{00000001-1FFC-4699-AAEC-88C039C9595C}"/>
            </c:ext>
          </c:extLst>
        </c:ser>
        <c:ser>
          <c:idx val="1"/>
          <c:order val="1"/>
          <c:tx>
            <c:strRef>
              <c:f>Sheet1!$C$1</c:f>
              <c:strCache>
                <c:ptCount val="1"/>
                <c:pt idx="0">
                  <c:v>6/30/2023</c:v>
                </c:pt>
              </c:strCache>
            </c:strRef>
          </c:tx>
          <c:spPr>
            <a:ln>
              <a:solidFill>
                <a:schemeClr val="bg1">
                  <a:lumMod val="65000"/>
                </a:schemeClr>
              </a:solidFill>
            </a:ln>
          </c:spPr>
          <c:marker>
            <c:symbol val="none"/>
          </c:marker>
          <c:dLbls>
            <c:dLbl>
              <c:idx val="29"/>
              <c:layout>
                <c:manualLayout>
                  <c:x val="-8.7554717389573336E-3"/>
                  <c:y val="2.0520401817242649E-2"/>
                </c:manualLayout>
              </c:layout>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2-1FFC-4699-AAEC-88C039C9595C}"/>
                </c:ext>
              </c:extLst>
            </c:dLbl>
            <c:spPr>
              <a:noFill/>
              <a:ln>
                <a:noFill/>
              </a:ln>
              <a:effectLst/>
            </c:spPr>
            <c:txPr>
              <a:bodyPr wrap="square" lIns="38100" tIns="19050" rIns="38100" bIns="19050" anchor="ctr">
                <a:spAutoFit/>
              </a:bodyPr>
              <a:lstStyle/>
              <a:p>
                <a:pPr>
                  <a:defRPr sz="700">
                    <a:solidFill>
                      <a:schemeClr val="bg1">
                        <a:lumMod val="50000"/>
                      </a:schemeClr>
                    </a:solidFill>
                  </a:defRPr>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strRef>
              <c:f>Sheet1!$A$2:$A$31</c:f>
              <c:strCache>
                <c:ptCount val="30"/>
                <c:pt idx="0">
                  <c:v>1Y</c:v>
                </c:pt>
                <c:pt idx="4">
                  <c:v>5Y</c:v>
                </c:pt>
                <c:pt idx="9">
                  <c:v>10Y</c:v>
                </c:pt>
                <c:pt idx="19">
                  <c:v>20Y</c:v>
                </c:pt>
                <c:pt idx="29">
                  <c:v>30Y</c:v>
                </c:pt>
              </c:strCache>
            </c:strRef>
          </c:cat>
          <c:val>
            <c:numRef>
              <c:f>Sheet1!$C$2:$C$31</c:f>
              <c:numCache>
                <c:formatCode>General</c:formatCode>
                <c:ptCount val="30"/>
                <c:pt idx="0">
                  <c:v>-0.125</c:v>
                </c:pt>
                <c:pt idx="1">
                  <c:v>-7.4999999999999997E-2</c:v>
                </c:pt>
                <c:pt idx="2">
                  <c:v>-7.1999999999999995E-2</c:v>
                </c:pt>
                <c:pt idx="3">
                  <c:v>-2.5000000000000001E-2</c:v>
                </c:pt>
                <c:pt idx="4">
                  <c:v>6.8000000000000005E-2</c:v>
                </c:pt>
                <c:pt idx="5">
                  <c:v>0.123</c:v>
                </c:pt>
                <c:pt idx="6">
                  <c:v>0.187</c:v>
                </c:pt>
                <c:pt idx="7">
                  <c:v>0.27100000000000002</c:v>
                </c:pt>
                <c:pt idx="8">
                  <c:v>0.35699999999999998</c:v>
                </c:pt>
                <c:pt idx="9">
                  <c:v>0.438</c:v>
                </c:pt>
                <c:pt idx="10">
                  <c:v>0.51700000000000002</c:v>
                </c:pt>
                <c:pt idx="11">
                  <c:v>0.59099999999999997</c:v>
                </c:pt>
                <c:pt idx="12">
                  <c:v>0.66</c:v>
                </c:pt>
                <c:pt idx="13">
                  <c:v>0.72299999999999998</c:v>
                </c:pt>
                <c:pt idx="14">
                  <c:v>0.78100000000000003</c:v>
                </c:pt>
                <c:pt idx="15">
                  <c:v>0.83399999999999996</c:v>
                </c:pt>
                <c:pt idx="16">
                  <c:v>0.88300000000000001</c:v>
                </c:pt>
                <c:pt idx="17">
                  <c:v>0.92900000000000005</c:v>
                </c:pt>
                <c:pt idx="18">
                  <c:v>0.97099999999999997</c:v>
                </c:pt>
                <c:pt idx="19">
                  <c:v>1.0109999999999999</c:v>
                </c:pt>
                <c:pt idx="20">
                  <c:v>1.048</c:v>
                </c:pt>
                <c:pt idx="21">
                  <c:v>1.083</c:v>
                </c:pt>
                <c:pt idx="22">
                  <c:v>1.115</c:v>
                </c:pt>
                <c:pt idx="23">
                  <c:v>1.1439999999999999</c:v>
                </c:pt>
                <c:pt idx="24">
                  <c:v>1.17</c:v>
                </c:pt>
                <c:pt idx="25">
                  <c:v>1.194</c:v>
                </c:pt>
                <c:pt idx="26">
                  <c:v>1.214</c:v>
                </c:pt>
                <c:pt idx="27">
                  <c:v>1.2310000000000001</c:v>
                </c:pt>
                <c:pt idx="28">
                  <c:v>1.246</c:v>
                </c:pt>
                <c:pt idx="29">
                  <c:v>1.258</c:v>
                </c:pt>
              </c:numCache>
            </c:numRef>
          </c:val>
          <c:smooth val="0"/>
          <c:extLst>
            <c:ext xmlns:c16="http://schemas.microsoft.com/office/drawing/2014/chart" uri="{C3380CC4-5D6E-409C-BE32-E72D297353CC}">
              <c16:uniqueId val="{00000003-1FFC-4699-AAEC-88C039C9595C}"/>
            </c:ext>
          </c:extLst>
        </c:ser>
        <c:dLbls>
          <c:showLegendKey val="0"/>
          <c:showVal val="0"/>
          <c:showCatName val="0"/>
          <c:showSerName val="0"/>
          <c:showPercent val="0"/>
          <c:showBubbleSize val="0"/>
        </c:dLbls>
        <c:smooth val="0"/>
        <c:axId val="120240384"/>
        <c:axId val="120246656"/>
      </c:lineChart>
      <c:dateAx>
        <c:axId val="120240384"/>
        <c:scaling>
          <c:orientation val="minMax"/>
        </c:scaling>
        <c:delete val="0"/>
        <c:axPos val="b"/>
        <c:title>
          <c:tx>
            <c:rich>
              <a:bodyPr/>
              <a:lstStyle/>
              <a:p>
                <a:pPr>
                  <a:defRPr/>
                </a:pPr>
                <a:r>
                  <a:rPr lang="en-US" dirty="0"/>
                  <a:t>Years to Maturity</a:t>
                </a:r>
              </a:p>
            </c:rich>
          </c:tx>
          <c:layout>
            <c:manualLayout>
              <c:xMode val="edge"/>
              <c:yMode val="edge"/>
              <c:x val="0.36092639785070402"/>
              <c:y val="0.84776573485543227"/>
            </c:manualLayout>
          </c:layout>
          <c:overlay val="0"/>
        </c:title>
        <c:numFmt formatCode="0" sourceLinked="0"/>
        <c:majorTickMark val="none"/>
        <c:minorTickMark val="none"/>
        <c:tickLblPos val="low"/>
        <c:txPr>
          <a:bodyPr rot="0"/>
          <a:lstStyle/>
          <a:p>
            <a:pPr>
              <a:defRPr/>
            </a:pPr>
            <a:endParaRPr lang="en-US"/>
          </a:p>
        </c:txPr>
        <c:crossAx val="120246656"/>
        <c:crosses val="autoZero"/>
        <c:auto val="0"/>
        <c:lblOffset val="100"/>
        <c:baseTimeUnit val="days"/>
        <c:majorUnit val="1"/>
        <c:majorTimeUnit val="days"/>
        <c:minorUnit val="5"/>
        <c:minorTimeUnit val="days"/>
      </c:dateAx>
      <c:valAx>
        <c:axId val="120246656"/>
        <c:scaling>
          <c:orientation val="minMax"/>
          <c:max val="6"/>
          <c:min val="-1"/>
        </c:scaling>
        <c:delete val="0"/>
        <c:axPos val="l"/>
        <c:title>
          <c:tx>
            <c:rich>
              <a:bodyPr rot="-5400000" vert="horz"/>
              <a:lstStyle/>
              <a:p>
                <a:pPr>
                  <a:defRPr/>
                </a:pPr>
                <a:r>
                  <a:rPr lang="en-US" dirty="0"/>
                  <a:t>Yield (%)</a:t>
                </a:r>
              </a:p>
            </c:rich>
          </c:tx>
          <c:layout>
            <c:manualLayout>
              <c:xMode val="edge"/>
              <c:yMode val="edge"/>
              <c:x val="1.1339554777874988E-2"/>
              <c:y val="0.33842028342511155"/>
            </c:manualLayout>
          </c:layout>
          <c:overlay val="0"/>
        </c:title>
        <c:numFmt formatCode="#,##0.0" sourceLinked="0"/>
        <c:majorTickMark val="none"/>
        <c:minorTickMark val="none"/>
        <c:tickLblPos val="nextTo"/>
        <c:crossAx val="120240384"/>
        <c:crosses val="autoZero"/>
        <c:crossBetween val="between"/>
        <c:majorUnit val="1"/>
      </c:valAx>
    </c:plotArea>
    <c:plotVisOnly val="1"/>
    <c:dispBlanksAs val="span"/>
    <c:showDLblsOverMax val="0"/>
  </c:chart>
  <c:txPr>
    <a:bodyPr/>
    <a:lstStyle/>
    <a:p>
      <a:pPr>
        <a:defRPr sz="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22949941576197E-2"/>
          <c:y val="0.22830555894496266"/>
          <c:w val="0.85207433201023974"/>
          <c:h val="0.57884390396776741"/>
        </c:manualLayout>
      </c:layout>
      <c:areaChart>
        <c:grouping val="standard"/>
        <c:varyColors val="0"/>
        <c:ser>
          <c:idx val="2"/>
          <c:order val="2"/>
          <c:tx>
            <c:strRef>
              <c:f>Sheet1!$D$1</c:f>
              <c:strCache>
                <c:ptCount val="1"/>
                <c:pt idx="0">
                  <c:v>blue area</c:v>
                </c:pt>
              </c:strCache>
            </c:strRef>
          </c:tx>
          <c:spPr>
            <a:solidFill>
              <a:schemeClr val="accent1">
                <a:lumMod val="20000"/>
                <a:lumOff val="80000"/>
              </a:schemeClr>
            </a:solidFill>
          </c:spPr>
          <c:cat>
            <c:numRef>
              <c:f>Sheet1!$A$2:$A$263</c:f>
              <c:numCache>
                <c:formatCode>m/d/yyyy</c:formatCode>
                <c:ptCount val="262"/>
                <c:pt idx="0">
                  <c:v>44834</c:v>
                </c:pt>
                <c:pt idx="1">
                  <c:v>44837</c:v>
                </c:pt>
                <c:pt idx="2">
                  <c:v>44838</c:v>
                </c:pt>
                <c:pt idx="3">
                  <c:v>44839</c:v>
                </c:pt>
                <c:pt idx="4">
                  <c:v>44840</c:v>
                </c:pt>
                <c:pt idx="5">
                  <c:v>44841</c:v>
                </c:pt>
                <c:pt idx="6">
                  <c:v>44844</c:v>
                </c:pt>
                <c:pt idx="7">
                  <c:v>44845</c:v>
                </c:pt>
                <c:pt idx="8">
                  <c:v>44846</c:v>
                </c:pt>
                <c:pt idx="9">
                  <c:v>44847</c:v>
                </c:pt>
                <c:pt idx="10">
                  <c:v>44848</c:v>
                </c:pt>
                <c:pt idx="11">
                  <c:v>44851</c:v>
                </c:pt>
                <c:pt idx="12">
                  <c:v>44852</c:v>
                </c:pt>
                <c:pt idx="13">
                  <c:v>44853</c:v>
                </c:pt>
                <c:pt idx="14">
                  <c:v>44854</c:v>
                </c:pt>
                <c:pt idx="15">
                  <c:v>44855</c:v>
                </c:pt>
                <c:pt idx="16">
                  <c:v>44858</c:v>
                </c:pt>
                <c:pt idx="17">
                  <c:v>44859</c:v>
                </c:pt>
                <c:pt idx="18">
                  <c:v>44860</c:v>
                </c:pt>
                <c:pt idx="19">
                  <c:v>44861</c:v>
                </c:pt>
                <c:pt idx="20">
                  <c:v>44862</c:v>
                </c:pt>
                <c:pt idx="21">
                  <c:v>44865</c:v>
                </c:pt>
                <c:pt idx="22">
                  <c:v>44866</c:v>
                </c:pt>
                <c:pt idx="23">
                  <c:v>44867</c:v>
                </c:pt>
                <c:pt idx="24">
                  <c:v>44868</c:v>
                </c:pt>
                <c:pt idx="25">
                  <c:v>44869</c:v>
                </c:pt>
                <c:pt idx="26">
                  <c:v>44872</c:v>
                </c:pt>
                <c:pt idx="27">
                  <c:v>44873</c:v>
                </c:pt>
                <c:pt idx="28">
                  <c:v>44874</c:v>
                </c:pt>
                <c:pt idx="29">
                  <c:v>44875</c:v>
                </c:pt>
                <c:pt idx="30">
                  <c:v>44876</c:v>
                </c:pt>
                <c:pt idx="31">
                  <c:v>44879</c:v>
                </c:pt>
                <c:pt idx="32">
                  <c:v>44880</c:v>
                </c:pt>
                <c:pt idx="33">
                  <c:v>44881</c:v>
                </c:pt>
                <c:pt idx="34">
                  <c:v>44882</c:v>
                </c:pt>
                <c:pt idx="35">
                  <c:v>44883</c:v>
                </c:pt>
                <c:pt idx="36">
                  <c:v>44886</c:v>
                </c:pt>
                <c:pt idx="37">
                  <c:v>44887</c:v>
                </c:pt>
                <c:pt idx="38">
                  <c:v>44888</c:v>
                </c:pt>
                <c:pt idx="39">
                  <c:v>44889</c:v>
                </c:pt>
                <c:pt idx="40">
                  <c:v>44890</c:v>
                </c:pt>
                <c:pt idx="41">
                  <c:v>44893</c:v>
                </c:pt>
                <c:pt idx="42">
                  <c:v>44894</c:v>
                </c:pt>
                <c:pt idx="43">
                  <c:v>44895</c:v>
                </c:pt>
                <c:pt idx="44">
                  <c:v>44896</c:v>
                </c:pt>
                <c:pt idx="45">
                  <c:v>44897</c:v>
                </c:pt>
                <c:pt idx="46">
                  <c:v>44900</c:v>
                </c:pt>
                <c:pt idx="47">
                  <c:v>44901</c:v>
                </c:pt>
                <c:pt idx="48">
                  <c:v>44902</c:v>
                </c:pt>
                <c:pt idx="49">
                  <c:v>44903</c:v>
                </c:pt>
                <c:pt idx="50">
                  <c:v>44904</c:v>
                </c:pt>
                <c:pt idx="51">
                  <c:v>44907</c:v>
                </c:pt>
                <c:pt idx="52">
                  <c:v>44908</c:v>
                </c:pt>
                <c:pt idx="53">
                  <c:v>44909</c:v>
                </c:pt>
                <c:pt idx="54">
                  <c:v>44910</c:v>
                </c:pt>
                <c:pt idx="55">
                  <c:v>44911</c:v>
                </c:pt>
                <c:pt idx="56">
                  <c:v>44914</c:v>
                </c:pt>
                <c:pt idx="57">
                  <c:v>44915</c:v>
                </c:pt>
                <c:pt idx="58">
                  <c:v>44916</c:v>
                </c:pt>
                <c:pt idx="59">
                  <c:v>44917</c:v>
                </c:pt>
                <c:pt idx="60">
                  <c:v>44918</c:v>
                </c:pt>
                <c:pt idx="61">
                  <c:v>44921</c:v>
                </c:pt>
                <c:pt idx="62">
                  <c:v>44922</c:v>
                </c:pt>
                <c:pt idx="63">
                  <c:v>44923</c:v>
                </c:pt>
                <c:pt idx="64">
                  <c:v>44924</c:v>
                </c:pt>
                <c:pt idx="65">
                  <c:v>44925</c:v>
                </c:pt>
                <c:pt idx="66">
                  <c:v>44928</c:v>
                </c:pt>
                <c:pt idx="67">
                  <c:v>44929</c:v>
                </c:pt>
                <c:pt idx="68">
                  <c:v>44930</c:v>
                </c:pt>
                <c:pt idx="69">
                  <c:v>44931</c:v>
                </c:pt>
                <c:pt idx="70">
                  <c:v>44932</c:v>
                </c:pt>
                <c:pt idx="71">
                  <c:v>44935</c:v>
                </c:pt>
                <c:pt idx="72">
                  <c:v>44936</c:v>
                </c:pt>
                <c:pt idx="73">
                  <c:v>44937</c:v>
                </c:pt>
                <c:pt idx="74">
                  <c:v>44938</c:v>
                </c:pt>
                <c:pt idx="75">
                  <c:v>44939</c:v>
                </c:pt>
                <c:pt idx="76">
                  <c:v>44942</c:v>
                </c:pt>
                <c:pt idx="77">
                  <c:v>44943</c:v>
                </c:pt>
                <c:pt idx="78">
                  <c:v>44944</c:v>
                </c:pt>
                <c:pt idx="79">
                  <c:v>44945</c:v>
                </c:pt>
                <c:pt idx="80">
                  <c:v>44946</c:v>
                </c:pt>
                <c:pt idx="81">
                  <c:v>44949</c:v>
                </c:pt>
                <c:pt idx="82">
                  <c:v>44950</c:v>
                </c:pt>
                <c:pt idx="83">
                  <c:v>44951</c:v>
                </c:pt>
                <c:pt idx="84">
                  <c:v>44952</c:v>
                </c:pt>
                <c:pt idx="85">
                  <c:v>44953</c:v>
                </c:pt>
                <c:pt idx="86">
                  <c:v>44956</c:v>
                </c:pt>
                <c:pt idx="87">
                  <c:v>44957</c:v>
                </c:pt>
                <c:pt idx="88">
                  <c:v>44958</c:v>
                </c:pt>
                <c:pt idx="89">
                  <c:v>44959</c:v>
                </c:pt>
                <c:pt idx="90">
                  <c:v>44960</c:v>
                </c:pt>
                <c:pt idx="91">
                  <c:v>44963</c:v>
                </c:pt>
                <c:pt idx="92">
                  <c:v>44964</c:v>
                </c:pt>
                <c:pt idx="93">
                  <c:v>44965</c:v>
                </c:pt>
                <c:pt idx="94">
                  <c:v>44966</c:v>
                </c:pt>
                <c:pt idx="95">
                  <c:v>44967</c:v>
                </c:pt>
                <c:pt idx="96">
                  <c:v>44970</c:v>
                </c:pt>
                <c:pt idx="97">
                  <c:v>44971</c:v>
                </c:pt>
                <c:pt idx="98">
                  <c:v>44972</c:v>
                </c:pt>
                <c:pt idx="99">
                  <c:v>44973</c:v>
                </c:pt>
                <c:pt idx="100">
                  <c:v>44974</c:v>
                </c:pt>
                <c:pt idx="101">
                  <c:v>44977</c:v>
                </c:pt>
                <c:pt idx="102">
                  <c:v>44978</c:v>
                </c:pt>
                <c:pt idx="103">
                  <c:v>44979</c:v>
                </c:pt>
                <c:pt idx="104">
                  <c:v>44980</c:v>
                </c:pt>
                <c:pt idx="105">
                  <c:v>44981</c:v>
                </c:pt>
                <c:pt idx="106">
                  <c:v>44984</c:v>
                </c:pt>
                <c:pt idx="107">
                  <c:v>44985</c:v>
                </c:pt>
                <c:pt idx="108">
                  <c:v>44986</c:v>
                </c:pt>
                <c:pt idx="109">
                  <c:v>44987</c:v>
                </c:pt>
                <c:pt idx="110">
                  <c:v>44988</c:v>
                </c:pt>
                <c:pt idx="111">
                  <c:v>44991</c:v>
                </c:pt>
                <c:pt idx="112">
                  <c:v>44992</c:v>
                </c:pt>
                <c:pt idx="113">
                  <c:v>44993</c:v>
                </c:pt>
                <c:pt idx="114">
                  <c:v>44994</c:v>
                </c:pt>
                <c:pt idx="115">
                  <c:v>44995</c:v>
                </c:pt>
                <c:pt idx="116">
                  <c:v>44998</c:v>
                </c:pt>
                <c:pt idx="117">
                  <c:v>44999</c:v>
                </c:pt>
                <c:pt idx="118">
                  <c:v>45000</c:v>
                </c:pt>
                <c:pt idx="119">
                  <c:v>45001</c:v>
                </c:pt>
                <c:pt idx="120">
                  <c:v>45002</c:v>
                </c:pt>
                <c:pt idx="121">
                  <c:v>45005</c:v>
                </c:pt>
                <c:pt idx="122">
                  <c:v>45006</c:v>
                </c:pt>
                <c:pt idx="123">
                  <c:v>45007</c:v>
                </c:pt>
                <c:pt idx="124">
                  <c:v>45008</c:v>
                </c:pt>
                <c:pt idx="125">
                  <c:v>45009</c:v>
                </c:pt>
                <c:pt idx="126">
                  <c:v>45012</c:v>
                </c:pt>
                <c:pt idx="127">
                  <c:v>45013</c:v>
                </c:pt>
                <c:pt idx="128">
                  <c:v>45014</c:v>
                </c:pt>
                <c:pt idx="129">
                  <c:v>45015</c:v>
                </c:pt>
                <c:pt idx="130">
                  <c:v>45016</c:v>
                </c:pt>
                <c:pt idx="131">
                  <c:v>45019</c:v>
                </c:pt>
                <c:pt idx="132">
                  <c:v>45020</c:v>
                </c:pt>
                <c:pt idx="133">
                  <c:v>45021</c:v>
                </c:pt>
                <c:pt idx="134">
                  <c:v>45022</c:v>
                </c:pt>
                <c:pt idx="135">
                  <c:v>45023</c:v>
                </c:pt>
                <c:pt idx="136">
                  <c:v>45026</c:v>
                </c:pt>
                <c:pt idx="137">
                  <c:v>45027</c:v>
                </c:pt>
                <c:pt idx="138">
                  <c:v>45028</c:v>
                </c:pt>
                <c:pt idx="139">
                  <c:v>45029</c:v>
                </c:pt>
                <c:pt idx="140">
                  <c:v>45030</c:v>
                </c:pt>
                <c:pt idx="141">
                  <c:v>45033</c:v>
                </c:pt>
                <c:pt idx="142">
                  <c:v>45034</c:v>
                </c:pt>
                <c:pt idx="143">
                  <c:v>45035</c:v>
                </c:pt>
                <c:pt idx="144">
                  <c:v>45036</c:v>
                </c:pt>
                <c:pt idx="145">
                  <c:v>45037</c:v>
                </c:pt>
                <c:pt idx="146">
                  <c:v>45040</c:v>
                </c:pt>
                <c:pt idx="147">
                  <c:v>45041</c:v>
                </c:pt>
                <c:pt idx="148">
                  <c:v>45042</c:v>
                </c:pt>
                <c:pt idx="149">
                  <c:v>45043</c:v>
                </c:pt>
                <c:pt idx="150">
                  <c:v>45044</c:v>
                </c:pt>
                <c:pt idx="151">
                  <c:v>45047</c:v>
                </c:pt>
                <c:pt idx="152">
                  <c:v>45048</c:v>
                </c:pt>
                <c:pt idx="153">
                  <c:v>45049</c:v>
                </c:pt>
                <c:pt idx="154">
                  <c:v>45050</c:v>
                </c:pt>
                <c:pt idx="155">
                  <c:v>45051</c:v>
                </c:pt>
                <c:pt idx="156">
                  <c:v>45054</c:v>
                </c:pt>
                <c:pt idx="157">
                  <c:v>45055</c:v>
                </c:pt>
                <c:pt idx="158">
                  <c:v>45056</c:v>
                </c:pt>
                <c:pt idx="159">
                  <c:v>45057</c:v>
                </c:pt>
                <c:pt idx="160">
                  <c:v>45058</c:v>
                </c:pt>
                <c:pt idx="161">
                  <c:v>45061</c:v>
                </c:pt>
                <c:pt idx="162">
                  <c:v>45062</c:v>
                </c:pt>
                <c:pt idx="163">
                  <c:v>45063</c:v>
                </c:pt>
                <c:pt idx="164">
                  <c:v>45064</c:v>
                </c:pt>
                <c:pt idx="165">
                  <c:v>45065</c:v>
                </c:pt>
                <c:pt idx="166">
                  <c:v>45068</c:v>
                </c:pt>
                <c:pt idx="167">
                  <c:v>45069</c:v>
                </c:pt>
                <c:pt idx="168">
                  <c:v>45070</c:v>
                </c:pt>
                <c:pt idx="169">
                  <c:v>45071</c:v>
                </c:pt>
                <c:pt idx="170">
                  <c:v>45072</c:v>
                </c:pt>
                <c:pt idx="171">
                  <c:v>45075</c:v>
                </c:pt>
                <c:pt idx="172">
                  <c:v>45076</c:v>
                </c:pt>
                <c:pt idx="173">
                  <c:v>45077</c:v>
                </c:pt>
                <c:pt idx="174">
                  <c:v>45078</c:v>
                </c:pt>
                <c:pt idx="175">
                  <c:v>45079</c:v>
                </c:pt>
                <c:pt idx="176">
                  <c:v>45082</c:v>
                </c:pt>
                <c:pt idx="177">
                  <c:v>45083</c:v>
                </c:pt>
                <c:pt idx="178">
                  <c:v>45084</c:v>
                </c:pt>
                <c:pt idx="179">
                  <c:v>45085</c:v>
                </c:pt>
                <c:pt idx="180">
                  <c:v>45086</c:v>
                </c:pt>
                <c:pt idx="181">
                  <c:v>45089</c:v>
                </c:pt>
                <c:pt idx="182">
                  <c:v>45090</c:v>
                </c:pt>
                <c:pt idx="183">
                  <c:v>45091</c:v>
                </c:pt>
                <c:pt idx="184">
                  <c:v>45092</c:v>
                </c:pt>
                <c:pt idx="185">
                  <c:v>45093</c:v>
                </c:pt>
                <c:pt idx="186">
                  <c:v>45096</c:v>
                </c:pt>
                <c:pt idx="187">
                  <c:v>45097</c:v>
                </c:pt>
                <c:pt idx="188">
                  <c:v>45098</c:v>
                </c:pt>
                <c:pt idx="189">
                  <c:v>45099</c:v>
                </c:pt>
                <c:pt idx="190">
                  <c:v>45100</c:v>
                </c:pt>
                <c:pt idx="191">
                  <c:v>45103</c:v>
                </c:pt>
                <c:pt idx="192">
                  <c:v>45104</c:v>
                </c:pt>
                <c:pt idx="193">
                  <c:v>45105</c:v>
                </c:pt>
                <c:pt idx="194">
                  <c:v>45106</c:v>
                </c:pt>
                <c:pt idx="195">
                  <c:v>45107</c:v>
                </c:pt>
                <c:pt idx="196">
                  <c:v>45110</c:v>
                </c:pt>
                <c:pt idx="197">
                  <c:v>45111</c:v>
                </c:pt>
                <c:pt idx="198">
                  <c:v>45112</c:v>
                </c:pt>
                <c:pt idx="199">
                  <c:v>45113</c:v>
                </c:pt>
                <c:pt idx="200">
                  <c:v>45114</c:v>
                </c:pt>
                <c:pt idx="201">
                  <c:v>45117</c:v>
                </c:pt>
                <c:pt idx="202">
                  <c:v>45118</c:v>
                </c:pt>
                <c:pt idx="203">
                  <c:v>45119</c:v>
                </c:pt>
                <c:pt idx="204">
                  <c:v>45120</c:v>
                </c:pt>
                <c:pt idx="205">
                  <c:v>45121</c:v>
                </c:pt>
                <c:pt idx="206">
                  <c:v>45124</c:v>
                </c:pt>
                <c:pt idx="207">
                  <c:v>45125</c:v>
                </c:pt>
                <c:pt idx="208">
                  <c:v>45126</c:v>
                </c:pt>
                <c:pt idx="209">
                  <c:v>45127</c:v>
                </c:pt>
                <c:pt idx="210">
                  <c:v>45128</c:v>
                </c:pt>
                <c:pt idx="211">
                  <c:v>45131</c:v>
                </c:pt>
                <c:pt idx="212">
                  <c:v>45132</c:v>
                </c:pt>
                <c:pt idx="213">
                  <c:v>45133</c:v>
                </c:pt>
                <c:pt idx="214">
                  <c:v>45134</c:v>
                </c:pt>
                <c:pt idx="215">
                  <c:v>45135</c:v>
                </c:pt>
                <c:pt idx="216">
                  <c:v>45138</c:v>
                </c:pt>
                <c:pt idx="217">
                  <c:v>45139</c:v>
                </c:pt>
                <c:pt idx="218">
                  <c:v>45140</c:v>
                </c:pt>
                <c:pt idx="219">
                  <c:v>45141</c:v>
                </c:pt>
                <c:pt idx="220">
                  <c:v>45142</c:v>
                </c:pt>
                <c:pt idx="221">
                  <c:v>45145</c:v>
                </c:pt>
                <c:pt idx="222">
                  <c:v>45146</c:v>
                </c:pt>
                <c:pt idx="223">
                  <c:v>45147</c:v>
                </c:pt>
                <c:pt idx="224">
                  <c:v>45148</c:v>
                </c:pt>
                <c:pt idx="225">
                  <c:v>45149</c:v>
                </c:pt>
                <c:pt idx="226">
                  <c:v>45152</c:v>
                </c:pt>
                <c:pt idx="227">
                  <c:v>45153</c:v>
                </c:pt>
                <c:pt idx="228">
                  <c:v>45154</c:v>
                </c:pt>
                <c:pt idx="229">
                  <c:v>45155</c:v>
                </c:pt>
                <c:pt idx="230">
                  <c:v>45156</c:v>
                </c:pt>
                <c:pt idx="231">
                  <c:v>45159</c:v>
                </c:pt>
                <c:pt idx="232">
                  <c:v>45160</c:v>
                </c:pt>
                <c:pt idx="233">
                  <c:v>45161</c:v>
                </c:pt>
                <c:pt idx="234">
                  <c:v>45162</c:v>
                </c:pt>
                <c:pt idx="235">
                  <c:v>45163</c:v>
                </c:pt>
                <c:pt idx="236">
                  <c:v>45166</c:v>
                </c:pt>
                <c:pt idx="237">
                  <c:v>45167</c:v>
                </c:pt>
                <c:pt idx="238">
                  <c:v>45168</c:v>
                </c:pt>
                <c:pt idx="239">
                  <c:v>45169</c:v>
                </c:pt>
                <c:pt idx="240">
                  <c:v>45170</c:v>
                </c:pt>
                <c:pt idx="241">
                  <c:v>45173</c:v>
                </c:pt>
                <c:pt idx="242">
                  <c:v>45174</c:v>
                </c:pt>
                <c:pt idx="243">
                  <c:v>45175</c:v>
                </c:pt>
                <c:pt idx="244">
                  <c:v>45176</c:v>
                </c:pt>
                <c:pt idx="245">
                  <c:v>45177</c:v>
                </c:pt>
                <c:pt idx="246">
                  <c:v>45180</c:v>
                </c:pt>
                <c:pt idx="247">
                  <c:v>45181</c:v>
                </c:pt>
                <c:pt idx="248">
                  <c:v>45182</c:v>
                </c:pt>
                <c:pt idx="249">
                  <c:v>45183</c:v>
                </c:pt>
                <c:pt idx="250">
                  <c:v>45184</c:v>
                </c:pt>
                <c:pt idx="251">
                  <c:v>45187</c:v>
                </c:pt>
                <c:pt idx="252">
                  <c:v>45188</c:v>
                </c:pt>
                <c:pt idx="253">
                  <c:v>45189</c:v>
                </c:pt>
                <c:pt idx="254">
                  <c:v>45190</c:v>
                </c:pt>
                <c:pt idx="255">
                  <c:v>45191</c:v>
                </c:pt>
                <c:pt idx="256">
                  <c:v>45194</c:v>
                </c:pt>
                <c:pt idx="257">
                  <c:v>45195</c:v>
                </c:pt>
                <c:pt idx="258">
                  <c:v>45196</c:v>
                </c:pt>
                <c:pt idx="259">
                  <c:v>45197</c:v>
                </c:pt>
                <c:pt idx="260">
                  <c:v>45198</c:v>
                </c:pt>
                <c:pt idx="261">
                  <c:v>45199</c:v>
                </c:pt>
              </c:numCache>
            </c:numRef>
          </c:cat>
          <c:val>
            <c:numRef>
              <c:f>Sheet1!$D$2:$D$263</c:f>
              <c:numCache>
                <c:formatCode>General</c:formatCode>
                <c:ptCount val="262"/>
                <c:pt idx="196">
                  <c:v>400</c:v>
                </c:pt>
                <c:pt idx="197">
                  <c:v>400</c:v>
                </c:pt>
                <c:pt idx="198">
                  <c:v>400</c:v>
                </c:pt>
                <c:pt idx="199">
                  <c:v>400</c:v>
                </c:pt>
                <c:pt idx="200">
                  <c:v>400</c:v>
                </c:pt>
                <c:pt idx="201">
                  <c:v>400</c:v>
                </c:pt>
                <c:pt idx="202">
                  <c:v>400</c:v>
                </c:pt>
                <c:pt idx="203">
                  <c:v>400</c:v>
                </c:pt>
                <c:pt idx="204">
                  <c:v>400</c:v>
                </c:pt>
                <c:pt idx="205">
                  <c:v>400</c:v>
                </c:pt>
                <c:pt idx="206">
                  <c:v>400</c:v>
                </c:pt>
                <c:pt idx="207">
                  <c:v>400</c:v>
                </c:pt>
                <c:pt idx="208">
                  <c:v>400</c:v>
                </c:pt>
                <c:pt idx="209">
                  <c:v>400</c:v>
                </c:pt>
                <c:pt idx="210">
                  <c:v>400</c:v>
                </c:pt>
                <c:pt idx="211">
                  <c:v>400</c:v>
                </c:pt>
                <c:pt idx="212">
                  <c:v>400</c:v>
                </c:pt>
                <c:pt idx="213">
                  <c:v>400</c:v>
                </c:pt>
                <c:pt idx="214">
                  <c:v>400</c:v>
                </c:pt>
                <c:pt idx="215">
                  <c:v>400</c:v>
                </c:pt>
                <c:pt idx="216">
                  <c:v>400</c:v>
                </c:pt>
                <c:pt idx="217">
                  <c:v>400</c:v>
                </c:pt>
                <c:pt idx="218">
                  <c:v>400</c:v>
                </c:pt>
                <c:pt idx="219">
                  <c:v>400</c:v>
                </c:pt>
                <c:pt idx="220">
                  <c:v>400</c:v>
                </c:pt>
                <c:pt idx="221">
                  <c:v>400</c:v>
                </c:pt>
                <c:pt idx="222">
                  <c:v>400</c:v>
                </c:pt>
                <c:pt idx="223">
                  <c:v>400</c:v>
                </c:pt>
                <c:pt idx="224">
                  <c:v>400</c:v>
                </c:pt>
                <c:pt idx="225">
                  <c:v>400</c:v>
                </c:pt>
                <c:pt idx="226">
                  <c:v>400</c:v>
                </c:pt>
                <c:pt idx="227">
                  <c:v>400</c:v>
                </c:pt>
                <c:pt idx="228">
                  <c:v>400</c:v>
                </c:pt>
                <c:pt idx="229">
                  <c:v>400</c:v>
                </c:pt>
                <c:pt idx="230">
                  <c:v>400</c:v>
                </c:pt>
                <c:pt idx="231">
                  <c:v>400</c:v>
                </c:pt>
                <c:pt idx="232">
                  <c:v>400</c:v>
                </c:pt>
                <c:pt idx="233">
                  <c:v>400</c:v>
                </c:pt>
                <c:pt idx="234">
                  <c:v>400</c:v>
                </c:pt>
                <c:pt idx="235">
                  <c:v>400</c:v>
                </c:pt>
                <c:pt idx="236">
                  <c:v>400</c:v>
                </c:pt>
                <c:pt idx="237">
                  <c:v>400</c:v>
                </c:pt>
                <c:pt idx="238">
                  <c:v>400</c:v>
                </c:pt>
                <c:pt idx="239">
                  <c:v>400</c:v>
                </c:pt>
                <c:pt idx="240">
                  <c:v>400</c:v>
                </c:pt>
                <c:pt idx="241">
                  <c:v>400</c:v>
                </c:pt>
                <c:pt idx="242">
                  <c:v>400</c:v>
                </c:pt>
                <c:pt idx="243">
                  <c:v>400</c:v>
                </c:pt>
                <c:pt idx="244">
                  <c:v>400</c:v>
                </c:pt>
                <c:pt idx="245">
                  <c:v>400</c:v>
                </c:pt>
                <c:pt idx="246">
                  <c:v>400</c:v>
                </c:pt>
                <c:pt idx="247">
                  <c:v>400</c:v>
                </c:pt>
                <c:pt idx="248">
                  <c:v>400</c:v>
                </c:pt>
                <c:pt idx="249">
                  <c:v>400</c:v>
                </c:pt>
                <c:pt idx="250">
                  <c:v>400</c:v>
                </c:pt>
                <c:pt idx="251">
                  <c:v>400</c:v>
                </c:pt>
                <c:pt idx="252">
                  <c:v>400</c:v>
                </c:pt>
                <c:pt idx="253">
                  <c:v>400</c:v>
                </c:pt>
                <c:pt idx="254">
                  <c:v>400</c:v>
                </c:pt>
                <c:pt idx="255">
                  <c:v>400</c:v>
                </c:pt>
                <c:pt idx="256">
                  <c:v>400</c:v>
                </c:pt>
                <c:pt idx="257">
                  <c:v>400</c:v>
                </c:pt>
                <c:pt idx="258">
                  <c:v>400</c:v>
                </c:pt>
                <c:pt idx="259">
                  <c:v>400</c:v>
                </c:pt>
                <c:pt idx="260">
                  <c:v>400</c:v>
                </c:pt>
                <c:pt idx="261">
                  <c:v>400</c:v>
                </c:pt>
              </c:numCache>
            </c:numRef>
          </c:val>
          <c:extLst>
            <c:ext xmlns:c16="http://schemas.microsoft.com/office/drawing/2014/chart" uri="{C3380CC4-5D6E-409C-BE32-E72D297353CC}">
              <c16:uniqueId val="{00000000-1C90-464E-8251-B838E7F4EA44}"/>
            </c:ext>
          </c:extLst>
        </c:ser>
        <c:dLbls>
          <c:showLegendKey val="0"/>
          <c:showVal val="0"/>
          <c:showCatName val="0"/>
          <c:showSerName val="0"/>
          <c:showPercent val="0"/>
          <c:showBubbleSize val="0"/>
        </c:dLbls>
        <c:axId val="43202048"/>
        <c:axId val="43203584"/>
      </c:areaChart>
      <c:lineChart>
        <c:grouping val="standard"/>
        <c:varyColors val="0"/>
        <c:ser>
          <c:idx val="0"/>
          <c:order val="0"/>
          <c:tx>
            <c:strRef>
              <c:f>Sheet1!$B$1</c:f>
              <c:strCache>
                <c:ptCount val="1"/>
                <c:pt idx="0">
                  <c:v>MSCI All Country World Index (gross div.)</c:v>
                </c:pt>
              </c:strCache>
            </c:strRef>
          </c:tx>
          <c:spPr>
            <a:ln w="28575">
              <a:solidFill>
                <a:schemeClr val="bg1">
                  <a:lumMod val="65000"/>
                </a:schemeClr>
              </a:solidFill>
            </a:ln>
          </c:spPr>
          <c:marker>
            <c:symbol val="none"/>
          </c:marker>
          <c:cat>
            <c:numRef>
              <c:f>Sheet1!$A$2:$A$263</c:f>
              <c:numCache>
                <c:formatCode>m/d/yyyy</c:formatCode>
                <c:ptCount val="262"/>
                <c:pt idx="0">
                  <c:v>44834</c:v>
                </c:pt>
                <c:pt idx="1">
                  <c:v>44837</c:v>
                </c:pt>
                <c:pt idx="2">
                  <c:v>44838</c:v>
                </c:pt>
                <c:pt idx="3">
                  <c:v>44839</c:v>
                </c:pt>
                <c:pt idx="4">
                  <c:v>44840</c:v>
                </c:pt>
                <c:pt idx="5">
                  <c:v>44841</c:v>
                </c:pt>
                <c:pt idx="6">
                  <c:v>44844</c:v>
                </c:pt>
                <c:pt idx="7">
                  <c:v>44845</c:v>
                </c:pt>
                <c:pt idx="8">
                  <c:v>44846</c:v>
                </c:pt>
                <c:pt idx="9">
                  <c:v>44847</c:v>
                </c:pt>
                <c:pt idx="10">
                  <c:v>44848</c:v>
                </c:pt>
                <c:pt idx="11">
                  <c:v>44851</c:v>
                </c:pt>
                <c:pt idx="12">
                  <c:v>44852</c:v>
                </c:pt>
                <c:pt idx="13">
                  <c:v>44853</c:v>
                </c:pt>
                <c:pt idx="14">
                  <c:v>44854</c:v>
                </c:pt>
                <c:pt idx="15">
                  <c:v>44855</c:v>
                </c:pt>
                <c:pt idx="16">
                  <c:v>44858</c:v>
                </c:pt>
                <c:pt idx="17">
                  <c:v>44859</c:v>
                </c:pt>
                <c:pt idx="18">
                  <c:v>44860</c:v>
                </c:pt>
                <c:pt idx="19">
                  <c:v>44861</c:v>
                </c:pt>
                <c:pt idx="20">
                  <c:v>44862</c:v>
                </c:pt>
                <c:pt idx="21">
                  <c:v>44865</c:v>
                </c:pt>
                <c:pt idx="22">
                  <c:v>44866</c:v>
                </c:pt>
                <c:pt idx="23">
                  <c:v>44867</c:v>
                </c:pt>
                <c:pt idx="24">
                  <c:v>44868</c:v>
                </c:pt>
                <c:pt idx="25">
                  <c:v>44869</c:v>
                </c:pt>
                <c:pt idx="26">
                  <c:v>44872</c:v>
                </c:pt>
                <c:pt idx="27">
                  <c:v>44873</c:v>
                </c:pt>
                <c:pt idx="28">
                  <c:v>44874</c:v>
                </c:pt>
                <c:pt idx="29">
                  <c:v>44875</c:v>
                </c:pt>
                <c:pt idx="30">
                  <c:v>44876</c:v>
                </c:pt>
                <c:pt idx="31">
                  <c:v>44879</c:v>
                </c:pt>
                <c:pt idx="32">
                  <c:v>44880</c:v>
                </c:pt>
                <c:pt idx="33">
                  <c:v>44881</c:v>
                </c:pt>
                <c:pt idx="34">
                  <c:v>44882</c:v>
                </c:pt>
                <c:pt idx="35">
                  <c:v>44883</c:v>
                </c:pt>
                <c:pt idx="36">
                  <c:v>44886</c:v>
                </c:pt>
                <c:pt idx="37">
                  <c:v>44887</c:v>
                </c:pt>
                <c:pt idx="38">
                  <c:v>44888</c:v>
                </c:pt>
                <c:pt idx="39">
                  <c:v>44889</c:v>
                </c:pt>
                <c:pt idx="40">
                  <c:v>44890</c:v>
                </c:pt>
                <c:pt idx="41">
                  <c:v>44893</c:v>
                </c:pt>
                <c:pt idx="42">
                  <c:v>44894</c:v>
                </c:pt>
                <c:pt idx="43">
                  <c:v>44895</c:v>
                </c:pt>
                <c:pt idx="44">
                  <c:v>44896</c:v>
                </c:pt>
                <c:pt idx="45">
                  <c:v>44897</c:v>
                </c:pt>
                <c:pt idx="46">
                  <c:v>44900</c:v>
                </c:pt>
                <c:pt idx="47">
                  <c:v>44901</c:v>
                </c:pt>
                <c:pt idx="48">
                  <c:v>44902</c:v>
                </c:pt>
                <c:pt idx="49">
                  <c:v>44903</c:v>
                </c:pt>
                <c:pt idx="50">
                  <c:v>44904</c:v>
                </c:pt>
                <c:pt idx="51">
                  <c:v>44907</c:v>
                </c:pt>
                <c:pt idx="52">
                  <c:v>44908</c:v>
                </c:pt>
                <c:pt idx="53">
                  <c:v>44909</c:v>
                </c:pt>
                <c:pt idx="54">
                  <c:v>44910</c:v>
                </c:pt>
                <c:pt idx="55">
                  <c:v>44911</c:v>
                </c:pt>
                <c:pt idx="56">
                  <c:v>44914</c:v>
                </c:pt>
                <c:pt idx="57">
                  <c:v>44915</c:v>
                </c:pt>
                <c:pt idx="58">
                  <c:v>44916</c:v>
                </c:pt>
                <c:pt idx="59">
                  <c:v>44917</c:v>
                </c:pt>
                <c:pt idx="60">
                  <c:v>44918</c:v>
                </c:pt>
                <c:pt idx="61">
                  <c:v>44921</c:v>
                </c:pt>
                <c:pt idx="62">
                  <c:v>44922</c:v>
                </c:pt>
                <c:pt idx="63">
                  <c:v>44923</c:v>
                </c:pt>
                <c:pt idx="64">
                  <c:v>44924</c:v>
                </c:pt>
                <c:pt idx="65">
                  <c:v>44925</c:v>
                </c:pt>
                <c:pt idx="66">
                  <c:v>44928</c:v>
                </c:pt>
                <c:pt idx="67">
                  <c:v>44929</c:v>
                </c:pt>
                <c:pt idx="68">
                  <c:v>44930</c:v>
                </c:pt>
                <c:pt idx="69">
                  <c:v>44931</c:v>
                </c:pt>
                <c:pt idx="70">
                  <c:v>44932</c:v>
                </c:pt>
                <c:pt idx="71">
                  <c:v>44935</c:v>
                </c:pt>
                <c:pt idx="72">
                  <c:v>44936</c:v>
                </c:pt>
                <c:pt idx="73">
                  <c:v>44937</c:v>
                </c:pt>
                <c:pt idx="74">
                  <c:v>44938</c:v>
                </c:pt>
                <c:pt idx="75">
                  <c:v>44939</c:v>
                </c:pt>
                <c:pt idx="76">
                  <c:v>44942</c:v>
                </c:pt>
                <c:pt idx="77">
                  <c:v>44943</c:v>
                </c:pt>
                <c:pt idx="78">
                  <c:v>44944</c:v>
                </c:pt>
                <c:pt idx="79">
                  <c:v>44945</c:v>
                </c:pt>
                <c:pt idx="80">
                  <c:v>44946</c:v>
                </c:pt>
                <c:pt idx="81">
                  <c:v>44949</c:v>
                </c:pt>
                <c:pt idx="82">
                  <c:v>44950</c:v>
                </c:pt>
                <c:pt idx="83">
                  <c:v>44951</c:v>
                </c:pt>
                <c:pt idx="84">
                  <c:v>44952</c:v>
                </c:pt>
                <c:pt idx="85">
                  <c:v>44953</c:v>
                </c:pt>
                <c:pt idx="86">
                  <c:v>44956</c:v>
                </c:pt>
                <c:pt idx="87">
                  <c:v>44957</c:v>
                </c:pt>
                <c:pt idx="88">
                  <c:v>44958</c:v>
                </c:pt>
                <c:pt idx="89">
                  <c:v>44959</c:v>
                </c:pt>
                <c:pt idx="90">
                  <c:v>44960</c:v>
                </c:pt>
                <c:pt idx="91">
                  <c:v>44963</c:v>
                </c:pt>
                <c:pt idx="92">
                  <c:v>44964</c:v>
                </c:pt>
                <c:pt idx="93">
                  <c:v>44965</c:v>
                </c:pt>
                <c:pt idx="94">
                  <c:v>44966</c:v>
                </c:pt>
                <c:pt idx="95">
                  <c:v>44967</c:v>
                </c:pt>
                <c:pt idx="96">
                  <c:v>44970</c:v>
                </c:pt>
                <c:pt idx="97">
                  <c:v>44971</c:v>
                </c:pt>
                <c:pt idx="98">
                  <c:v>44972</c:v>
                </c:pt>
                <c:pt idx="99">
                  <c:v>44973</c:v>
                </c:pt>
                <c:pt idx="100">
                  <c:v>44974</c:v>
                </c:pt>
                <c:pt idx="101">
                  <c:v>44977</c:v>
                </c:pt>
                <c:pt idx="102">
                  <c:v>44978</c:v>
                </c:pt>
                <c:pt idx="103">
                  <c:v>44979</c:v>
                </c:pt>
                <c:pt idx="104">
                  <c:v>44980</c:v>
                </c:pt>
                <c:pt idx="105">
                  <c:v>44981</c:v>
                </c:pt>
                <c:pt idx="106">
                  <c:v>44984</c:v>
                </c:pt>
                <c:pt idx="107">
                  <c:v>44985</c:v>
                </c:pt>
                <c:pt idx="108">
                  <c:v>44986</c:v>
                </c:pt>
                <c:pt idx="109">
                  <c:v>44987</c:v>
                </c:pt>
                <c:pt idx="110">
                  <c:v>44988</c:v>
                </c:pt>
                <c:pt idx="111">
                  <c:v>44991</c:v>
                </c:pt>
                <c:pt idx="112">
                  <c:v>44992</c:v>
                </c:pt>
                <c:pt idx="113">
                  <c:v>44993</c:v>
                </c:pt>
                <c:pt idx="114">
                  <c:v>44994</c:v>
                </c:pt>
                <c:pt idx="115">
                  <c:v>44995</c:v>
                </c:pt>
                <c:pt idx="116">
                  <c:v>44998</c:v>
                </c:pt>
                <c:pt idx="117">
                  <c:v>44999</c:v>
                </c:pt>
                <c:pt idx="118">
                  <c:v>45000</c:v>
                </c:pt>
                <c:pt idx="119">
                  <c:v>45001</c:v>
                </c:pt>
                <c:pt idx="120">
                  <c:v>45002</c:v>
                </c:pt>
                <c:pt idx="121">
                  <c:v>45005</c:v>
                </c:pt>
                <c:pt idx="122">
                  <c:v>45006</c:v>
                </c:pt>
                <c:pt idx="123">
                  <c:v>45007</c:v>
                </c:pt>
                <c:pt idx="124">
                  <c:v>45008</c:v>
                </c:pt>
                <c:pt idx="125">
                  <c:v>45009</c:v>
                </c:pt>
                <c:pt idx="126">
                  <c:v>45012</c:v>
                </c:pt>
                <c:pt idx="127">
                  <c:v>45013</c:v>
                </c:pt>
                <c:pt idx="128">
                  <c:v>45014</c:v>
                </c:pt>
                <c:pt idx="129">
                  <c:v>45015</c:v>
                </c:pt>
                <c:pt idx="130">
                  <c:v>45016</c:v>
                </c:pt>
                <c:pt idx="131">
                  <c:v>45019</c:v>
                </c:pt>
                <c:pt idx="132">
                  <c:v>45020</c:v>
                </c:pt>
                <c:pt idx="133">
                  <c:v>45021</c:v>
                </c:pt>
                <c:pt idx="134">
                  <c:v>45022</c:v>
                </c:pt>
                <c:pt idx="135">
                  <c:v>45023</c:v>
                </c:pt>
                <c:pt idx="136">
                  <c:v>45026</c:v>
                </c:pt>
                <c:pt idx="137">
                  <c:v>45027</c:v>
                </c:pt>
                <c:pt idx="138">
                  <c:v>45028</c:v>
                </c:pt>
                <c:pt idx="139">
                  <c:v>45029</c:v>
                </c:pt>
                <c:pt idx="140">
                  <c:v>45030</c:v>
                </c:pt>
                <c:pt idx="141">
                  <c:v>45033</c:v>
                </c:pt>
                <c:pt idx="142">
                  <c:v>45034</c:v>
                </c:pt>
                <c:pt idx="143">
                  <c:v>45035</c:v>
                </c:pt>
                <c:pt idx="144">
                  <c:v>45036</c:v>
                </c:pt>
                <c:pt idx="145">
                  <c:v>45037</c:v>
                </c:pt>
                <c:pt idx="146">
                  <c:v>45040</c:v>
                </c:pt>
                <c:pt idx="147">
                  <c:v>45041</c:v>
                </c:pt>
                <c:pt idx="148">
                  <c:v>45042</c:v>
                </c:pt>
                <c:pt idx="149">
                  <c:v>45043</c:v>
                </c:pt>
                <c:pt idx="150">
                  <c:v>45044</c:v>
                </c:pt>
                <c:pt idx="151">
                  <c:v>45047</c:v>
                </c:pt>
                <c:pt idx="152">
                  <c:v>45048</c:v>
                </c:pt>
                <c:pt idx="153">
                  <c:v>45049</c:v>
                </c:pt>
                <c:pt idx="154">
                  <c:v>45050</c:v>
                </c:pt>
                <c:pt idx="155">
                  <c:v>45051</c:v>
                </c:pt>
                <c:pt idx="156">
                  <c:v>45054</c:v>
                </c:pt>
                <c:pt idx="157">
                  <c:v>45055</c:v>
                </c:pt>
                <c:pt idx="158">
                  <c:v>45056</c:v>
                </c:pt>
                <c:pt idx="159">
                  <c:v>45057</c:v>
                </c:pt>
                <c:pt idx="160">
                  <c:v>45058</c:v>
                </c:pt>
                <c:pt idx="161">
                  <c:v>45061</c:v>
                </c:pt>
                <c:pt idx="162">
                  <c:v>45062</c:v>
                </c:pt>
                <c:pt idx="163">
                  <c:v>45063</c:v>
                </c:pt>
                <c:pt idx="164">
                  <c:v>45064</c:v>
                </c:pt>
                <c:pt idx="165">
                  <c:v>45065</c:v>
                </c:pt>
                <c:pt idx="166">
                  <c:v>45068</c:v>
                </c:pt>
                <c:pt idx="167">
                  <c:v>45069</c:v>
                </c:pt>
                <c:pt idx="168">
                  <c:v>45070</c:v>
                </c:pt>
                <c:pt idx="169">
                  <c:v>45071</c:v>
                </c:pt>
                <c:pt idx="170">
                  <c:v>45072</c:v>
                </c:pt>
                <c:pt idx="171">
                  <c:v>45075</c:v>
                </c:pt>
                <c:pt idx="172">
                  <c:v>45076</c:v>
                </c:pt>
                <c:pt idx="173">
                  <c:v>45077</c:v>
                </c:pt>
                <c:pt idx="174">
                  <c:v>45078</c:v>
                </c:pt>
                <c:pt idx="175">
                  <c:v>45079</c:v>
                </c:pt>
                <c:pt idx="176">
                  <c:v>45082</c:v>
                </c:pt>
                <c:pt idx="177">
                  <c:v>45083</c:v>
                </c:pt>
                <c:pt idx="178">
                  <c:v>45084</c:v>
                </c:pt>
                <c:pt idx="179">
                  <c:v>45085</c:v>
                </c:pt>
                <c:pt idx="180">
                  <c:v>45086</c:v>
                </c:pt>
                <c:pt idx="181">
                  <c:v>45089</c:v>
                </c:pt>
                <c:pt idx="182">
                  <c:v>45090</c:v>
                </c:pt>
                <c:pt idx="183">
                  <c:v>45091</c:v>
                </c:pt>
                <c:pt idx="184">
                  <c:v>45092</c:v>
                </c:pt>
                <c:pt idx="185">
                  <c:v>45093</c:v>
                </c:pt>
                <c:pt idx="186">
                  <c:v>45096</c:v>
                </c:pt>
                <c:pt idx="187">
                  <c:v>45097</c:v>
                </c:pt>
                <c:pt idx="188">
                  <c:v>45098</c:v>
                </c:pt>
                <c:pt idx="189">
                  <c:v>45099</c:v>
                </c:pt>
                <c:pt idx="190">
                  <c:v>45100</c:v>
                </c:pt>
                <c:pt idx="191">
                  <c:v>45103</c:v>
                </c:pt>
                <c:pt idx="192">
                  <c:v>45104</c:v>
                </c:pt>
                <c:pt idx="193">
                  <c:v>45105</c:v>
                </c:pt>
                <c:pt idx="194">
                  <c:v>45106</c:v>
                </c:pt>
                <c:pt idx="195">
                  <c:v>45107</c:v>
                </c:pt>
                <c:pt idx="196">
                  <c:v>45110</c:v>
                </c:pt>
                <c:pt idx="197">
                  <c:v>45111</c:v>
                </c:pt>
                <c:pt idx="198">
                  <c:v>45112</c:v>
                </c:pt>
                <c:pt idx="199">
                  <c:v>45113</c:v>
                </c:pt>
                <c:pt idx="200">
                  <c:v>45114</c:v>
                </c:pt>
                <c:pt idx="201">
                  <c:v>45117</c:v>
                </c:pt>
                <c:pt idx="202">
                  <c:v>45118</c:v>
                </c:pt>
                <c:pt idx="203">
                  <c:v>45119</c:v>
                </c:pt>
                <c:pt idx="204">
                  <c:v>45120</c:v>
                </c:pt>
                <c:pt idx="205">
                  <c:v>45121</c:v>
                </c:pt>
                <c:pt idx="206">
                  <c:v>45124</c:v>
                </c:pt>
                <c:pt idx="207">
                  <c:v>45125</c:v>
                </c:pt>
                <c:pt idx="208">
                  <c:v>45126</c:v>
                </c:pt>
                <c:pt idx="209">
                  <c:v>45127</c:v>
                </c:pt>
                <c:pt idx="210">
                  <c:v>45128</c:v>
                </c:pt>
                <c:pt idx="211">
                  <c:v>45131</c:v>
                </c:pt>
                <c:pt idx="212">
                  <c:v>45132</c:v>
                </c:pt>
                <c:pt idx="213">
                  <c:v>45133</c:v>
                </c:pt>
                <c:pt idx="214">
                  <c:v>45134</c:v>
                </c:pt>
                <c:pt idx="215">
                  <c:v>45135</c:v>
                </c:pt>
                <c:pt idx="216">
                  <c:v>45138</c:v>
                </c:pt>
                <c:pt idx="217">
                  <c:v>45139</c:v>
                </c:pt>
                <c:pt idx="218">
                  <c:v>45140</c:v>
                </c:pt>
                <c:pt idx="219">
                  <c:v>45141</c:v>
                </c:pt>
                <c:pt idx="220">
                  <c:v>45142</c:v>
                </c:pt>
                <c:pt idx="221">
                  <c:v>45145</c:v>
                </c:pt>
                <c:pt idx="222">
                  <c:v>45146</c:v>
                </c:pt>
                <c:pt idx="223">
                  <c:v>45147</c:v>
                </c:pt>
                <c:pt idx="224">
                  <c:v>45148</c:v>
                </c:pt>
                <c:pt idx="225">
                  <c:v>45149</c:v>
                </c:pt>
                <c:pt idx="226">
                  <c:v>45152</c:v>
                </c:pt>
                <c:pt idx="227">
                  <c:v>45153</c:v>
                </c:pt>
                <c:pt idx="228">
                  <c:v>45154</c:v>
                </c:pt>
                <c:pt idx="229">
                  <c:v>45155</c:v>
                </c:pt>
                <c:pt idx="230">
                  <c:v>45156</c:v>
                </c:pt>
                <c:pt idx="231">
                  <c:v>45159</c:v>
                </c:pt>
                <c:pt idx="232">
                  <c:v>45160</c:v>
                </c:pt>
                <c:pt idx="233">
                  <c:v>45161</c:v>
                </c:pt>
                <c:pt idx="234">
                  <c:v>45162</c:v>
                </c:pt>
                <c:pt idx="235">
                  <c:v>45163</c:v>
                </c:pt>
                <c:pt idx="236">
                  <c:v>45166</c:v>
                </c:pt>
                <c:pt idx="237">
                  <c:v>45167</c:v>
                </c:pt>
                <c:pt idx="238">
                  <c:v>45168</c:v>
                </c:pt>
                <c:pt idx="239">
                  <c:v>45169</c:v>
                </c:pt>
                <c:pt idx="240">
                  <c:v>45170</c:v>
                </c:pt>
                <c:pt idx="241">
                  <c:v>45173</c:v>
                </c:pt>
                <c:pt idx="242">
                  <c:v>45174</c:v>
                </c:pt>
                <c:pt idx="243">
                  <c:v>45175</c:v>
                </c:pt>
                <c:pt idx="244">
                  <c:v>45176</c:v>
                </c:pt>
                <c:pt idx="245">
                  <c:v>45177</c:v>
                </c:pt>
                <c:pt idx="246">
                  <c:v>45180</c:v>
                </c:pt>
                <c:pt idx="247">
                  <c:v>45181</c:v>
                </c:pt>
                <c:pt idx="248">
                  <c:v>45182</c:v>
                </c:pt>
                <c:pt idx="249">
                  <c:v>45183</c:v>
                </c:pt>
                <c:pt idx="250">
                  <c:v>45184</c:v>
                </c:pt>
                <c:pt idx="251">
                  <c:v>45187</c:v>
                </c:pt>
                <c:pt idx="252">
                  <c:v>45188</c:v>
                </c:pt>
                <c:pt idx="253">
                  <c:v>45189</c:v>
                </c:pt>
                <c:pt idx="254">
                  <c:v>45190</c:v>
                </c:pt>
                <c:pt idx="255">
                  <c:v>45191</c:v>
                </c:pt>
                <c:pt idx="256">
                  <c:v>45194</c:v>
                </c:pt>
                <c:pt idx="257">
                  <c:v>45195</c:v>
                </c:pt>
                <c:pt idx="258">
                  <c:v>45196</c:v>
                </c:pt>
                <c:pt idx="259">
                  <c:v>45197</c:v>
                </c:pt>
                <c:pt idx="260">
                  <c:v>45198</c:v>
                </c:pt>
                <c:pt idx="261">
                  <c:v>45199</c:v>
                </c:pt>
              </c:numCache>
            </c:numRef>
          </c:cat>
          <c:val>
            <c:numRef>
              <c:f>Sheet1!$B$2:$B$263</c:f>
              <c:numCache>
                <c:formatCode>_(* #,##0.000_);_(* \(#,##0.000\);_(* "-"??_);_(@_)</c:formatCode>
                <c:ptCount val="262"/>
                <c:pt idx="0">
                  <c:v>248.251</c:v>
                </c:pt>
                <c:pt idx="1">
                  <c:v>253.02199999999999</c:v>
                </c:pt>
                <c:pt idx="2">
                  <c:v>261.17200000000003</c:v>
                </c:pt>
                <c:pt idx="3">
                  <c:v>260.60500000000002</c:v>
                </c:pt>
                <c:pt idx="4">
                  <c:v>258.66399999999999</c:v>
                </c:pt>
                <c:pt idx="5">
                  <c:v>252.63499999999999</c:v>
                </c:pt>
                <c:pt idx="6">
                  <c:v>250.17599999999999</c:v>
                </c:pt>
                <c:pt idx="7">
                  <c:v>247.749</c:v>
                </c:pt>
                <c:pt idx="8">
                  <c:v>246.98</c:v>
                </c:pt>
                <c:pt idx="9">
                  <c:v>250.739</c:v>
                </c:pt>
                <c:pt idx="10">
                  <c:v>247.77</c:v>
                </c:pt>
                <c:pt idx="11">
                  <c:v>252.96899999999999</c:v>
                </c:pt>
                <c:pt idx="12">
                  <c:v>255.80600000000001</c:v>
                </c:pt>
                <c:pt idx="13">
                  <c:v>253.67</c:v>
                </c:pt>
                <c:pt idx="14">
                  <c:v>252.71700000000001</c:v>
                </c:pt>
                <c:pt idx="15">
                  <c:v>255.80500000000001</c:v>
                </c:pt>
                <c:pt idx="16">
                  <c:v>257.94499999999999</c:v>
                </c:pt>
                <c:pt idx="17">
                  <c:v>262.13200000000001</c:v>
                </c:pt>
                <c:pt idx="18">
                  <c:v>262.19600000000003</c:v>
                </c:pt>
                <c:pt idx="19">
                  <c:v>261.322</c:v>
                </c:pt>
                <c:pt idx="20">
                  <c:v>264.37200000000001</c:v>
                </c:pt>
                <c:pt idx="21">
                  <c:v>263.23200000000003</c:v>
                </c:pt>
                <c:pt idx="22">
                  <c:v>263.72699999999998</c:v>
                </c:pt>
                <c:pt idx="23">
                  <c:v>259.57600000000002</c:v>
                </c:pt>
                <c:pt idx="24">
                  <c:v>256.25200000000001</c:v>
                </c:pt>
                <c:pt idx="25">
                  <c:v>260.68900000000002</c:v>
                </c:pt>
                <c:pt idx="26">
                  <c:v>263.54899999999998</c:v>
                </c:pt>
                <c:pt idx="27">
                  <c:v>265.608</c:v>
                </c:pt>
                <c:pt idx="28">
                  <c:v>261.45600000000002</c:v>
                </c:pt>
                <c:pt idx="29">
                  <c:v>272.91000000000003</c:v>
                </c:pt>
                <c:pt idx="30">
                  <c:v>277.85899999999998</c:v>
                </c:pt>
                <c:pt idx="31">
                  <c:v>276.15199999999999</c:v>
                </c:pt>
                <c:pt idx="32">
                  <c:v>279.08800000000002</c:v>
                </c:pt>
                <c:pt idx="33">
                  <c:v>276.99799999999999</c:v>
                </c:pt>
                <c:pt idx="34">
                  <c:v>275.25</c:v>
                </c:pt>
                <c:pt idx="35">
                  <c:v>276.815</c:v>
                </c:pt>
                <c:pt idx="36">
                  <c:v>274.75099999999998</c:v>
                </c:pt>
                <c:pt idx="37">
                  <c:v>277.92099999999999</c:v>
                </c:pt>
                <c:pt idx="38">
                  <c:v>280.12</c:v>
                </c:pt>
                <c:pt idx="39">
                  <c:v>281.35700000000003</c:v>
                </c:pt>
                <c:pt idx="40">
                  <c:v>281.00599999999997</c:v>
                </c:pt>
                <c:pt idx="41">
                  <c:v>277.411</c:v>
                </c:pt>
                <c:pt idx="42">
                  <c:v>277.64600000000002</c:v>
                </c:pt>
                <c:pt idx="43">
                  <c:v>283.649</c:v>
                </c:pt>
                <c:pt idx="44">
                  <c:v>285.74799999999999</c:v>
                </c:pt>
                <c:pt idx="45">
                  <c:v>284.87</c:v>
                </c:pt>
                <c:pt idx="46">
                  <c:v>281.79599999999999</c:v>
                </c:pt>
                <c:pt idx="47">
                  <c:v>278.27600000000001</c:v>
                </c:pt>
                <c:pt idx="48">
                  <c:v>277.11099999999999</c:v>
                </c:pt>
                <c:pt idx="49">
                  <c:v>278.94299999999998</c:v>
                </c:pt>
                <c:pt idx="50">
                  <c:v>278.55200000000002</c:v>
                </c:pt>
                <c:pt idx="51">
                  <c:v>280.00900000000001</c:v>
                </c:pt>
                <c:pt idx="52">
                  <c:v>283.03699999999998</c:v>
                </c:pt>
                <c:pt idx="53">
                  <c:v>282.38900000000001</c:v>
                </c:pt>
                <c:pt idx="54">
                  <c:v>275.62799999999999</c:v>
                </c:pt>
                <c:pt idx="55">
                  <c:v>272.673</c:v>
                </c:pt>
                <c:pt idx="56">
                  <c:v>270.81900000000002</c:v>
                </c:pt>
                <c:pt idx="57">
                  <c:v>271.26499999999999</c:v>
                </c:pt>
                <c:pt idx="58">
                  <c:v>274.505</c:v>
                </c:pt>
                <c:pt idx="59">
                  <c:v>271.92700000000002</c:v>
                </c:pt>
                <c:pt idx="60">
                  <c:v>272.56099999999998</c:v>
                </c:pt>
                <c:pt idx="61">
                  <c:v>272.64299999999997</c:v>
                </c:pt>
                <c:pt idx="62">
                  <c:v>272.32400000000001</c:v>
                </c:pt>
                <c:pt idx="63">
                  <c:v>269.99400000000003</c:v>
                </c:pt>
                <c:pt idx="64">
                  <c:v>273.37900000000002</c:v>
                </c:pt>
                <c:pt idx="65">
                  <c:v>272.48700000000002</c:v>
                </c:pt>
                <c:pt idx="66">
                  <c:v>272.911</c:v>
                </c:pt>
                <c:pt idx="67">
                  <c:v>272.536</c:v>
                </c:pt>
                <c:pt idx="68">
                  <c:v>275.09399999999999</c:v>
                </c:pt>
                <c:pt idx="69">
                  <c:v>272.67500000000001</c:v>
                </c:pt>
                <c:pt idx="70">
                  <c:v>277.94600000000003</c:v>
                </c:pt>
                <c:pt idx="71">
                  <c:v>280.01799999999997</c:v>
                </c:pt>
                <c:pt idx="72">
                  <c:v>280.78199999999998</c:v>
                </c:pt>
                <c:pt idx="73">
                  <c:v>283.62299999999999</c:v>
                </c:pt>
                <c:pt idx="74">
                  <c:v>285.48399999999998</c:v>
                </c:pt>
                <c:pt idx="75">
                  <c:v>287.31</c:v>
                </c:pt>
                <c:pt idx="76">
                  <c:v>287.36399999999998</c:v>
                </c:pt>
                <c:pt idx="77">
                  <c:v>287.30399999999997</c:v>
                </c:pt>
                <c:pt idx="78">
                  <c:v>285.26100000000002</c:v>
                </c:pt>
                <c:pt idx="79">
                  <c:v>282.58499999999998</c:v>
                </c:pt>
                <c:pt idx="80">
                  <c:v>286.58100000000002</c:v>
                </c:pt>
                <c:pt idx="81">
                  <c:v>289.41699999999997</c:v>
                </c:pt>
                <c:pt idx="82">
                  <c:v>289.52999999999997</c:v>
                </c:pt>
                <c:pt idx="83">
                  <c:v>289.67399999999998</c:v>
                </c:pt>
                <c:pt idx="84">
                  <c:v>291.983</c:v>
                </c:pt>
                <c:pt idx="85">
                  <c:v>292.71199999999999</c:v>
                </c:pt>
                <c:pt idx="86">
                  <c:v>290.029</c:v>
                </c:pt>
                <c:pt idx="87">
                  <c:v>292.01900000000001</c:v>
                </c:pt>
                <c:pt idx="88">
                  <c:v>294.70100000000002</c:v>
                </c:pt>
                <c:pt idx="89">
                  <c:v>298.31900000000002</c:v>
                </c:pt>
                <c:pt idx="90">
                  <c:v>295.589</c:v>
                </c:pt>
                <c:pt idx="91">
                  <c:v>292.298</c:v>
                </c:pt>
                <c:pt idx="92">
                  <c:v>294.83600000000001</c:v>
                </c:pt>
                <c:pt idx="93">
                  <c:v>293.28199999999998</c:v>
                </c:pt>
                <c:pt idx="94">
                  <c:v>292.36500000000001</c:v>
                </c:pt>
                <c:pt idx="95">
                  <c:v>291.43900000000002</c:v>
                </c:pt>
                <c:pt idx="96">
                  <c:v>293.88400000000001</c:v>
                </c:pt>
                <c:pt idx="97">
                  <c:v>294.17</c:v>
                </c:pt>
                <c:pt idx="98">
                  <c:v>294.16899999999998</c:v>
                </c:pt>
                <c:pt idx="99">
                  <c:v>292.09500000000003</c:v>
                </c:pt>
                <c:pt idx="100">
                  <c:v>290.74299999999999</c:v>
                </c:pt>
                <c:pt idx="101">
                  <c:v>291.24700000000001</c:v>
                </c:pt>
                <c:pt idx="102">
                  <c:v>286.93900000000002</c:v>
                </c:pt>
                <c:pt idx="103">
                  <c:v>285.649</c:v>
                </c:pt>
                <c:pt idx="104">
                  <c:v>286.48200000000003</c:v>
                </c:pt>
                <c:pt idx="105">
                  <c:v>283.142</c:v>
                </c:pt>
                <c:pt idx="106">
                  <c:v>284.39400000000001</c:v>
                </c:pt>
                <c:pt idx="107">
                  <c:v>283.649</c:v>
                </c:pt>
                <c:pt idx="108">
                  <c:v>283.58600000000001</c:v>
                </c:pt>
                <c:pt idx="109">
                  <c:v>284.70699999999999</c:v>
                </c:pt>
                <c:pt idx="110">
                  <c:v>288.54199999999997</c:v>
                </c:pt>
                <c:pt idx="111">
                  <c:v>289.35599999999999</c:v>
                </c:pt>
                <c:pt idx="112">
                  <c:v>285.48</c:v>
                </c:pt>
                <c:pt idx="113">
                  <c:v>285.22000000000003</c:v>
                </c:pt>
                <c:pt idx="114">
                  <c:v>281.82900000000001</c:v>
                </c:pt>
                <c:pt idx="115">
                  <c:v>278.27499999999998</c:v>
                </c:pt>
                <c:pt idx="116">
                  <c:v>277.20100000000002</c:v>
                </c:pt>
                <c:pt idx="117">
                  <c:v>279.57600000000002</c:v>
                </c:pt>
                <c:pt idx="118">
                  <c:v>276.3</c:v>
                </c:pt>
                <c:pt idx="119">
                  <c:v>279.88099999999997</c:v>
                </c:pt>
                <c:pt idx="120">
                  <c:v>278.18700000000001</c:v>
                </c:pt>
                <c:pt idx="121">
                  <c:v>279.97500000000002</c:v>
                </c:pt>
                <c:pt idx="122">
                  <c:v>283.42</c:v>
                </c:pt>
                <c:pt idx="123">
                  <c:v>281.33699999999999</c:v>
                </c:pt>
                <c:pt idx="124">
                  <c:v>282.887</c:v>
                </c:pt>
                <c:pt idx="125" formatCode="_(* #,##0.00_);_(* \(#,##0.00\);_(* &quot;-&quot;??_);_(@_)">
                  <c:v>282.33300000000003</c:v>
                </c:pt>
                <c:pt idx="126" formatCode="_(* #,##0.00_);_(* \(#,##0.00\);_(* &quot;-&quot;??_);_(@_)">
                  <c:v>283.005</c:v>
                </c:pt>
                <c:pt idx="127" formatCode="_(* #,##0.00_);_(* \(#,##0.00\);_(* &quot;-&quot;??_);_(@_)">
                  <c:v>283.44600000000003</c:v>
                </c:pt>
                <c:pt idx="128" formatCode="_(* #,##0.00_);_(* \(#,##0.00\);_(* &quot;-&quot;??_);_(@_)">
                  <c:v>286.995</c:v>
                </c:pt>
                <c:pt idx="129" formatCode="_(* #,##0.00_);_(* \(#,##0.00\);_(* &quot;-&quot;??_);_(@_)">
                  <c:v>289.27999999999997</c:v>
                </c:pt>
                <c:pt idx="130" formatCode="_(* #,##0.00_);_(* \(#,##0.00\);_(* &quot;-&quot;??_);_(@_)">
                  <c:v>292.39499999999998</c:v>
                </c:pt>
                <c:pt idx="131" formatCode="_(* #,##0.00_);_(* \(#,##0.00\);_(* &quot;-&quot;??_);_(@_)">
                  <c:v>293.51299999999998</c:v>
                </c:pt>
                <c:pt idx="132" formatCode="_(* #,##0.00_);_(* \(#,##0.00\);_(* &quot;-&quot;??_);_(@_)">
                  <c:v>292.846</c:v>
                </c:pt>
                <c:pt idx="133" formatCode="_(* #,##0.00_);_(* \(#,##0.00\);_(* &quot;-&quot;??_);_(@_)">
                  <c:v>291.7</c:v>
                </c:pt>
                <c:pt idx="134" formatCode="_(* #,##0.00_);_(* \(#,##0.00\);_(* &quot;-&quot;??_);_(@_)">
                  <c:v>292.20400000000001</c:v>
                </c:pt>
                <c:pt idx="135" formatCode="_(* #,##0.00_);_(* \(#,##0.00\);_(* &quot;-&quot;??_);_(@_)">
                  <c:v>292.31599999999997</c:v>
                </c:pt>
                <c:pt idx="136" formatCode="_(* #,##0.00_);_(* \(#,##0.00\);_(* &quot;-&quot;??_);_(@_)">
                  <c:v>291.98700000000002</c:v>
                </c:pt>
                <c:pt idx="137" formatCode="_(* #,##0.00_);_(* \(#,##0.00\);_(* &quot;-&quot;??_);_(@_)">
                  <c:v>293.24799999999999</c:v>
                </c:pt>
                <c:pt idx="138" formatCode="_(* #,##0.00_);_(* \(#,##0.00\);_(* &quot;-&quot;??_);_(@_)">
                  <c:v>293.03899999999999</c:v>
                </c:pt>
                <c:pt idx="139" formatCode="_(* #,##0.00_);_(* \(#,##0.00\);_(* &quot;-&quot;??_);_(@_)">
                  <c:v>296.32900000000001</c:v>
                </c:pt>
                <c:pt idx="140" formatCode="_(* #,##0.00_);_(* \(#,##0.00\);_(* &quot;-&quot;??_);_(@_)">
                  <c:v>296.13499999999999</c:v>
                </c:pt>
                <c:pt idx="141" formatCode="_(* #,##0.00_);_(* \(#,##0.00\);_(* &quot;-&quot;??_);_(@_)">
                  <c:v>296.38499999999999</c:v>
                </c:pt>
                <c:pt idx="142" formatCode="_(* #,##0.00_);_(* \(#,##0.00\);_(* &quot;-&quot;??_);_(@_)">
                  <c:v>297.09100000000001</c:v>
                </c:pt>
                <c:pt idx="143" formatCode="_(* #,##0.00_);_(* \(#,##0.00\);_(* &quot;-&quot;??_);_(@_)">
                  <c:v>296.53199999999998</c:v>
                </c:pt>
                <c:pt idx="144" formatCode="_(* #,##0.00_);_(* \(#,##0.00\);_(* &quot;-&quot;??_);_(@_)">
                  <c:v>295.52199999999999</c:v>
                </c:pt>
                <c:pt idx="145" formatCode="_(* #,##0.00_);_(* \(#,##0.00\);_(* &quot;-&quot;??_);_(@_)">
                  <c:v>295.28699999999998</c:v>
                </c:pt>
                <c:pt idx="146" formatCode="_(* #,##0.00_);_(* \(#,##0.00\);_(* &quot;-&quot;??_);_(@_)">
                  <c:v>295.59500000000003</c:v>
                </c:pt>
                <c:pt idx="147" formatCode="_(* #,##0.00_);_(* \(#,##0.00\);_(* &quot;-&quot;??_);_(@_)">
                  <c:v>291.76</c:v>
                </c:pt>
                <c:pt idx="148" formatCode="_(* #,##0.00_);_(* \(#,##0.00\);_(* &quot;-&quot;??_);_(@_)">
                  <c:v>290.93799999999999</c:v>
                </c:pt>
                <c:pt idx="149" formatCode="_(* #,##0.00_);_(* \(#,##0.00\);_(* &quot;-&quot;??_);_(@_)">
                  <c:v>294.47300000000001</c:v>
                </c:pt>
                <c:pt idx="150" formatCode="_(* #,##0.00_);_(* \(#,##0.00\);_(* &quot;-&quot;??_);_(@_)">
                  <c:v>296.59699999999998</c:v>
                </c:pt>
                <c:pt idx="151" formatCode="_(* #,##0.00_);_(* \(#,##0.00\);_(* &quot;-&quot;??_);_(@_)">
                  <c:v>296.37099999999998</c:v>
                </c:pt>
                <c:pt idx="152" formatCode="_(* #,##0.00_);_(* \(#,##0.00\);_(* &quot;-&quot;??_);_(@_)">
                  <c:v>293.44900000000001</c:v>
                </c:pt>
                <c:pt idx="153" formatCode="_(* #,##0.00_);_(* \(#,##0.00\);_(* &quot;-&quot;??_);_(@_)">
                  <c:v>292.69299999999998</c:v>
                </c:pt>
                <c:pt idx="154" formatCode="_(* #,##0.00_);_(* \(#,##0.00\);_(* &quot;-&quot;??_);_(@_)">
                  <c:v>291.36700000000002</c:v>
                </c:pt>
                <c:pt idx="155" formatCode="_(* #,##0.00_);_(* \(#,##0.00\);_(* &quot;-&quot;??_);_(@_)">
                  <c:v>295.57400000000001</c:v>
                </c:pt>
                <c:pt idx="156" formatCode="_(* #,##0.00_);_(* \(#,##0.00\);_(* &quot;-&quot;??_);_(@_)">
                  <c:v>296.363</c:v>
                </c:pt>
                <c:pt idx="157" formatCode="_(* #,##0.00_);_(* \(#,##0.00\);_(* &quot;-&quot;??_);_(@_)">
                  <c:v>295.03899999999999</c:v>
                </c:pt>
                <c:pt idx="158" formatCode="_(* #,##0.00_);_(* \(#,##0.00\);_(* &quot;-&quot;??_);_(@_)">
                  <c:v>295.65499999999997</c:v>
                </c:pt>
                <c:pt idx="159" formatCode="_(* #,##0.00_);_(* \(#,##0.00\);_(* &quot;-&quot;??_);_(@_)">
                  <c:v>294.947</c:v>
                </c:pt>
                <c:pt idx="160" formatCode="_(* #,##0.00_);_(* \(#,##0.00\);_(* &quot;-&quot;??_);_(@_)">
                  <c:v>294.33499999999998</c:v>
                </c:pt>
                <c:pt idx="161" formatCode="_(* #,##0.00_);_(* \(#,##0.00\);_(* &quot;-&quot;??_);_(@_)">
                  <c:v>295.47300000000001</c:v>
                </c:pt>
                <c:pt idx="162" formatCode="_(* #,##0.00_);_(* \(#,##0.00\);_(* &quot;-&quot;??_);_(@_)">
                  <c:v>293.95</c:v>
                </c:pt>
                <c:pt idx="163" formatCode="_(* #,##0.00_);_(* \(#,##0.00\);_(* &quot;-&quot;??_);_(@_)">
                  <c:v>295.60700000000003</c:v>
                </c:pt>
                <c:pt idx="164" formatCode="_(* #,##0.00_);_(* \(#,##0.00\);_(* &quot;-&quot;??_);_(@_)">
                  <c:v>297.54000000000002</c:v>
                </c:pt>
                <c:pt idx="165" formatCode="_(* #,##0.00_);_(* \(#,##0.00\);_(* &quot;-&quot;??_);_(@_)">
                  <c:v>297.77800000000002</c:v>
                </c:pt>
                <c:pt idx="166" formatCode="_(* #,##0.00_);_(* \(#,##0.00\);_(* &quot;-&quot;??_);_(@_)">
                  <c:v>298.30700000000002</c:v>
                </c:pt>
                <c:pt idx="167" formatCode="_(* #,##0.00_);_(* \(#,##0.00\);_(* &quot;-&quot;??_);_(@_)">
                  <c:v>295.47699999999998</c:v>
                </c:pt>
                <c:pt idx="168" formatCode="_(* #,##0.00_);_(* \(#,##0.00\);_(* &quot;-&quot;??_);_(@_)">
                  <c:v>292.608</c:v>
                </c:pt>
                <c:pt idx="169" formatCode="_(* #,##0.00_);_(* \(#,##0.00\);_(* &quot;-&quot;??_);_(@_)">
                  <c:v>293.14999999999998</c:v>
                </c:pt>
                <c:pt idx="170" formatCode="_(* #,##0.00_);_(* \(#,##0.00\);_(* &quot;-&quot;??_);_(@_)">
                  <c:v>296.36</c:v>
                </c:pt>
                <c:pt idx="171" formatCode="_(* #,##0.00_);_(* \(#,##0.00\);_(* &quot;-&quot;??_);_(@_)">
                  <c:v>296.56400000000002</c:v>
                </c:pt>
                <c:pt idx="172" formatCode="_(* #,##0.00_);_(* \(#,##0.00\);_(* &quot;-&quot;??_);_(@_)">
                  <c:v>296.11799999999999</c:v>
                </c:pt>
                <c:pt idx="173" formatCode="_(* #,##0.00_);_(* \(#,##0.00\);_(* &quot;-&quot;??_);_(@_)">
                  <c:v>293.42099999999999</c:v>
                </c:pt>
                <c:pt idx="174" formatCode="_(* #,##0.00_);_(* \(#,##0.00\);_(* &quot;-&quot;??_);_(@_)">
                  <c:v>296.47300000000001</c:v>
                </c:pt>
                <c:pt idx="175" formatCode="_(* #,##0.00_);_(* \(#,##0.00\);_(* &quot;-&quot;??_);_(@_)">
                  <c:v>301.13799999999998</c:v>
                </c:pt>
                <c:pt idx="176" formatCode="_(* #,##0.00_);_(* \(#,##0.00\);_(* &quot;-&quot;??_);_(@_)">
                  <c:v>300.935</c:v>
                </c:pt>
                <c:pt idx="177" formatCode="_(* #,##0.00_);_(* \(#,##0.00\);_(* &quot;-&quot;??_);_(@_)">
                  <c:v>301.72500000000002</c:v>
                </c:pt>
                <c:pt idx="178" formatCode="_(* #,##0.00_);_(* \(#,##0.00\);_(* &quot;-&quot;??_);_(@_)">
                  <c:v>300.899</c:v>
                </c:pt>
                <c:pt idx="179" formatCode="_(* #,##0.00_);_(* \(#,##0.00\);_(* &quot;-&quot;??_);_(@_)">
                  <c:v>302.34399999999999</c:v>
                </c:pt>
                <c:pt idx="180" formatCode="_(* #,##0.00_);_(* \(#,##0.00\);_(* &quot;-&quot;??_);_(@_)">
                  <c:v>302.95499999999998</c:v>
                </c:pt>
                <c:pt idx="181" formatCode="_(* #,##0.00_);_(* \(#,##0.00\);_(* &quot;-&quot;??_);_(@_)">
                  <c:v>304.899</c:v>
                </c:pt>
                <c:pt idx="182" formatCode="_(* #,##0.00_);_(* \(#,##0.00\);_(* &quot;-&quot;??_);_(@_)">
                  <c:v>307.47699999999998</c:v>
                </c:pt>
                <c:pt idx="183" formatCode="_(* #,##0.00_);_(* \(#,##0.00\);_(* &quot;-&quot;??_);_(@_)">
                  <c:v>308.50200000000001</c:v>
                </c:pt>
                <c:pt idx="184" formatCode="_(* #,##0.00_);_(* \(#,##0.00\);_(* &quot;-&quot;??_);_(@_)">
                  <c:v>311.34199999999998</c:v>
                </c:pt>
                <c:pt idx="185" formatCode="_(* #,##0.00_);_(* \(#,##0.00\);_(* &quot;-&quot;??_);_(@_)">
                  <c:v>311.178</c:v>
                </c:pt>
                <c:pt idx="186" formatCode="_(* #,##0.00_);_(* \(#,##0.00\);_(* &quot;-&quot;??_);_(@_)">
                  <c:v>310.291</c:v>
                </c:pt>
                <c:pt idx="187" formatCode="_(* #,##0.00_);_(* \(#,##0.00\);_(* &quot;-&quot;??_);_(@_)">
                  <c:v>308.51900000000001</c:v>
                </c:pt>
                <c:pt idx="188" formatCode="_(* #,##0.00_);_(* \(#,##0.00\);_(* &quot;-&quot;??_);_(@_)">
                  <c:v>307.14100000000002</c:v>
                </c:pt>
                <c:pt idx="189" formatCode="_(* #,##0.00_);_(* \(#,##0.00\);_(* &quot;-&quot;??_);_(@_)">
                  <c:v>307.30599999999998</c:v>
                </c:pt>
                <c:pt idx="190" formatCode="_(* #,##0.00_);_(* \(#,##0.00\);_(* &quot;-&quot;??_);_(@_)">
                  <c:v>304.38200000000001</c:v>
                </c:pt>
                <c:pt idx="191" formatCode="_(* #,##0.00_);_(* \(#,##0.00\);_(* &quot;-&quot;??_);_(@_)">
                  <c:v>303.61399999999998</c:v>
                </c:pt>
                <c:pt idx="192" formatCode="_(* #,##0.00_);_(* \(#,##0.00\);_(* &quot;-&quot;??_);_(@_)">
                  <c:v>306.274</c:v>
                </c:pt>
                <c:pt idx="193" formatCode="_(* #,##0.00_);_(* \(#,##0.00\);_(* &quot;-&quot;??_);_(@_)">
                  <c:v>306.529</c:v>
                </c:pt>
                <c:pt idx="194" formatCode="_(* #,##0.00_);_(* \(#,##0.00\);_(* &quot;-&quot;??_);_(@_)">
                  <c:v>307.27600000000001</c:v>
                </c:pt>
                <c:pt idx="195" formatCode="_(* #,##0.00_);_(* \(#,##0.00\);_(* &quot;-&quot;??_);_(@_)">
                  <c:v>310.45699999999999</c:v>
                </c:pt>
                <c:pt idx="196" formatCode="_(* #,##0.00_);_(* \(#,##0.00\);_(* &quot;-&quot;??_);_(@_)">
                  <c:v>311.48899999999998</c:v>
                </c:pt>
                <c:pt idx="197" formatCode="_(* #,##0.00_);_(* \(#,##0.00\);_(* &quot;-&quot;??_);_(@_)">
                  <c:v>311.58199999999999</c:v>
                </c:pt>
                <c:pt idx="198" formatCode="_(* #,##0.00_);_(* \(#,##0.00\);_(* &quot;-&quot;??_);_(@_)">
                  <c:v>310.36099999999999</c:v>
                </c:pt>
                <c:pt idx="199" formatCode="_(* #,##0.00_);_(* \(#,##0.00\);_(* &quot;-&quot;??_);_(@_)">
                  <c:v>306.48500000000001</c:v>
                </c:pt>
                <c:pt idx="200" formatCode="_(* #,##0.00_);_(* \(#,##0.00\);_(* &quot;-&quot;??_);_(@_)">
                  <c:v>306.34699999999998</c:v>
                </c:pt>
                <c:pt idx="201" formatCode="_(* #,##0.00_);_(* \(#,##0.00\);_(* &quot;-&quot;??_);_(@_)">
                  <c:v>307.03500000000003</c:v>
                </c:pt>
                <c:pt idx="202" formatCode="_(* #,##0.00_);_(* \(#,##0.00\);_(* &quot;-&quot;??_);_(@_)">
                  <c:v>309.54199999999997</c:v>
                </c:pt>
                <c:pt idx="203" formatCode="_(* #,##0.00_);_(* \(#,##0.00\);_(* &quot;-&quot;??_);_(@_)">
                  <c:v>313.09300000000002</c:v>
                </c:pt>
                <c:pt idx="204" formatCode="_(* #,##0.00_);_(* \(#,##0.00\);_(* &quot;-&quot;??_);_(@_)">
                  <c:v>316.66300000000001</c:v>
                </c:pt>
                <c:pt idx="205" formatCode="_(* #,##0.00_);_(* \(#,##0.00\);_(* &quot;-&quot;??_);_(@_)">
                  <c:v>316.76799999999997</c:v>
                </c:pt>
                <c:pt idx="206" formatCode="_(* #,##0.00_);_(* \(#,##0.00\);_(* &quot;-&quot;??_);_(@_)">
                  <c:v>317.125</c:v>
                </c:pt>
                <c:pt idx="207" formatCode="_(* #,##0.00_);_(* \(#,##0.00\);_(* &quot;-&quot;??_);_(@_)">
                  <c:v>318.86700000000002</c:v>
                </c:pt>
                <c:pt idx="208" formatCode="_(* #,##0.00_);_(* \(#,##0.00\);_(* &quot;-&quot;??_);_(@_)">
                  <c:v>319.29899999999998</c:v>
                </c:pt>
                <c:pt idx="209" formatCode="_(* #,##0.00_);_(* \(#,##0.00\);_(* &quot;-&quot;??_);_(@_)">
                  <c:v>317.55099999999999</c:v>
                </c:pt>
                <c:pt idx="210" formatCode="_(* #,##0.00_);_(* \(#,##0.00\);_(* &quot;-&quot;??_);_(@_)">
                  <c:v>317.34699999999998</c:v>
                </c:pt>
                <c:pt idx="211" formatCode="_(* #,##0.00_);_(* \(#,##0.00\);_(* &quot;-&quot;??_);_(@_)">
                  <c:v>318.14</c:v>
                </c:pt>
                <c:pt idx="212" formatCode="_(* #,##0.00_);_(* \(#,##0.00\);_(* &quot;-&quot;??_);_(@_)">
                  <c:v>319.51600000000002</c:v>
                </c:pt>
                <c:pt idx="213" formatCode="_(* #,##0.00_);_(* \(#,##0.00\);_(* &quot;-&quot;??_);_(@_)">
                  <c:v>319.44600000000003</c:v>
                </c:pt>
                <c:pt idx="214" formatCode="_(* #,##0.00_);_(* \(#,##0.00\);_(* &quot;-&quot;??_);_(@_)">
                  <c:v>318.608</c:v>
                </c:pt>
                <c:pt idx="215" formatCode="_(* #,##0.00_);_(* \(#,##0.00\);_(* &quot;-&quot;??_);_(@_)">
                  <c:v>321.08800000000002</c:v>
                </c:pt>
                <c:pt idx="216" formatCode="_(* #,##0.00_);_(* \(#,##0.00\);_(* &quot;-&quot;??_);_(@_)">
                  <c:v>321.822</c:v>
                </c:pt>
                <c:pt idx="217" formatCode="_(* #,##0.00_);_(* \(#,##0.00\);_(* &quot;-&quot;??_);_(@_)">
                  <c:v>320.23599999999999</c:v>
                </c:pt>
                <c:pt idx="218" formatCode="_(* #,##0.00_);_(* \(#,##0.00\);_(* &quot;-&quot;??_);_(@_)">
                  <c:v>314.97699999999998</c:v>
                </c:pt>
                <c:pt idx="219" formatCode="_(* #,##0.00_);_(* \(#,##0.00\);_(* &quot;-&quot;??_);_(@_)">
                  <c:v>313.88900000000001</c:v>
                </c:pt>
                <c:pt idx="220" formatCode="_(* #,##0.00_);_(* \(#,##0.00\);_(* &quot;-&quot;??_);_(@_)">
                  <c:v>313.64499999999998</c:v>
                </c:pt>
                <c:pt idx="221" formatCode="_(* #,##0.00_);_(* \(#,##0.00\);_(* &quot;-&quot;??_);_(@_)">
                  <c:v>315.21600000000001</c:v>
                </c:pt>
                <c:pt idx="222" formatCode="_(* #,##0.00_);_(* \(#,##0.00\);_(* &quot;-&quot;??_);_(@_)">
                  <c:v>313.33499999999998</c:v>
                </c:pt>
                <c:pt idx="223" formatCode="_(* #,##0.00_);_(* \(#,##0.00\);_(* &quot;-&quot;??_);_(@_)">
                  <c:v>312.404</c:v>
                </c:pt>
                <c:pt idx="224" formatCode="_(* #,##0.00_);_(* \(#,##0.00\);_(* &quot;-&quot;??_);_(@_)">
                  <c:v>313.27699999999999</c:v>
                </c:pt>
                <c:pt idx="225" formatCode="_(* #,##0.00_);_(* \(#,##0.00\);_(* &quot;-&quot;??_);_(@_)">
                  <c:v>311.82100000000003</c:v>
                </c:pt>
                <c:pt idx="226" formatCode="_(* #,##0.00_);_(* \(#,##0.00\);_(* &quot;-&quot;??_);_(@_)">
                  <c:v>311.863</c:v>
                </c:pt>
                <c:pt idx="227" formatCode="_(* #,##0.00_);_(* \(#,##0.00\);_(* &quot;-&quot;??_);_(@_)">
                  <c:v>309.05</c:v>
                </c:pt>
                <c:pt idx="228" formatCode="_(* #,##0.00_);_(* \(#,##0.00\);_(* &quot;-&quot;??_);_(@_)">
                  <c:v>306.767</c:v>
                </c:pt>
                <c:pt idx="229" formatCode="_(* #,##0.00_);_(* \(#,##0.00\);_(* &quot;-&quot;??_);_(@_)">
                  <c:v>304.51499999999999</c:v>
                </c:pt>
                <c:pt idx="230" formatCode="_(* #,##0.00_);_(* \(#,##0.00\);_(* &quot;-&quot;??_);_(@_)">
                  <c:v>303.81400000000002</c:v>
                </c:pt>
                <c:pt idx="231" formatCode="_(* #,##0.00_);_(* \(#,##0.00\);_(* &quot;-&quot;??_);_(@_)">
                  <c:v>304.88600000000002</c:v>
                </c:pt>
                <c:pt idx="232" formatCode="_(* #,##0.00_);_(* \(#,##0.00\);_(* &quot;-&quot;??_);_(@_)">
                  <c:v>305.005</c:v>
                </c:pt>
                <c:pt idx="233" formatCode="_(* #,##0.00_);_(* \(#,##0.00\);_(* &quot;-&quot;??_);_(@_)">
                  <c:v>307.80200000000002</c:v>
                </c:pt>
                <c:pt idx="234" formatCode="_(* #,##0.00_);_(* \(#,##0.00\);_(* &quot;-&quot;??_);_(@_)">
                  <c:v>305.27300000000002</c:v>
                </c:pt>
                <c:pt idx="235" formatCode="_(* #,##0.00_);_(* \(#,##0.00\);_(* &quot;-&quot;??_);_(@_)">
                  <c:v>305.45600000000002</c:v>
                </c:pt>
                <c:pt idx="236" formatCode="_(* #,##0.00_);_(* \(#,##0.00\);_(* &quot;-&quot;??_);_(@_)">
                  <c:v>307.92200000000003</c:v>
                </c:pt>
                <c:pt idx="237" formatCode="_(* #,##0.00_);_(* \(#,##0.00\);_(* &quot;-&quot;??_);_(@_)">
                  <c:v>311.98399999999998</c:v>
                </c:pt>
                <c:pt idx="238" formatCode="_(* #,##0.00_);_(* \(#,##0.00\);_(* &quot;-&quot;??_);_(@_)">
                  <c:v>313.54599999999999</c:v>
                </c:pt>
                <c:pt idx="239" formatCode="_(* #,##0.00_);_(* \(#,##0.00\);_(* &quot;-&quot;??_);_(@_)">
                  <c:v>312.82900000000001</c:v>
                </c:pt>
                <c:pt idx="240" formatCode="_(* #,##0.00_);_(* \(#,##0.00\);_(* &quot;-&quot;??_);_(@_)">
                  <c:v>313.34500000000003</c:v>
                </c:pt>
                <c:pt idx="241" formatCode="_(* #,##0.00_);_(* \(#,##0.00\);_(* &quot;-&quot;??_);_(@_)">
                  <c:v>313.74700000000001</c:v>
                </c:pt>
                <c:pt idx="242" formatCode="_(* #,##0.00_);_(* \(#,##0.00\);_(* &quot;-&quot;??_);_(@_)">
                  <c:v>311.86599999999999</c:v>
                </c:pt>
                <c:pt idx="243" formatCode="_(* #,##0.00_);_(* \(#,##0.00\);_(* &quot;-&quot;??_);_(@_)">
                  <c:v>310.07299999999998</c:v>
                </c:pt>
                <c:pt idx="244" formatCode="_(* #,##0.00_);_(* \(#,##0.00\);_(* &quot;-&quot;??_);_(@_)">
                  <c:v>309.04000000000002</c:v>
                </c:pt>
                <c:pt idx="245" formatCode="_(* #,##0.00_);_(* \(#,##0.00\);_(* &quot;-&quot;??_);_(@_)">
                  <c:v>309.21800000000002</c:v>
                </c:pt>
                <c:pt idx="246" formatCode="_(* #,##0.00_);_(* \(#,##0.00\);_(* &quot;-&quot;??_);_(@_)">
                  <c:v>311.291</c:v>
                </c:pt>
                <c:pt idx="247" formatCode="_(* #,##0.00_);_(* \(#,##0.00\);_(* &quot;-&quot;??_);_(@_)">
                  <c:v>309.96699999999998</c:v>
                </c:pt>
                <c:pt idx="248" formatCode="_(* #,##0.00_);_(* \(#,##0.00\);_(* &quot;-&quot;??_);_(@_)">
                  <c:v>310.03300000000002</c:v>
                </c:pt>
                <c:pt idx="249" formatCode="_(* #,##0.00_);_(* \(#,##0.00\);_(* &quot;-&quot;??_);_(@_)">
                  <c:v>312.77100000000002</c:v>
                </c:pt>
                <c:pt idx="250" formatCode="_(* #,##0.00_);_(* \(#,##0.00\);_(* &quot;-&quot;??_);_(@_)">
                  <c:v>310.83699999999999</c:v>
                </c:pt>
                <c:pt idx="251" formatCode="_(* #,##0.00_);_(* \(#,##0.00\);_(* &quot;-&quot;??_);_(@_)">
                  <c:v>310.09300000000002</c:v>
                </c:pt>
                <c:pt idx="252" formatCode="_(* #,##0.00_);_(* \(#,##0.00\);_(* &quot;-&quot;??_);_(@_)">
                  <c:v>309.57400000000001</c:v>
                </c:pt>
                <c:pt idx="253" formatCode="_(* #,##0.00_);_(* \(#,##0.00\);_(* &quot;-&quot;??_);_(@_)">
                  <c:v>308.08699999999999</c:v>
                </c:pt>
                <c:pt idx="254" formatCode="_(* #,##0.00_);_(* \(#,##0.00\);_(* &quot;-&quot;??_);_(@_)">
                  <c:v>302.88200000000001</c:v>
                </c:pt>
                <c:pt idx="255" formatCode="_(* #,##0.00_);_(* \(#,##0.00\);_(* &quot;-&quot;??_);_(@_)">
                  <c:v>302.57299999999998</c:v>
                </c:pt>
                <c:pt idx="256" formatCode="_(* #,##0.00_);_(* \(#,##0.00\);_(* &quot;-&quot;??_);_(@_)">
                  <c:v>302.33999999999997</c:v>
                </c:pt>
                <c:pt idx="257" formatCode="_(* #,##0.00_);_(* \(#,##0.00\);_(* &quot;-&quot;??_);_(@_)">
                  <c:v>298.73500000000001</c:v>
                </c:pt>
                <c:pt idx="258" formatCode="_(* #,##0.00_);_(* \(#,##0.00\);_(* &quot;-&quot;??_);_(@_)">
                  <c:v>298.40199999999999</c:v>
                </c:pt>
                <c:pt idx="259" formatCode="_(* #,##0.00_);_(* \(#,##0.00\);_(* &quot;-&quot;??_);_(@_)">
                  <c:v>299.839</c:v>
                </c:pt>
                <c:pt idx="260" formatCode="_(* #,##0.00_);_(* \(#,##0.00\);_(* &quot;-&quot;??_);_(@_)">
                  <c:v>299.89299999999997</c:v>
                </c:pt>
                <c:pt idx="261" formatCode="_(* #,##0.00_);_(* \(#,##0.00\);_(* &quot;-&quot;??_);_(@_)">
                  <c:v>299.89299999999997</c:v>
                </c:pt>
              </c:numCache>
            </c:numRef>
          </c:val>
          <c:smooth val="0"/>
          <c:extLst>
            <c:ext xmlns:c16="http://schemas.microsoft.com/office/drawing/2014/chart" uri="{C3380CC4-5D6E-409C-BE32-E72D297353CC}">
              <c16:uniqueId val="{00000001-1C90-464E-8251-B838E7F4EA44}"/>
            </c:ext>
          </c:extLst>
        </c:ser>
        <c:ser>
          <c:idx val="1"/>
          <c:order val="1"/>
          <c:tx>
            <c:strRef>
              <c:f>Sheet1!$C$1</c:f>
              <c:strCache>
                <c:ptCount val="1"/>
                <c:pt idx="0">
                  <c:v>blue line</c:v>
                </c:pt>
              </c:strCache>
            </c:strRef>
          </c:tx>
          <c:spPr>
            <a:ln w="28575">
              <a:solidFill>
                <a:schemeClr val="accent1"/>
              </a:solidFill>
            </a:ln>
          </c:spPr>
          <c:marker>
            <c:symbol val="none"/>
          </c:marker>
          <c:cat>
            <c:numRef>
              <c:f>Sheet1!$A$2:$A$263</c:f>
              <c:numCache>
                <c:formatCode>m/d/yyyy</c:formatCode>
                <c:ptCount val="262"/>
                <c:pt idx="0">
                  <c:v>44834</c:v>
                </c:pt>
                <c:pt idx="1">
                  <c:v>44837</c:v>
                </c:pt>
                <c:pt idx="2">
                  <c:v>44838</c:v>
                </c:pt>
                <c:pt idx="3">
                  <c:v>44839</c:v>
                </c:pt>
                <c:pt idx="4">
                  <c:v>44840</c:v>
                </c:pt>
                <c:pt idx="5">
                  <c:v>44841</c:v>
                </c:pt>
                <c:pt idx="6">
                  <c:v>44844</c:v>
                </c:pt>
                <c:pt idx="7">
                  <c:v>44845</c:v>
                </c:pt>
                <c:pt idx="8">
                  <c:v>44846</c:v>
                </c:pt>
                <c:pt idx="9">
                  <c:v>44847</c:v>
                </c:pt>
                <c:pt idx="10">
                  <c:v>44848</c:v>
                </c:pt>
                <c:pt idx="11">
                  <c:v>44851</c:v>
                </c:pt>
                <c:pt idx="12">
                  <c:v>44852</c:v>
                </c:pt>
                <c:pt idx="13">
                  <c:v>44853</c:v>
                </c:pt>
                <c:pt idx="14">
                  <c:v>44854</c:v>
                </c:pt>
                <c:pt idx="15">
                  <c:v>44855</c:v>
                </c:pt>
                <c:pt idx="16">
                  <c:v>44858</c:v>
                </c:pt>
                <c:pt idx="17">
                  <c:v>44859</c:v>
                </c:pt>
                <c:pt idx="18">
                  <c:v>44860</c:v>
                </c:pt>
                <c:pt idx="19">
                  <c:v>44861</c:v>
                </c:pt>
                <c:pt idx="20">
                  <c:v>44862</c:v>
                </c:pt>
                <c:pt idx="21">
                  <c:v>44865</c:v>
                </c:pt>
                <c:pt idx="22">
                  <c:v>44866</c:v>
                </c:pt>
                <c:pt idx="23">
                  <c:v>44867</c:v>
                </c:pt>
                <c:pt idx="24">
                  <c:v>44868</c:v>
                </c:pt>
                <c:pt idx="25">
                  <c:v>44869</c:v>
                </c:pt>
                <c:pt idx="26">
                  <c:v>44872</c:v>
                </c:pt>
                <c:pt idx="27">
                  <c:v>44873</c:v>
                </c:pt>
                <c:pt idx="28">
                  <c:v>44874</c:v>
                </c:pt>
                <c:pt idx="29">
                  <c:v>44875</c:v>
                </c:pt>
                <c:pt idx="30">
                  <c:v>44876</c:v>
                </c:pt>
                <c:pt idx="31">
                  <c:v>44879</c:v>
                </c:pt>
                <c:pt idx="32">
                  <c:v>44880</c:v>
                </c:pt>
                <c:pt idx="33">
                  <c:v>44881</c:v>
                </c:pt>
                <c:pt idx="34">
                  <c:v>44882</c:v>
                </c:pt>
                <c:pt idx="35">
                  <c:v>44883</c:v>
                </c:pt>
                <c:pt idx="36">
                  <c:v>44886</c:v>
                </c:pt>
                <c:pt idx="37">
                  <c:v>44887</c:v>
                </c:pt>
                <c:pt idx="38">
                  <c:v>44888</c:v>
                </c:pt>
                <c:pt idx="39">
                  <c:v>44889</c:v>
                </c:pt>
                <c:pt idx="40">
                  <c:v>44890</c:v>
                </c:pt>
                <c:pt idx="41">
                  <c:v>44893</c:v>
                </c:pt>
                <c:pt idx="42">
                  <c:v>44894</c:v>
                </c:pt>
                <c:pt idx="43">
                  <c:v>44895</c:v>
                </c:pt>
                <c:pt idx="44">
                  <c:v>44896</c:v>
                </c:pt>
                <c:pt idx="45">
                  <c:v>44897</c:v>
                </c:pt>
                <c:pt idx="46">
                  <c:v>44900</c:v>
                </c:pt>
                <c:pt idx="47">
                  <c:v>44901</c:v>
                </c:pt>
                <c:pt idx="48">
                  <c:v>44902</c:v>
                </c:pt>
                <c:pt idx="49">
                  <c:v>44903</c:v>
                </c:pt>
                <c:pt idx="50">
                  <c:v>44904</c:v>
                </c:pt>
                <c:pt idx="51">
                  <c:v>44907</c:v>
                </c:pt>
                <c:pt idx="52">
                  <c:v>44908</c:v>
                </c:pt>
                <c:pt idx="53">
                  <c:v>44909</c:v>
                </c:pt>
                <c:pt idx="54">
                  <c:v>44910</c:v>
                </c:pt>
                <c:pt idx="55">
                  <c:v>44911</c:v>
                </c:pt>
                <c:pt idx="56">
                  <c:v>44914</c:v>
                </c:pt>
                <c:pt idx="57">
                  <c:v>44915</c:v>
                </c:pt>
                <c:pt idx="58">
                  <c:v>44916</c:v>
                </c:pt>
                <c:pt idx="59">
                  <c:v>44917</c:v>
                </c:pt>
                <c:pt idx="60">
                  <c:v>44918</c:v>
                </c:pt>
                <c:pt idx="61">
                  <c:v>44921</c:v>
                </c:pt>
                <c:pt idx="62">
                  <c:v>44922</c:v>
                </c:pt>
                <c:pt idx="63">
                  <c:v>44923</c:v>
                </c:pt>
                <c:pt idx="64">
                  <c:v>44924</c:v>
                </c:pt>
                <c:pt idx="65">
                  <c:v>44925</c:v>
                </c:pt>
                <c:pt idx="66">
                  <c:v>44928</c:v>
                </c:pt>
                <c:pt idx="67">
                  <c:v>44929</c:v>
                </c:pt>
                <c:pt idx="68">
                  <c:v>44930</c:v>
                </c:pt>
                <c:pt idx="69">
                  <c:v>44931</c:v>
                </c:pt>
                <c:pt idx="70">
                  <c:v>44932</c:v>
                </c:pt>
                <c:pt idx="71">
                  <c:v>44935</c:v>
                </c:pt>
                <c:pt idx="72">
                  <c:v>44936</c:v>
                </c:pt>
                <c:pt idx="73">
                  <c:v>44937</c:v>
                </c:pt>
                <c:pt idx="74">
                  <c:v>44938</c:v>
                </c:pt>
                <c:pt idx="75">
                  <c:v>44939</c:v>
                </c:pt>
                <c:pt idx="76">
                  <c:v>44942</c:v>
                </c:pt>
                <c:pt idx="77">
                  <c:v>44943</c:v>
                </c:pt>
                <c:pt idx="78">
                  <c:v>44944</c:v>
                </c:pt>
                <c:pt idx="79">
                  <c:v>44945</c:v>
                </c:pt>
                <c:pt idx="80">
                  <c:v>44946</c:v>
                </c:pt>
                <c:pt idx="81">
                  <c:v>44949</c:v>
                </c:pt>
                <c:pt idx="82">
                  <c:v>44950</c:v>
                </c:pt>
                <c:pt idx="83">
                  <c:v>44951</c:v>
                </c:pt>
                <c:pt idx="84">
                  <c:v>44952</c:v>
                </c:pt>
                <c:pt idx="85">
                  <c:v>44953</c:v>
                </c:pt>
                <c:pt idx="86">
                  <c:v>44956</c:v>
                </c:pt>
                <c:pt idx="87">
                  <c:v>44957</c:v>
                </c:pt>
                <c:pt idx="88">
                  <c:v>44958</c:v>
                </c:pt>
                <c:pt idx="89">
                  <c:v>44959</c:v>
                </c:pt>
                <c:pt idx="90">
                  <c:v>44960</c:v>
                </c:pt>
                <c:pt idx="91">
                  <c:v>44963</c:v>
                </c:pt>
                <c:pt idx="92">
                  <c:v>44964</c:v>
                </c:pt>
                <c:pt idx="93">
                  <c:v>44965</c:v>
                </c:pt>
                <c:pt idx="94">
                  <c:v>44966</c:v>
                </c:pt>
                <c:pt idx="95">
                  <c:v>44967</c:v>
                </c:pt>
                <c:pt idx="96">
                  <c:v>44970</c:v>
                </c:pt>
                <c:pt idx="97">
                  <c:v>44971</c:v>
                </c:pt>
                <c:pt idx="98">
                  <c:v>44972</c:v>
                </c:pt>
                <c:pt idx="99">
                  <c:v>44973</c:v>
                </c:pt>
                <c:pt idx="100">
                  <c:v>44974</c:v>
                </c:pt>
                <c:pt idx="101">
                  <c:v>44977</c:v>
                </c:pt>
                <c:pt idx="102">
                  <c:v>44978</c:v>
                </c:pt>
                <c:pt idx="103">
                  <c:v>44979</c:v>
                </c:pt>
                <c:pt idx="104">
                  <c:v>44980</c:v>
                </c:pt>
                <c:pt idx="105">
                  <c:v>44981</c:v>
                </c:pt>
                <c:pt idx="106">
                  <c:v>44984</c:v>
                </c:pt>
                <c:pt idx="107">
                  <c:v>44985</c:v>
                </c:pt>
                <c:pt idx="108">
                  <c:v>44986</c:v>
                </c:pt>
                <c:pt idx="109">
                  <c:v>44987</c:v>
                </c:pt>
                <c:pt idx="110">
                  <c:v>44988</c:v>
                </c:pt>
                <c:pt idx="111">
                  <c:v>44991</c:v>
                </c:pt>
                <c:pt idx="112">
                  <c:v>44992</c:v>
                </c:pt>
                <c:pt idx="113">
                  <c:v>44993</c:v>
                </c:pt>
                <c:pt idx="114">
                  <c:v>44994</c:v>
                </c:pt>
                <c:pt idx="115">
                  <c:v>44995</c:v>
                </c:pt>
                <c:pt idx="116">
                  <c:v>44998</c:v>
                </c:pt>
                <c:pt idx="117">
                  <c:v>44999</c:v>
                </c:pt>
                <c:pt idx="118">
                  <c:v>45000</c:v>
                </c:pt>
                <c:pt idx="119">
                  <c:v>45001</c:v>
                </c:pt>
                <c:pt idx="120">
                  <c:v>45002</c:v>
                </c:pt>
                <c:pt idx="121">
                  <c:v>45005</c:v>
                </c:pt>
                <c:pt idx="122">
                  <c:v>45006</c:v>
                </c:pt>
                <c:pt idx="123">
                  <c:v>45007</c:v>
                </c:pt>
                <c:pt idx="124">
                  <c:v>45008</c:v>
                </c:pt>
                <c:pt idx="125">
                  <c:v>45009</c:v>
                </c:pt>
                <c:pt idx="126">
                  <c:v>45012</c:v>
                </c:pt>
                <c:pt idx="127">
                  <c:v>45013</c:v>
                </c:pt>
                <c:pt idx="128">
                  <c:v>45014</c:v>
                </c:pt>
                <c:pt idx="129">
                  <c:v>45015</c:v>
                </c:pt>
                <c:pt idx="130">
                  <c:v>45016</c:v>
                </c:pt>
                <c:pt idx="131">
                  <c:v>45019</c:v>
                </c:pt>
                <c:pt idx="132">
                  <c:v>45020</c:v>
                </c:pt>
                <c:pt idx="133">
                  <c:v>45021</c:v>
                </c:pt>
                <c:pt idx="134">
                  <c:v>45022</c:v>
                </c:pt>
                <c:pt idx="135">
                  <c:v>45023</c:v>
                </c:pt>
                <c:pt idx="136">
                  <c:v>45026</c:v>
                </c:pt>
                <c:pt idx="137">
                  <c:v>45027</c:v>
                </c:pt>
                <c:pt idx="138">
                  <c:v>45028</c:v>
                </c:pt>
                <c:pt idx="139">
                  <c:v>45029</c:v>
                </c:pt>
                <c:pt idx="140">
                  <c:v>45030</c:v>
                </c:pt>
                <c:pt idx="141">
                  <c:v>45033</c:v>
                </c:pt>
                <c:pt idx="142">
                  <c:v>45034</c:v>
                </c:pt>
                <c:pt idx="143">
                  <c:v>45035</c:v>
                </c:pt>
                <c:pt idx="144">
                  <c:v>45036</c:v>
                </c:pt>
                <c:pt idx="145">
                  <c:v>45037</c:v>
                </c:pt>
                <c:pt idx="146">
                  <c:v>45040</c:v>
                </c:pt>
                <c:pt idx="147">
                  <c:v>45041</c:v>
                </c:pt>
                <c:pt idx="148">
                  <c:v>45042</c:v>
                </c:pt>
                <c:pt idx="149">
                  <c:v>45043</c:v>
                </c:pt>
                <c:pt idx="150">
                  <c:v>45044</c:v>
                </c:pt>
                <c:pt idx="151">
                  <c:v>45047</c:v>
                </c:pt>
                <c:pt idx="152">
                  <c:v>45048</c:v>
                </c:pt>
                <c:pt idx="153">
                  <c:v>45049</c:v>
                </c:pt>
                <c:pt idx="154">
                  <c:v>45050</c:v>
                </c:pt>
                <c:pt idx="155">
                  <c:v>45051</c:v>
                </c:pt>
                <c:pt idx="156">
                  <c:v>45054</c:v>
                </c:pt>
                <c:pt idx="157">
                  <c:v>45055</c:v>
                </c:pt>
                <c:pt idx="158">
                  <c:v>45056</c:v>
                </c:pt>
                <c:pt idx="159">
                  <c:v>45057</c:v>
                </c:pt>
                <c:pt idx="160">
                  <c:v>45058</c:v>
                </c:pt>
                <c:pt idx="161">
                  <c:v>45061</c:v>
                </c:pt>
                <c:pt idx="162">
                  <c:v>45062</c:v>
                </c:pt>
                <c:pt idx="163">
                  <c:v>45063</c:v>
                </c:pt>
                <c:pt idx="164">
                  <c:v>45064</c:v>
                </c:pt>
                <c:pt idx="165">
                  <c:v>45065</c:v>
                </c:pt>
                <c:pt idx="166">
                  <c:v>45068</c:v>
                </c:pt>
                <c:pt idx="167">
                  <c:v>45069</c:v>
                </c:pt>
                <c:pt idx="168">
                  <c:v>45070</c:v>
                </c:pt>
                <c:pt idx="169">
                  <c:v>45071</c:v>
                </c:pt>
                <c:pt idx="170">
                  <c:v>45072</c:v>
                </c:pt>
                <c:pt idx="171">
                  <c:v>45075</c:v>
                </c:pt>
                <c:pt idx="172">
                  <c:v>45076</c:v>
                </c:pt>
                <c:pt idx="173">
                  <c:v>45077</c:v>
                </c:pt>
                <c:pt idx="174">
                  <c:v>45078</c:v>
                </c:pt>
                <c:pt idx="175">
                  <c:v>45079</c:v>
                </c:pt>
                <c:pt idx="176">
                  <c:v>45082</c:v>
                </c:pt>
                <c:pt idx="177">
                  <c:v>45083</c:v>
                </c:pt>
                <c:pt idx="178">
                  <c:v>45084</c:v>
                </c:pt>
                <c:pt idx="179">
                  <c:v>45085</c:v>
                </c:pt>
                <c:pt idx="180">
                  <c:v>45086</c:v>
                </c:pt>
                <c:pt idx="181">
                  <c:v>45089</c:v>
                </c:pt>
                <c:pt idx="182">
                  <c:v>45090</c:v>
                </c:pt>
                <c:pt idx="183">
                  <c:v>45091</c:v>
                </c:pt>
                <c:pt idx="184">
                  <c:v>45092</c:v>
                </c:pt>
                <c:pt idx="185">
                  <c:v>45093</c:v>
                </c:pt>
                <c:pt idx="186">
                  <c:v>45096</c:v>
                </c:pt>
                <c:pt idx="187">
                  <c:v>45097</c:v>
                </c:pt>
                <c:pt idx="188">
                  <c:v>45098</c:v>
                </c:pt>
                <c:pt idx="189">
                  <c:v>45099</c:v>
                </c:pt>
                <c:pt idx="190">
                  <c:v>45100</c:v>
                </c:pt>
                <c:pt idx="191">
                  <c:v>45103</c:v>
                </c:pt>
                <c:pt idx="192">
                  <c:v>45104</c:v>
                </c:pt>
                <c:pt idx="193">
                  <c:v>45105</c:v>
                </c:pt>
                <c:pt idx="194">
                  <c:v>45106</c:v>
                </c:pt>
                <c:pt idx="195">
                  <c:v>45107</c:v>
                </c:pt>
                <c:pt idx="196">
                  <c:v>45110</c:v>
                </c:pt>
                <c:pt idx="197">
                  <c:v>45111</c:v>
                </c:pt>
                <c:pt idx="198">
                  <c:v>45112</c:v>
                </c:pt>
                <c:pt idx="199">
                  <c:v>45113</c:v>
                </c:pt>
                <c:pt idx="200">
                  <c:v>45114</c:v>
                </c:pt>
                <c:pt idx="201">
                  <c:v>45117</c:v>
                </c:pt>
                <c:pt idx="202">
                  <c:v>45118</c:v>
                </c:pt>
                <c:pt idx="203">
                  <c:v>45119</c:v>
                </c:pt>
                <c:pt idx="204">
                  <c:v>45120</c:v>
                </c:pt>
                <c:pt idx="205">
                  <c:v>45121</c:v>
                </c:pt>
                <c:pt idx="206">
                  <c:v>45124</c:v>
                </c:pt>
                <c:pt idx="207">
                  <c:v>45125</c:v>
                </c:pt>
                <c:pt idx="208">
                  <c:v>45126</c:v>
                </c:pt>
                <c:pt idx="209">
                  <c:v>45127</c:v>
                </c:pt>
                <c:pt idx="210">
                  <c:v>45128</c:v>
                </c:pt>
                <c:pt idx="211">
                  <c:v>45131</c:v>
                </c:pt>
                <c:pt idx="212">
                  <c:v>45132</c:v>
                </c:pt>
                <c:pt idx="213">
                  <c:v>45133</c:v>
                </c:pt>
                <c:pt idx="214">
                  <c:v>45134</c:v>
                </c:pt>
                <c:pt idx="215">
                  <c:v>45135</c:v>
                </c:pt>
                <c:pt idx="216">
                  <c:v>45138</c:v>
                </c:pt>
                <c:pt idx="217">
                  <c:v>45139</c:v>
                </c:pt>
                <c:pt idx="218">
                  <c:v>45140</c:v>
                </c:pt>
                <c:pt idx="219">
                  <c:v>45141</c:v>
                </c:pt>
                <c:pt idx="220">
                  <c:v>45142</c:v>
                </c:pt>
                <c:pt idx="221">
                  <c:v>45145</c:v>
                </c:pt>
                <c:pt idx="222">
                  <c:v>45146</c:v>
                </c:pt>
                <c:pt idx="223">
                  <c:v>45147</c:v>
                </c:pt>
                <c:pt idx="224">
                  <c:v>45148</c:v>
                </c:pt>
                <c:pt idx="225">
                  <c:v>45149</c:v>
                </c:pt>
                <c:pt idx="226">
                  <c:v>45152</c:v>
                </c:pt>
                <c:pt idx="227">
                  <c:v>45153</c:v>
                </c:pt>
                <c:pt idx="228">
                  <c:v>45154</c:v>
                </c:pt>
                <c:pt idx="229">
                  <c:v>45155</c:v>
                </c:pt>
                <c:pt idx="230">
                  <c:v>45156</c:v>
                </c:pt>
                <c:pt idx="231">
                  <c:v>45159</c:v>
                </c:pt>
                <c:pt idx="232">
                  <c:v>45160</c:v>
                </c:pt>
                <c:pt idx="233">
                  <c:v>45161</c:v>
                </c:pt>
                <c:pt idx="234">
                  <c:v>45162</c:v>
                </c:pt>
                <c:pt idx="235">
                  <c:v>45163</c:v>
                </c:pt>
                <c:pt idx="236">
                  <c:v>45166</c:v>
                </c:pt>
                <c:pt idx="237">
                  <c:v>45167</c:v>
                </c:pt>
                <c:pt idx="238">
                  <c:v>45168</c:v>
                </c:pt>
                <c:pt idx="239">
                  <c:v>45169</c:v>
                </c:pt>
                <c:pt idx="240">
                  <c:v>45170</c:v>
                </c:pt>
                <c:pt idx="241">
                  <c:v>45173</c:v>
                </c:pt>
                <c:pt idx="242">
                  <c:v>45174</c:v>
                </c:pt>
                <c:pt idx="243">
                  <c:v>45175</c:v>
                </c:pt>
                <c:pt idx="244">
                  <c:v>45176</c:v>
                </c:pt>
                <c:pt idx="245">
                  <c:v>45177</c:v>
                </c:pt>
                <c:pt idx="246">
                  <c:v>45180</c:v>
                </c:pt>
                <c:pt idx="247">
                  <c:v>45181</c:v>
                </c:pt>
                <c:pt idx="248">
                  <c:v>45182</c:v>
                </c:pt>
                <c:pt idx="249">
                  <c:v>45183</c:v>
                </c:pt>
                <c:pt idx="250">
                  <c:v>45184</c:v>
                </c:pt>
                <c:pt idx="251">
                  <c:v>45187</c:v>
                </c:pt>
                <c:pt idx="252">
                  <c:v>45188</c:v>
                </c:pt>
                <c:pt idx="253">
                  <c:v>45189</c:v>
                </c:pt>
                <c:pt idx="254">
                  <c:v>45190</c:v>
                </c:pt>
                <c:pt idx="255">
                  <c:v>45191</c:v>
                </c:pt>
                <c:pt idx="256">
                  <c:v>45194</c:v>
                </c:pt>
                <c:pt idx="257">
                  <c:v>45195</c:v>
                </c:pt>
                <c:pt idx="258">
                  <c:v>45196</c:v>
                </c:pt>
                <c:pt idx="259">
                  <c:v>45197</c:v>
                </c:pt>
                <c:pt idx="260">
                  <c:v>45198</c:v>
                </c:pt>
                <c:pt idx="261">
                  <c:v>45199</c:v>
                </c:pt>
              </c:numCache>
            </c:numRef>
          </c:cat>
          <c:val>
            <c:numRef>
              <c:f>Sheet1!$C$2:$C$263</c:f>
              <c:numCache>
                <c:formatCode>General</c:formatCode>
                <c:ptCount val="262"/>
                <c:pt idx="196" formatCode="#,##0.000">
                  <c:v>311.49</c:v>
                </c:pt>
                <c:pt idx="197" formatCode="#,##0.000">
                  <c:v>311.58</c:v>
                </c:pt>
                <c:pt idx="198" formatCode="#,##0.000">
                  <c:v>310.36</c:v>
                </c:pt>
                <c:pt idx="199" formatCode="#,##0.000">
                  <c:v>306.49</c:v>
                </c:pt>
                <c:pt idx="200" formatCode="#,##0.000">
                  <c:v>306.35000000000002</c:v>
                </c:pt>
                <c:pt idx="201" formatCode="#,##0.000">
                  <c:v>307.04000000000002</c:v>
                </c:pt>
                <c:pt idx="202" formatCode="#,##0.000">
                  <c:v>309.54000000000002</c:v>
                </c:pt>
                <c:pt idx="203" formatCode="#,##0.000">
                  <c:v>313.08999999999997</c:v>
                </c:pt>
                <c:pt idx="204" formatCode="#,##0.000">
                  <c:v>316.66000000000003</c:v>
                </c:pt>
                <c:pt idx="205" formatCode="#,##0.000">
                  <c:v>316.77</c:v>
                </c:pt>
                <c:pt idx="206" formatCode="#,##0.000">
                  <c:v>317.13</c:v>
                </c:pt>
                <c:pt idx="207" formatCode="#,##0.000">
                  <c:v>318.87</c:v>
                </c:pt>
                <c:pt idx="208" formatCode="#,##0.000">
                  <c:v>319.3</c:v>
                </c:pt>
                <c:pt idx="209" formatCode="#,##0.000">
                  <c:v>317.55</c:v>
                </c:pt>
                <c:pt idx="210" formatCode="#,##0.000">
                  <c:v>317.35000000000002</c:v>
                </c:pt>
                <c:pt idx="211" formatCode="#,##0.000">
                  <c:v>318.14</c:v>
                </c:pt>
                <c:pt idx="212" formatCode="#,##0.000">
                  <c:v>319.52</c:v>
                </c:pt>
                <c:pt idx="213" formatCode="#,##0.000">
                  <c:v>319.45</c:v>
                </c:pt>
                <c:pt idx="214" formatCode="#,##0.000">
                  <c:v>318.61</c:v>
                </c:pt>
                <c:pt idx="215" formatCode="#,##0.000">
                  <c:v>321.08999999999997</c:v>
                </c:pt>
                <c:pt idx="216" formatCode="#,##0.000">
                  <c:v>321.82</c:v>
                </c:pt>
                <c:pt idx="217" formatCode="#,##0.000">
                  <c:v>320.24</c:v>
                </c:pt>
                <c:pt idx="218" formatCode="#,##0.000">
                  <c:v>314.98</c:v>
                </c:pt>
                <c:pt idx="219" formatCode="#,##0.000">
                  <c:v>313.89</c:v>
                </c:pt>
                <c:pt idx="220" formatCode="#,##0.000">
                  <c:v>313.64</c:v>
                </c:pt>
                <c:pt idx="221" formatCode="#,##0.000">
                  <c:v>315.22000000000003</c:v>
                </c:pt>
                <c:pt idx="222" formatCode="#,##0.000">
                  <c:v>313.33</c:v>
                </c:pt>
                <c:pt idx="223" formatCode="#,##0.000">
                  <c:v>312.39999999999998</c:v>
                </c:pt>
                <c:pt idx="224" formatCode="#,##0.000">
                  <c:v>313.27999999999997</c:v>
                </c:pt>
                <c:pt idx="225" formatCode="#,##0.000">
                  <c:v>311.82</c:v>
                </c:pt>
                <c:pt idx="226" formatCode="#,##0.000">
                  <c:v>311.86</c:v>
                </c:pt>
                <c:pt idx="227" formatCode="#,##0.000">
                  <c:v>309.05</c:v>
                </c:pt>
                <c:pt idx="228" formatCode="#,##0.000">
                  <c:v>306.77</c:v>
                </c:pt>
                <c:pt idx="229" formatCode="#,##0.000">
                  <c:v>304.51</c:v>
                </c:pt>
                <c:pt idx="230" formatCode="#,##0.000">
                  <c:v>303.81</c:v>
                </c:pt>
                <c:pt idx="231" formatCode="#,##0.000">
                  <c:v>304.89</c:v>
                </c:pt>
                <c:pt idx="232" formatCode="#,##0.000">
                  <c:v>305</c:v>
                </c:pt>
                <c:pt idx="233" formatCode="#,##0.000">
                  <c:v>307.8</c:v>
                </c:pt>
                <c:pt idx="234" formatCode="#,##0.000">
                  <c:v>305.27</c:v>
                </c:pt>
                <c:pt idx="235" formatCode="#,##0.000">
                  <c:v>305.45999999999998</c:v>
                </c:pt>
                <c:pt idx="236" formatCode="#,##0.000">
                  <c:v>307.92</c:v>
                </c:pt>
                <c:pt idx="237" formatCode="#,##0.000">
                  <c:v>311.98</c:v>
                </c:pt>
                <c:pt idx="238" formatCode="#,##0.000">
                  <c:v>313.55</c:v>
                </c:pt>
                <c:pt idx="239" formatCode="#,##0.000">
                  <c:v>312.83</c:v>
                </c:pt>
                <c:pt idx="240" formatCode="#,##0.000">
                  <c:v>313.35000000000002</c:v>
                </c:pt>
                <c:pt idx="241" formatCode="#,##0.000">
                  <c:v>313.75</c:v>
                </c:pt>
                <c:pt idx="242" formatCode="#,##0.000">
                  <c:v>311.87</c:v>
                </c:pt>
                <c:pt idx="243" formatCode="#,##0.000">
                  <c:v>310.07</c:v>
                </c:pt>
                <c:pt idx="244" formatCode="#,##0.000">
                  <c:v>309.04000000000002</c:v>
                </c:pt>
                <c:pt idx="245" formatCode="#,##0.000">
                  <c:v>309.22000000000003</c:v>
                </c:pt>
                <c:pt idx="246" formatCode="#,##0.000">
                  <c:v>311.29000000000002</c:v>
                </c:pt>
                <c:pt idx="247" formatCode="#,##0.000">
                  <c:v>309.97000000000003</c:v>
                </c:pt>
                <c:pt idx="248" formatCode="#,##0.000">
                  <c:v>310.02999999999997</c:v>
                </c:pt>
                <c:pt idx="249" formatCode="#,##0.000">
                  <c:v>312.77</c:v>
                </c:pt>
                <c:pt idx="250" formatCode="#,##0.000">
                  <c:v>310.83999999999997</c:v>
                </c:pt>
                <c:pt idx="251" formatCode="#,##0.000">
                  <c:v>310.08999999999997</c:v>
                </c:pt>
                <c:pt idx="252" formatCode="#,##0.000">
                  <c:v>309.57</c:v>
                </c:pt>
                <c:pt idx="253" formatCode="#,##0.000">
                  <c:v>308.08999999999997</c:v>
                </c:pt>
                <c:pt idx="254" formatCode="#,##0.000">
                  <c:v>302.88</c:v>
                </c:pt>
                <c:pt idx="255" formatCode="#,##0.000">
                  <c:v>302.57</c:v>
                </c:pt>
                <c:pt idx="256" formatCode="#,##0.000">
                  <c:v>302.33999999999997</c:v>
                </c:pt>
                <c:pt idx="257" formatCode="#,##0.000">
                  <c:v>298.74</c:v>
                </c:pt>
                <c:pt idx="258" formatCode="#,##0.000">
                  <c:v>298.39999999999998</c:v>
                </c:pt>
                <c:pt idx="259" formatCode="#,##0.000">
                  <c:v>299.83999999999997</c:v>
                </c:pt>
                <c:pt idx="260" formatCode="#,##0.000">
                  <c:v>299.89</c:v>
                </c:pt>
                <c:pt idx="261" formatCode="#,##0.000">
                  <c:v>299.89</c:v>
                </c:pt>
              </c:numCache>
            </c:numRef>
          </c:val>
          <c:smooth val="0"/>
          <c:extLst>
            <c:ext xmlns:c16="http://schemas.microsoft.com/office/drawing/2014/chart" uri="{C3380CC4-5D6E-409C-BE32-E72D297353CC}">
              <c16:uniqueId val="{00000002-1C90-464E-8251-B838E7F4EA44}"/>
            </c:ext>
          </c:extLst>
        </c:ser>
        <c:dLbls>
          <c:showLegendKey val="0"/>
          <c:showVal val="0"/>
          <c:showCatName val="0"/>
          <c:showSerName val="0"/>
          <c:showPercent val="0"/>
          <c:showBubbleSize val="0"/>
        </c:dLbls>
        <c:marker val="1"/>
        <c:smooth val="0"/>
        <c:axId val="43202048"/>
        <c:axId val="43203584"/>
      </c:lineChart>
      <c:dateAx>
        <c:axId val="43202048"/>
        <c:scaling>
          <c:orientation val="minMax"/>
        </c:scaling>
        <c:delete val="0"/>
        <c:axPos val="b"/>
        <c:numFmt formatCode="mmm\ d" sourceLinked="0"/>
        <c:majorTickMark val="none"/>
        <c:minorTickMark val="none"/>
        <c:tickLblPos val="nextTo"/>
        <c:spPr>
          <a:ln w="6350">
            <a:solidFill>
              <a:schemeClr val="tx1"/>
            </a:solidFill>
          </a:ln>
        </c:spPr>
        <c:txPr>
          <a:bodyPr/>
          <a:lstStyle/>
          <a:p>
            <a:pPr>
              <a:defRPr sz="600"/>
            </a:pPr>
            <a:endParaRPr lang="en-US"/>
          </a:p>
        </c:txPr>
        <c:crossAx val="43203584"/>
        <c:crosses val="autoZero"/>
        <c:auto val="0"/>
        <c:lblOffset val="100"/>
        <c:baseTimeUnit val="days"/>
        <c:majorUnit val="3"/>
        <c:majorTimeUnit val="months"/>
      </c:dateAx>
      <c:valAx>
        <c:axId val="43203584"/>
        <c:scaling>
          <c:orientation val="minMax"/>
          <c:max val="380"/>
          <c:min val="220"/>
        </c:scaling>
        <c:delete val="0"/>
        <c:axPos val="l"/>
        <c:numFmt formatCode="#,##0" sourceLinked="0"/>
        <c:majorTickMark val="none"/>
        <c:minorTickMark val="none"/>
        <c:tickLblPos val="nextTo"/>
        <c:spPr>
          <a:ln w="6350">
            <a:solidFill>
              <a:schemeClr val="tx1"/>
            </a:solidFill>
          </a:ln>
        </c:spPr>
        <c:txPr>
          <a:bodyPr/>
          <a:lstStyle/>
          <a:p>
            <a:pPr>
              <a:defRPr sz="600"/>
            </a:pPr>
            <a:endParaRPr lang="en-US"/>
          </a:p>
        </c:txPr>
        <c:crossAx val="43202048"/>
        <c:crosses val="autoZero"/>
        <c:crossBetween val="between"/>
        <c:majorUnit val="40"/>
      </c:valAx>
      <c:spPr>
        <a:noFill/>
        <a:effectLst>
          <a:outerShdw blurRad="50800" dist="50800" dir="5400000" algn="ctr" rotWithShape="0">
            <a:schemeClr val="bg1"/>
          </a:outerShdw>
        </a:effectLst>
      </c:spPr>
    </c:plotArea>
    <c:plotVisOnly val="1"/>
    <c:dispBlanksAs val="gap"/>
    <c:showDLblsOverMax val="0"/>
  </c:chart>
  <c:spPr>
    <a:noFill/>
  </c:spPr>
  <c:txPr>
    <a:bodyPr/>
    <a:lstStyle/>
    <a:p>
      <a:pPr>
        <a:defRPr sz="700"/>
      </a:pPr>
      <a:endParaRPr lang="en-US"/>
    </a:p>
  </c:txPr>
  <c:externalData r:id="rId1">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8966868122947506"/>
          <c:y val="9.4367627992284098E-2"/>
          <c:w val="0.64730788202725698"/>
          <c:h val="0.64023680021924967"/>
        </c:manualLayout>
      </c:layout>
      <c:lineChart>
        <c:grouping val="standard"/>
        <c:varyColors val="0"/>
        <c:ser>
          <c:idx val="0"/>
          <c:order val="0"/>
          <c:tx>
            <c:strRef>
              <c:f>Sheet1!$B$1</c:f>
              <c:strCache>
                <c:ptCount val="1"/>
                <c:pt idx="0">
                  <c:v>9/30/2023</c:v>
                </c:pt>
              </c:strCache>
            </c:strRef>
          </c:tx>
          <c:spPr>
            <a:ln>
              <a:solidFill>
                <a:schemeClr val="accent1"/>
              </a:solidFill>
            </a:ln>
          </c:spPr>
          <c:marker>
            <c:symbol val="none"/>
          </c:marker>
          <c:dLbls>
            <c:dLbl>
              <c:idx val="29"/>
              <c:layout>
                <c:manualLayout>
                  <c:x val="0"/>
                  <c:y val="-2.2047178214169013E-2"/>
                </c:manualLayout>
              </c:layout>
              <c:spPr>
                <a:noFill/>
                <a:ln>
                  <a:noFill/>
                </a:ln>
                <a:effectLst/>
              </c:spPr>
              <c:txPr>
                <a:bodyPr wrap="square" lIns="38100" tIns="19050" rIns="38100" bIns="19050" anchor="ctr">
                  <a:noAutofit/>
                </a:bodyPr>
                <a:lstStyle/>
                <a:p>
                  <a:pPr>
                    <a:defRPr sz="700">
                      <a:solidFill>
                        <a:schemeClr val="tx2"/>
                      </a:solidFill>
                    </a:defRPr>
                  </a:pPr>
                  <a:endParaRPr lang="en-US"/>
                </a:p>
              </c:txPr>
              <c:showLegendKey val="0"/>
              <c:showVal val="0"/>
              <c:showCatName val="0"/>
              <c:showSerName val="1"/>
              <c:showPercent val="0"/>
              <c:showBubbleSize val="0"/>
              <c:extLst>
                <c:ext xmlns:c15="http://schemas.microsoft.com/office/drawing/2012/chart" uri="{CE6537A1-D6FC-4f65-9D91-7224C49458BB}">
                  <c15:layout>
                    <c:manualLayout>
                      <c:w val="0.17970605744209928"/>
                      <c:h val="9.2453145917001323E-2"/>
                    </c:manualLayout>
                  </c15:layout>
                </c:ext>
                <c:ext xmlns:c16="http://schemas.microsoft.com/office/drawing/2014/chart" uri="{C3380CC4-5D6E-409C-BE32-E72D297353CC}">
                  <c16:uniqueId val="{00000000-39C3-48A1-A8F6-B64785EFD0F6}"/>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cat>
            <c:strRef>
              <c:f>Sheet1!$A$2:$A$31</c:f>
              <c:strCache>
                <c:ptCount val="30"/>
                <c:pt idx="0">
                  <c:v>1Y</c:v>
                </c:pt>
                <c:pt idx="4">
                  <c:v>5Y</c:v>
                </c:pt>
                <c:pt idx="9">
                  <c:v>10Y</c:v>
                </c:pt>
                <c:pt idx="19">
                  <c:v>20Y</c:v>
                </c:pt>
                <c:pt idx="29">
                  <c:v>30Y</c:v>
                </c:pt>
              </c:strCache>
            </c:strRef>
          </c:cat>
          <c:val>
            <c:numRef>
              <c:f>Sheet1!$B$2:$B$31</c:f>
              <c:numCache>
                <c:formatCode>General</c:formatCode>
                <c:ptCount val="30"/>
                <c:pt idx="0">
                  <c:v>3.5390000000000001</c:v>
                </c:pt>
                <c:pt idx="1">
                  <c:v>3.1240000000000001</c:v>
                </c:pt>
                <c:pt idx="2">
                  <c:v>2.9260000000000002</c:v>
                </c:pt>
                <c:pt idx="3">
                  <c:v>2.8029999999999999</c:v>
                </c:pt>
                <c:pt idx="4">
                  <c:v>2.7269999999999999</c:v>
                </c:pt>
                <c:pt idx="5">
                  <c:v>2.6970000000000001</c:v>
                </c:pt>
                <c:pt idx="6">
                  <c:v>2.7</c:v>
                </c:pt>
                <c:pt idx="7">
                  <c:v>2.7240000000000002</c:v>
                </c:pt>
                <c:pt idx="8">
                  <c:v>2.7629999999999999</c:v>
                </c:pt>
                <c:pt idx="9">
                  <c:v>2.8079999999999998</c:v>
                </c:pt>
                <c:pt idx="10">
                  <c:v>2.8530000000000002</c:v>
                </c:pt>
                <c:pt idx="11">
                  <c:v>2.8959999999999999</c:v>
                </c:pt>
                <c:pt idx="12">
                  <c:v>2.9340000000000002</c:v>
                </c:pt>
                <c:pt idx="13">
                  <c:v>2.9649999999999999</c:v>
                </c:pt>
                <c:pt idx="14">
                  <c:v>2.9870000000000001</c:v>
                </c:pt>
                <c:pt idx="15">
                  <c:v>3.0019999999999998</c:v>
                </c:pt>
                <c:pt idx="16">
                  <c:v>3.01</c:v>
                </c:pt>
                <c:pt idx="17">
                  <c:v>3.0110000000000001</c:v>
                </c:pt>
                <c:pt idx="18">
                  <c:v>3.0059999999999998</c:v>
                </c:pt>
                <c:pt idx="19">
                  <c:v>2.9980000000000002</c:v>
                </c:pt>
                <c:pt idx="20">
                  <c:v>2.9870000000000001</c:v>
                </c:pt>
                <c:pt idx="21">
                  <c:v>2.9750000000000001</c:v>
                </c:pt>
                <c:pt idx="22">
                  <c:v>2.9630000000000001</c:v>
                </c:pt>
                <c:pt idx="23">
                  <c:v>2.9529999999999998</c:v>
                </c:pt>
                <c:pt idx="24">
                  <c:v>2.9449999999999998</c:v>
                </c:pt>
                <c:pt idx="25">
                  <c:v>2.9409999999999998</c:v>
                </c:pt>
                <c:pt idx="26">
                  <c:v>2.9409999999999998</c:v>
                </c:pt>
                <c:pt idx="27">
                  <c:v>2.9470000000000001</c:v>
                </c:pt>
                <c:pt idx="28">
                  <c:v>2.9590000000000001</c:v>
                </c:pt>
                <c:pt idx="29">
                  <c:v>2.9769999999999999</c:v>
                </c:pt>
              </c:numCache>
            </c:numRef>
          </c:val>
          <c:smooth val="0"/>
          <c:extLst>
            <c:ext xmlns:c16="http://schemas.microsoft.com/office/drawing/2014/chart" uri="{C3380CC4-5D6E-409C-BE32-E72D297353CC}">
              <c16:uniqueId val="{00000001-39C3-48A1-A8F6-B64785EFD0F6}"/>
            </c:ext>
          </c:extLst>
        </c:ser>
        <c:ser>
          <c:idx val="1"/>
          <c:order val="1"/>
          <c:tx>
            <c:strRef>
              <c:f>Sheet1!$C$1</c:f>
              <c:strCache>
                <c:ptCount val="1"/>
                <c:pt idx="0">
                  <c:v>6/30/2023</c:v>
                </c:pt>
              </c:strCache>
            </c:strRef>
          </c:tx>
          <c:spPr>
            <a:ln>
              <a:solidFill>
                <a:schemeClr val="bg1">
                  <a:lumMod val="65000"/>
                </a:schemeClr>
              </a:solidFill>
            </a:ln>
          </c:spPr>
          <c:marker>
            <c:symbol val="none"/>
          </c:marker>
          <c:dLbls>
            <c:dLbl>
              <c:idx val="29"/>
              <c:layout>
                <c:manualLayout>
                  <c:x val="-8.7554717389573336E-3"/>
                  <c:y val="1.6733601070950392E-2"/>
                </c:manualLayout>
              </c:layout>
              <c:spPr>
                <a:noFill/>
                <a:ln>
                  <a:noFill/>
                </a:ln>
                <a:effectLst/>
              </c:spPr>
              <c:txPr>
                <a:bodyPr wrap="square" lIns="38100" tIns="19050" rIns="38100" bIns="19050" anchor="ctr">
                  <a:spAutoFit/>
                </a:bodyPr>
                <a:lstStyle/>
                <a:p>
                  <a:pPr>
                    <a:defRPr sz="700">
                      <a:solidFill>
                        <a:schemeClr val="bg1">
                          <a:lumMod val="50000"/>
                        </a:schemeClr>
                      </a:solidFill>
                    </a:defRPr>
                  </a:pPr>
                  <a:endParaRPr lang="en-US"/>
                </a:p>
              </c:txPr>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2-39C3-48A1-A8F6-B64785EFD0F6}"/>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cat>
            <c:strRef>
              <c:f>Sheet1!$A$2:$A$31</c:f>
              <c:strCache>
                <c:ptCount val="30"/>
                <c:pt idx="0">
                  <c:v>1Y</c:v>
                </c:pt>
                <c:pt idx="4">
                  <c:v>5Y</c:v>
                </c:pt>
                <c:pt idx="9">
                  <c:v>10Y</c:v>
                </c:pt>
                <c:pt idx="19">
                  <c:v>20Y</c:v>
                </c:pt>
                <c:pt idx="29">
                  <c:v>30Y</c:v>
                </c:pt>
              </c:strCache>
            </c:strRef>
          </c:cat>
          <c:val>
            <c:numRef>
              <c:f>Sheet1!$C$2:$C$31</c:f>
              <c:numCache>
                <c:formatCode>General</c:formatCode>
                <c:ptCount val="30"/>
                <c:pt idx="0">
                  <c:v>3.3919999999999999</c:v>
                </c:pt>
                <c:pt idx="1">
                  <c:v>3.1480000000000001</c:v>
                </c:pt>
                <c:pt idx="2">
                  <c:v>2.8740000000000001</c:v>
                </c:pt>
                <c:pt idx="3">
                  <c:v>2.681</c:v>
                </c:pt>
                <c:pt idx="4">
                  <c:v>2.54</c:v>
                </c:pt>
                <c:pt idx="5">
                  <c:v>2.4460000000000002</c:v>
                </c:pt>
                <c:pt idx="6">
                  <c:v>2.3929999999999998</c:v>
                </c:pt>
                <c:pt idx="7">
                  <c:v>2.371</c:v>
                </c:pt>
                <c:pt idx="8">
                  <c:v>2.371</c:v>
                </c:pt>
                <c:pt idx="9">
                  <c:v>2.387</c:v>
                </c:pt>
                <c:pt idx="10">
                  <c:v>2.41</c:v>
                </c:pt>
                <c:pt idx="11">
                  <c:v>2.4350000000000001</c:v>
                </c:pt>
                <c:pt idx="12">
                  <c:v>2.4590000000000001</c:v>
                </c:pt>
                <c:pt idx="13">
                  <c:v>2.4780000000000002</c:v>
                </c:pt>
                <c:pt idx="14">
                  <c:v>2.4910000000000001</c:v>
                </c:pt>
                <c:pt idx="15">
                  <c:v>2.496</c:v>
                </c:pt>
                <c:pt idx="16">
                  <c:v>2.4940000000000002</c:v>
                </c:pt>
                <c:pt idx="17">
                  <c:v>2.4849999999999999</c:v>
                </c:pt>
                <c:pt idx="18">
                  <c:v>2.4710000000000001</c:v>
                </c:pt>
                <c:pt idx="19">
                  <c:v>2.452</c:v>
                </c:pt>
                <c:pt idx="20">
                  <c:v>2.431</c:v>
                </c:pt>
                <c:pt idx="21">
                  <c:v>2.4089999999999998</c:v>
                </c:pt>
                <c:pt idx="22">
                  <c:v>2.387</c:v>
                </c:pt>
                <c:pt idx="23">
                  <c:v>2.3679999999999999</c:v>
                </c:pt>
                <c:pt idx="24">
                  <c:v>2.3530000000000002</c:v>
                </c:pt>
                <c:pt idx="25">
                  <c:v>2.3420000000000001</c:v>
                </c:pt>
                <c:pt idx="26">
                  <c:v>2.339</c:v>
                </c:pt>
                <c:pt idx="27">
                  <c:v>2.3420000000000001</c:v>
                </c:pt>
                <c:pt idx="28">
                  <c:v>2.3530000000000002</c:v>
                </c:pt>
                <c:pt idx="29">
                  <c:v>2.3730000000000002</c:v>
                </c:pt>
              </c:numCache>
            </c:numRef>
          </c:val>
          <c:smooth val="0"/>
          <c:extLst>
            <c:ext xmlns:c16="http://schemas.microsoft.com/office/drawing/2014/chart" uri="{C3380CC4-5D6E-409C-BE32-E72D297353CC}">
              <c16:uniqueId val="{00000003-39C3-48A1-A8F6-B64785EFD0F6}"/>
            </c:ext>
          </c:extLst>
        </c:ser>
        <c:dLbls>
          <c:showLegendKey val="0"/>
          <c:showVal val="0"/>
          <c:showCatName val="0"/>
          <c:showSerName val="0"/>
          <c:showPercent val="0"/>
          <c:showBubbleSize val="0"/>
        </c:dLbls>
        <c:smooth val="0"/>
        <c:axId val="120240384"/>
        <c:axId val="120246656"/>
      </c:lineChart>
      <c:dateAx>
        <c:axId val="120240384"/>
        <c:scaling>
          <c:orientation val="minMax"/>
        </c:scaling>
        <c:delete val="0"/>
        <c:axPos val="b"/>
        <c:title>
          <c:tx>
            <c:rich>
              <a:bodyPr/>
              <a:lstStyle/>
              <a:p>
                <a:pPr>
                  <a:defRPr/>
                </a:pPr>
                <a:r>
                  <a:rPr lang="en-US" dirty="0"/>
                  <a:t>Years to Maturity</a:t>
                </a:r>
              </a:p>
            </c:rich>
          </c:tx>
          <c:layout>
            <c:manualLayout>
              <c:xMode val="edge"/>
              <c:yMode val="edge"/>
              <c:x val="0.36968186958966137"/>
              <c:y val="0.84776573485543227"/>
            </c:manualLayout>
          </c:layout>
          <c:overlay val="0"/>
        </c:title>
        <c:numFmt formatCode="0" sourceLinked="0"/>
        <c:majorTickMark val="none"/>
        <c:minorTickMark val="none"/>
        <c:tickLblPos val="low"/>
        <c:txPr>
          <a:bodyPr rot="0"/>
          <a:lstStyle/>
          <a:p>
            <a:pPr>
              <a:defRPr/>
            </a:pPr>
            <a:endParaRPr lang="en-US"/>
          </a:p>
        </c:txPr>
        <c:crossAx val="120246656"/>
        <c:crosses val="autoZero"/>
        <c:auto val="0"/>
        <c:lblOffset val="100"/>
        <c:baseTimeUnit val="days"/>
        <c:majorUnit val="1"/>
        <c:majorTimeUnit val="days"/>
        <c:minorUnit val="5"/>
        <c:minorTimeUnit val="days"/>
      </c:dateAx>
      <c:valAx>
        <c:axId val="120246656"/>
        <c:scaling>
          <c:orientation val="minMax"/>
          <c:max val="6"/>
          <c:min val="-1"/>
        </c:scaling>
        <c:delete val="0"/>
        <c:axPos val="l"/>
        <c:title>
          <c:tx>
            <c:rich>
              <a:bodyPr rot="-5400000" vert="horz"/>
              <a:lstStyle/>
              <a:p>
                <a:pPr>
                  <a:defRPr/>
                </a:pPr>
                <a:r>
                  <a:rPr lang="en-US" dirty="0"/>
                  <a:t>Yield (%)</a:t>
                </a:r>
              </a:p>
            </c:rich>
          </c:tx>
          <c:layout>
            <c:manualLayout>
              <c:xMode val="edge"/>
              <c:yMode val="edge"/>
              <c:x val="1.1339554777874988E-2"/>
              <c:y val="0.33842028342511155"/>
            </c:manualLayout>
          </c:layout>
          <c:overlay val="0"/>
        </c:title>
        <c:numFmt formatCode="#,##0.0" sourceLinked="0"/>
        <c:majorTickMark val="none"/>
        <c:minorTickMark val="none"/>
        <c:tickLblPos val="nextTo"/>
        <c:crossAx val="120240384"/>
        <c:crosses val="autoZero"/>
        <c:crossBetween val="between"/>
        <c:majorUnit val="1"/>
      </c:valAx>
    </c:plotArea>
    <c:plotVisOnly val="1"/>
    <c:dispBlanksAs val="span"/>
    <c:showDLblsOverMax val="0"/>
  </c:chart>
  <c:txPr>
    <a:bodyPr/>
    <a:lstStyle/>
    <a:p>
      <a:pPr>
        <a:defRPr sz="800"/>
      </a:pPr>
      <a:endParaRPr lang="en-US"/>
    </a:p>
  </c:txPr>
  <c:externalData r:id="rId1">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8966868122947506"/>
          <c:y val="0.11110122906323457"/>
          <c:w val="0.61325100687338796"/>
          <c:h val="0.62350319914829933"/>
        </c:manualLayout>
      </c:layout>
      <c:lineChart>
        <c:grouping val="standard"/>
        <c:varyColors val="0"/>
        <c:ser>
          <c:idx val="0"/>
          <c:order val="0"/>
          <c:tx>
            <c:strRef>
              <c:f>Sheet1!$B$1</c:f>
              <c:strCache>
                <c:ptCount val="1"/>
                <c:pt idx="0">
                  <c:v>9/30/2023</c:v>
                </c:pt>
              </c:strCache>
            </c:strRef>
          </c:tx>
          <c:spPr>
            <a:ln>
              <a:solidFill>
                <a:schemeClr val="accent1"/>
              </a:solidFill>
            </a:ln>
          </c:spPr>
          <c:marker>
            <c:symbol val="none"/>
          </c:marker>
          <c:dLbls>
            <c:dLbl>
              <c:idx val="29"/>
              <c:layout>
                <c:manualLayout>
                  <c:x val="-2.0001039136912993E-2"/>
                  <c:y val="-1.1301768754809647E-3"/>
                </c:manualLayout>
              </c:layout>
              <c:spPr>
                <a:noFill/>
                <a:ln>
                  <a:noFill/>
                </a:ln>
                <a:effectLst/>
              </c:spPr>
              <c:txPr>
                <a:bodyPr wrap="square" lIns="38100" tIns="19050" rIns="38100" bIns="19050" anchor="ctr">
                  <a:noAutofit/>
                </a:bodyPr>
                <a:lstStyle/>
                <a:p>
                  <a:pPr>
                    <a:defRPr sz="700">
                      <a:solidFill>
                        <a:schemeClr val="tx2"/>
                      </a:solidFill>
                    </a:defRPr>
                  </a:pPr>
                  <a:endParaRPr lang="en-US"/>
                </a:p>
              </c:txPr>
              <c:showLegendKey val="0"/>
              <c:showVal val="0"/>
              <c:showCatName val="0"/>
              <c:showSerName val="1"/>
              <c:showPercent val="0"/>
              <c:showBubbleSize val="0"/>
              <c:extLst>
                <c:ext xmlns:c15="http://schemas.microsoft.com/office/drawing/2012/chart" uri="{CE6537A1-D6FC-4f65-9D91-7224C49458BB}">
                  <c15:layout>
                    <c:manualLayout>
                      <c:w val="0.19245452518985198"/>
                      <c:h val="8.4086345381526081E-2"/>
                    </c:manualLayout>
                  </c15:layout>
                </c:ext>
                <c:ext xmlns:c16="http://schemas.microsoft.com/office/drawing/2014/chart" uri="{C3380CC4-5D6E-409C-BE32-E72D297353CC}">
                  <c16:uniqueId val="{00000000-4BDA-4988-97AC-1D39A5314BA9}"/>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cat>
            <c:strRef>
              <c:f>Sheet1!$A$2:$A$31</c:f>
              <c:strCache>
                <c:ptCount val="30"/>
                <c:pt idx="0">
                  <c:v>1Y</c:v>
                </c:pt>
                <c:pt idx="4">
                  <c:v>5Y</c:v>
                </c:pt>
                <c:pt idx="9">
                  <c:v>10Y</c:v>
                </c:pt>
                <c:pt idx="19">
                  <c:v>20Y</c:v>
                </c:pt>
                <c:pt idx="29">
                  <c:v>30Y</c:v>
                </c:pt>
              </c:strCache>
            </c:strRef>
          </c:cat>
          <c:val>
            <c:numRef>
              <c:f>Sheet1!$B$2:$B$31</c:f>
              <c:numCache>
                <c:formatCode>General</c:formatCode>
                <c:ptCount val="30"/>
                <c:pt idx="0">
                  <c:v>4.9859999999999998</c:v>
                </c:pt>
                <c:pt idx="1">
                  <c:v>4.7469999999999999</c:v>
                </c:pt>
                <c:pt idx="2">
                  <c:v>4.4820000000000002</c:v>
                </c:pt>
                <c:pt idx="3">
                  <c:v>4.3869999999999996</c:v>
                </c:pt>
                <c:pt idx="4">
                  <c:v>4.3390000000000004</c:v>
                </c:pt>
                <c:pt idx="5">
                  <c:v>4.3259999999999996</c:v>
                </c:pt>
                <c:pt idx="6">
                  <c:v>4.3380000000000001</c:v>
                </c:pt>
                <c:pt idx="7">
                  <c:v>4.3659999999999997</c:v>
                </c:pt>
                <c:pt idx="8">
                  <c:v>4.4059999999999997</c:v>
                </c:pt>
                <c:pt idx="9">
                  <c:v>4.452</c:v>
                </c:pt>
                <c:pt idx="10">
                  <c:v>4.5010000000000003</c:v>
                </c:pt>
                <c:pt idx="11">
                  <c:v>4.55</c:v>
                </c:pt>
                <c:pt idx="12">
                  <c:v>4.5970000000000004</c:v>
                </c:pt>
                <c:pt idx="13">
                  <c:v>4.6420000000000003</c:v>
                </c:pt>
                <c:pt idx="14">
                  <c:v>4.6829999999999998</c:v>
                </c:pt>
                <c:pt idx="15">
                  <c:v>4.72</c:v>
                </c:pt>
                <c:pt idx="16">
                  <c:v>4.7519999999999998</c:v>
                </c:pt>
                <c:pt idx="17">
                  <c:v>4.7789999999999999</c:v>
                </c:pt>
                <c:pt idx="18">
                  <c:v>4.8019999999999996</c:v>
                </c:pt>
                <c:pt idx="19">
                  <c:v>4.8209999999999997</c:v>
                </c:pt>
                <c:pt idx="20">
                  <c:v>4.835</c:v>
                </c:pt>
                <c:pt idx="21">
                  <c:v>4.8449999999999998</c:v>
                </c:pt>
                <c:pt idx="22">
                  <c:v>4.8520000000000003</c:v>
                </c:pt>
                <c:pt idx="23">
                  <c:v>4.8550000000000004</c:v>
                </c:pt>
                <c:pt idx="24">
                  <c:v>4.8550000000000004</c:v>
                </c:pt>
                <c:pt idx="25">
                  <c:v>4.8529999999999998</c:v>
                </c:pt>
                <c:pt idx="26">
                  <c:v>4.8490000000000002</c:v>
                </c:pt>
                <c:pt idx="27">
                  <c:v>4.843</c:v>
                </c:pt>
                <c:pt idx="28">
                  <c:v>4.835</c:v>
                </c:pt>
                <c:pt idx="29">
                  <c:v>4.8259999999999996</c:v>
                </c:pt>
              </c:numCache>
            </c:numRef>
          </c:val>
          <c:smooth val="0"/>
          <c:extLst>
            <c:ext xmlns:c16="http://schemas.microsoft.com/office/drawing/2014/chart" uri="{C3380CC4-5D6E-409C-BE32-E72D297353CC}">
              <c16:uniqueId val="{00000001-4BDA-4988-97AC-1D39A5314BA9}"/>
            </c:ext>
          </c:extLst>
        </c:ser>
        <c:ser>
          <c:idx val="1"/>
          <c:order val="1"/>
          <c:tx>
            <c:strRef>
              <c:f>Sheet1!$C$1</c:f>
              <c:strCache>
                <c:ptCount val="1"/>
                <c:pt idx="0">
                  <c:v>6/30/2023</c:v>
                </c:pt>
              </c:strCache>
            </c:strRef>
          </c:tx>
          <c:spPr>
            <a:ln>
              <a:solidFill>
                <a:schemeClr val="bg1">
                  <a:lumMod val="65000"/>
                </a:schemeClr>
              </a:solidFill>
            </a:ln>
          </c:spPr>
          <c:marker>
            <c:symbol val="none"/>
          </c:marker>
          <c:dLbls>
            <c:dLbl>
              <c:idx val="29"/>
              <c:layout>
                <c:manualLayout>
                  <c:x val="-2.176790709445587E-2"/>
                  <c:y val="2.5100731008021588E-2"/>
                </c:manualLayout>
              </c:layout>
              <c:spPr>
                <a:noFill/>
                <a:ln>
                  <a:noFill/>
                </a:ln>
                <a:effectLst/>
              </c:spPr>
              <c:txPr>
                <a:bodyPr wrap="square" lIns="38100" tIns="19050" rIns="38100" bIns="19050" anchor="ctr">
                  <a:spAutoFit/>
                </a:bodyPr>
                <a:lstStyle/>
                <a:p>
                  <a:pPr>
                    <a:defRPr sz="700">
                      <a:solidFill>
                        <a:schemeClr val="bg1">
                          <a:lumMod val="50000"/>
                        </a:schemeClr>
                      </a:solidFill>
                    </a:defRPr>
                  </a:pPr>
                  <a:endParaRPr lang="en-US"/>
                </a:p>
              </c:txPr>
              <c:showLegendKey val="0"/>
              <c:showVal val="0"/>
              <c:showCatName val="0"/>
              <c:showSerName val="1"/>
              <c:showPercent val="0"/>
              <c:showBubbleSize val="0"/>
              <c:extLst>
                <c:ext xmlns:c15="http://schemas.microsoft.com/office/drawing/2012/chart" uri="{CE6537A1-D6FC-4f65-9D91-7224C49458BB}">
                  <c15:layout>
                    <c:manualLayout>
                      <c:w val="0.17520150037962018"/>
                      <c:h val="9.2453145917001323E-2"/>
                    </c:manualLayout>
                  </c15:layout>
                </c:ext>
                <c:ext xmlns:c16="http://schemas.microsoft.com/office/drawing/2014/chart" uri="{C3380CC4-5D6E-409C-BE32-E72D297353CC}">
                  <c16:uniqueId val="{00000002-4BDA-4988-97AC-1D39A5314BA9}"/>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cat>
            <c:strRef>
              <c:f>Sheet1!$A$2:$A$31</c:f>
              <c:strCache>
                <c:ptCount val="30"/>
                <c:pt idx="0">
                  <c:v>1Y</c:v>
                </c:pt>
                <c:pt idx="4">
                  <c:v>5Y</c:v>
                </c:pt>
                <c:pt idx="9">
                  <c:v>10Y</c:v>
                </c:pt>
                <c:pt idx="19">
                  <c:v>20Y</c:v>
                </c:pt>
                <c:pt idx="29">
                  <c:v>30Y</c:v>
                </c:pt>
              </c:strCache>
            </c:strRef>
          </c:cat>
          <c:val>
            <c:numRef>
              <c:f>Sheet1!$C$2:$C$31</c:f>
              <c:numCache>
                <c:formatCode>General</c:formatCode>
                <c:ptCount val="30"/>
                <c:pt idx="0">
                  <c:v>5.38</c:v>
                </c:pt>
                <c:pt idx="1">
                  <c:v>5.2930000000000001</c:v>
                </c:pt>
                <c:pt idx="2">
                  <c:v>5.0890000000000004</c:v>
                </c:pt>
                <c:pt idx="3">
                  <c:v>4.8639999999999999</c:v>
                </c:pt>
                <c:pt idx="4">
                  <c:v>4.702</c:v>
                </c:pt>
                <c:pt idx="5">
                  <c:v>4.5890000000000004</c:v>
                </c:pt>
                <c:pt idx="6">
                  <c:v>4.5149999999999997</c:v>
                </c:pt>
                <c:pt idx="7">
                  <c:v>4.4690000000000003</c:v>
                </c:pt>
                <c:pt idx="8">
                  <c:v>4.4450000000000003</c:v>
                </c:pt>
                <c:pt idx="9">
                  <c:v>4.4349999999999996</c:v>
                </c:pt>
                <c:pt idx="10">
                  <c:v>4.4359999999999999</c:v>
                </c:pt>
                <c:pt idx="11">
                  <c:v>4.4429999999999996</c:v>
                </c:pt>
                <c:pt idx="12">
                  <c:v>4.4539999999999997</c:v>
                </c:pt>
                <c:pt idx="13">
                  <c:v>4.4669999999999996</c:v>
                </c:pt>
                <c:pt idx="14">
                  <c:v>4.4790000000000001</c:v>
                </c:pt>
                <c:pt idx="15">
                  <c:v>4.4889999999999999</c:v>
                </c:pt>
                <c:pt idx="16">
                  <c:v>4.4980000000000002</c:v>
                </c:pt>
                <c:pt idx="17">
                  <c:v>4.5039999999999996</c:v>
                </c:pt>
                <c:pt idx="18">
                  <c:v>4.508</c:v>
                </c:pt>
                <c:pt idx="19">
                  <c:v>4.5090000000000003</c:v>
                </c:pt>
                <c:pt idx="20">
                  <c:v>4.5060000000000002</c:v>
                </c:pt>
                <c:pt idx="21">
                  <c:v>4.5010000000000003</c:v>
                </c:pt>
                <c:pt idx="22">
                  <c:v>4.4939999999999998</c:v>
                </c:pt>
                <c:pt idx="23">
                  <c:v>4.484</c:v>
                </c:pt>
                <c:pt idx="24">
                  <c:v>4.4720000000000004</c:v>
                </c:pt>
                <c:pt idx="25">
                  <c:v>4.4589999999999996</c:v>
                </c:pt>
                <c:pt idx="26">
                  <c:v>4.444</c:v>
                </c:pt>
                <c:pt idx="27">
                  <c:v>4.4269999999999996</c:v>
                </c:pt>
                <c:pt idx="28">
                  <c:v>4.41</c:v>
                </c:pt>
                <c:pt idx="29">
                  <c:v>4.3920000000000003</c:v>
                </c:pt>
              </c:numCache>
            </c:numRef>
          </c:val>
          <c:smooth val="0"/>
          <c:extLst>
            <c:ext xmlns:c16="http://schemas.microsoft.com/office/drawing/2014/chart" uri="{C3380CC4-5D6E-409C-BE32-E72D297353CC}">
              <c16:uniqueId val="{00000003-4BDA-4988-97AC-1D39A5314BA9}"/>
            </c:ext>
          </c:extLst>
        </c:ser>
        <c:dLbls>
          <c:showLegendKey val="0"/>
          <c:showVal val="0"/>
          <c:showCatName val="0"/>
          <c:showSerName val="0"/>
          <c:showPercent val="0"/>
          <c:showBubbleSize val="0"/>
        </c:dLbls>
        <c:smooth val="0"/>
        <c:axId val="120240384"/>
        <c:axId val="120246656"/>
      </c:lineChart>
      <c:dateAx>
        <c:axId val="120240384"/>
        <c:scaling>
          <c:orientation val="minMax"/>
        </c:scaling>
        <c:delete val="0"/>
        <c:axPos val="b"/>
        <c:title>
          <c:tx>
            <c:rich>
              <a:bodyPr/>
              <a:lstStyle/>
              <a:p>
                <a:pPr>
                  <a:defRPr/>
                </a:pPr>
                <a:r>
                  <a:rPr lang="en-US" dirty="0"/>
                  <a:t>Years to Maturity</a:t>
                </a:r>
              </a:p>
            </c:rich>
          </c:tx>
          <c:layout>
            <c:manualLayout>
              <c:xMode val="edge"/>
              <c:yMode val="edge"/>
              <c:x val="0.34851679965943128"/>
              <c:y val="0.8561325353909075"/>
            </c:manualLayout>
          </c:layout>
          <c:overlay val="0"/>
        </c:title>
        <c:numFmt formatCode="0" sourceLinked="0"/>
        <c:majorTickMark val="none"/>
        <c:minorTickMark val="none"/>
        <c:tickLblPos val="low"/>
        <c:txPr>
          <a:bodyPr rot="0"/>
          <a:lstStyle/>
          <a:p>
            <a:pPr>
              <a:defRPr/>
            </a:pPr>
            <a:endParaRPr lang="en-US"/>
          </a:p>
        </c:txPr>
        <c:crossAx val="120246656"/>
        <c:crosses val="autoZero"/>
        <c:auto val="0"/>
        <c:lblOffset val="100"/>
        <c:baseTimeUnit val="days"/>
        <c:majorUnit val="1"/>
        <c:majorTimeUnit val="days"/>
        <c:minorUnit val="5"/>
        <c:minorTimeUnit val="days"/>
      </c:dateAx>
      <c:valAx>
        <c:axId val="120246656"/>
        <c:scaling>
          <c:orientation val="minMax"/>
          <c:max val="6"/>
          <c:min val="-1"/>
        </c:scaling>
        <c:delete val="0"/>
        <c:axPos val="l"/>
        <c:title>
          <c:tx>
            <c:rich>
              <a:bodyPr rot="-5400000" vert="horz"/>
              <a:lstStyle/>
              <a:p>
                <a:pPr>
                  <a:defRPr/>
                </a:pPr>
                <a:r>
                  <a:rPr lang="en-US" dirty="0"/>
                  <a:t>Yield (%)</a:t>
                </a:r>
              </a:p>
            </c:rich>
          </c:tx>
          <c:layout>
            <c:manualLayout>
              <c:xMode val="edge"/>
              <c:yMode val="edge"/>
              <c:x val="1.1339554777874988E-2"/>
              <c:y val="0.33842028342511155"/>
            </c:manualLayout>
          </c:layout>
          <c:overlay val="0"/>
        </c:title>
        <c:numFmt formatCode="#,##0.0" sourceLinked="0"/>
        <c:majorTickMark val="none"/>
        <c:minorTickMark val="none"/>
        <c:tickLblPos val="nextTo"/>
        <c:crossAx val="120240384"/>
        <c:crosses val="autoZero"/>
        <c:crossBetween val="between"/>
        <c:majorUnit val="1"/>
      </c:valAx>
    </c:plotArea>
    <c:plotVisOnly val="1"/>
    <c:dispBlanksAs val="span"/>
    <c:showDLblsOverMax val="0"/>
  </c:chart>
  <c:txPr>
    <a:bodyPr/>
    <a:lstStyle/>
    <a:p>
      <a:pPr>
        <a:defRPr sz="800"/>
      </a:pPr>
      <a:endParaRPr lang="en-US"/>
    </a:p>
  </c:txPr>
  <c:externalData r:id="rId1">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8966868122947506"/>
          <c:y val="9.4367627992284098E-2"/>
          <c:w val="0.64730788202725698"/>
          <c:h val="0.64023680021924967"/>
        </c:manualLayout>
      </c:layout>
      <c:lineChart>
        <c:grouping val="standard"/>
        <c:varyColors val="0"/>
        <c:ser>
          <c:idx val="0"/>
          <c:order val="0"/>
          <c:tx>
            <c:strRef>
              <c:f>Sheet1!$B$1</c:f>
              <c:strCache>
                <c:ptCount val="1"/>
                <c:pt idx="0">
                  <c:v>9/30/2023</c:v>
                </c:pt>
              </c:strCache>
            </c:strRef>
          </c:tx>
          <c:spPr>
            <a:ln>
              <a:solidFill>
                <a:schemeClr val="accent1"/>
              </a:solidFill>
            </a:ln>
          </c:spPr>
          <c:marker>
            <c:symbol val="none"/>
          </c:marker>
          <c:dLbls>
            <c:dLbl>
              <c:idx val="29"/>
              <c:layout>
                <c:manualLayout>
                  <c:x val="-8.6579879994832468E-3"/>
                  <c:y val="-8.3668005354752533E-3"/>
                </c:manualLayout>
              </c:layout>
              <c:spPr>
                <a:noFill/>
                <a:ln>
                  <a:noFill/>
                </a:ln>
                <a:effectLst/>
              </c:spPr>
              <c:txPr>
                <a:bodyPr wrap="square" lIns="38100" tIns="19050" rIns="38100" bIns="19050" anchor="ctr">
                  <a:spAutoFit/>
                </a:bodyPr>
                <a:lstStyle/>
                <a:p>
                  <a:pPr>
                    <a:defRPr sz="700" b="0">
                      <a:solidFill>
                        <a:schemeClr val="tx2"/>
                      </a:solidFill>
                      <a:latin typeface="Arial" panose="020B0604020202020204" pitchFamily="34" charset="0"/>
                      <a:cs typeface="Arial" panose="020B0604020202020204" pitchFamily="34" charset="0"/>
                    </a:defRPr>
                  </a:pPr>
                  <a:endParaRPr lang="en-US"/>
                </a:p>
              </c:txPr>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0-34C8-452C-9DBC-319125B20286}"/>
                </c:ext>
              </c:extLst>
            </c:dLbl>
            <c:spPr>
              <a:noFill/>
              <a:ln>
                <a:noFill/>
              </a:ln>
              <a:effectLst/>
            </c:spPr>
            <c:txPr>
              <a:bodyPr wrap="square" lIns="38100" tIns="19050" rIns="38100" bIns="19050" anchor="ctr">
                <a:spAutoFit/>
              </a:bodyPr>
              <a:lstStyle/>
              <a:p>
                <a:pPr>
                  <a:defRPr b="0">
                    <a:solidFill>
                      <a:schemeClr val="tx2"/>
                    </a:solidFill>
                    <a:latin typeface="Arial" panose="020B0604020202020204" pitchFamily="34" charset="0"/>
                    <a:cs typeface="Arial" panose="020B0604020202020204" pitchFamily="34" charset="0"/>
                  </a:defRPr>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strRef>
              <c:f>Sheet1!$A$2:$A$31</c:f>
              <c:strCache>
                <c:ptCount val="30"/>
                <c:pt idx="0">
                  <c:v>1Y</c:v>
                </c:pt>
                <c:pt idx="4">
                  <c:v>5Y</c:v>
                </c:pt>
                <c:pt idx="9">
                  <c:v>10Y</c:v>
                </c:pt>
                <c:pt idx="19">
                  <c:v>20Y</c:v>
                </c:pt>
                <c:pt idx="29">
                  <c:v>30Y</c:v>
                </c:pt>
              </c:strCache>
            </c:strRef>
          </c:cat>
          <c:val>
            <c:numRef>
              <c:f>Sheet1!$B$2:$B$31</c:f>
              <c:numCache>
                <c:formatCode>General</c:formatCode>
                <c:ptCount val="30"/>
                <c:pt idx="0">
                  <c:v>5.4429999999999996</c:v>
                </c:pt>
                <c:pt idx="1">
                  <c:v>5.0709999999999997</c:v>
                </c:pt>
                <c:pt idx="2">
                  <c:v>4.8689999999999998</c:v>
                </c:pt>
                <c:pt idx="3">
                  <c:v>4.74</c:v>
                </c:pt>
                <c:pt idx="4">
                  <c:v>4.6589999999999998</c:v>
                </c:pt>
                <c:pt idx="5">
                  <c:v>4.6109999999999998</c:v>
                </c:pt>
                <c:pt idx="6">
                  <c:v>4.5869999999999997</c:v>
                </c:pt>
                <c:pt idx="7">
                  <c:v>4.58</c:v>
                </c:pt>
                <c:pt idx="8">
                  <c:v>4.5869999999999997</c:v>
                </c:pt>
                <c:pt idx="9">
                  <c:v>4.6040000000000001</c:v>
                </c:pt>
                <c:pt idx="10">
                  <c:v>4.6289999999999996</c:v>
                </c:pt>
                <c:pt idx="11">
                  <c:v>4.66</c:v>
                </c:pt>
                <c:pt idx="12">
                  <c:v>4.694</c:v>
                </c:pt>
                <c:pt idx="13">
                  <c:v>4.7309999999999999</c:v>
                </c:pt>
                <c:pt idx="14">
                  <c:v>4.7690000000000001</c:v>
                </c:pt>
                <c:pt idx="15">
                  <c:v>4.8049999999999997</c:v>
                </c:pt>
                <c:pt idx="16">
                  <c:v>4.8380000000000001</c:v>
                </c:pt>
                <c:pt idx="17">
                  <c:v>4.8680000000000003</c:v>
                </c:pt>
                <c:pt idx="18">
                  <c:v>4.8920000000000003</c:v>
                </c:pt>
                <c:pt idx="19">
                  <c:v>4.91</c:v>
                </c:pt>
                <c:pt idx="20">
                  <c:v>4.92</c:v>
                </c:pt>
                <c:pt idx="21">
                  <c:v>4.923</c:v>
                </c:pt>
                <c:pt idx="22">
                  <c:v>4.9169999999999998</c:v>
                </c:pt>
                <c:pt idx="23">
                  <c:v>4.9029999999999996</c:v>
                </c:pt>
                <c:pt idx="24">
                  <c:v>4.8810000000000002</c:v>
                </c:pt>
                <c:pt idx="25">
                  <c:v>4.8499999999999996</c:v>
                </c:pt>
                <c:pt idx="26">
                  <c:v>4.8120000000000003</c:v>
                </c:pt>
                <c:pt idx="27">
                  <c:v>4.766</c:v>
                </c:pt>
                <c:pt idx="28">
                  <c:v>4.7130000000000001</c:v>
                </c:pt>
                <c:pt idx="29">
                  <c:v>4.6559999999999997</c:v>
                </c:pt>
              </c:numCache>
            </c:numRef>
          </c:val>
          <c:smooth val="0"/>
          <c:extLst>
            <c:ext xmlns:c16="http://schemas.microsoft.com/office/drawing/2014/chart" uri="{C3380CC4-5D6E-409C-BE32-E72D297353CC}">
              <c16:uniqueId val="{00000001-34C8-452C-9DBC-319125B20286}"/>
            </c:ext>
          </c:extLst>
        </c:ser>
        <c:ser>
          <c:idx val="1"/>
          <c:order val="1"/>
          <c:tx>
            <c:strRef>
              <c:f>Sheet1!$C$1</c:f>
              <c:strCache>
                <c:ptCount val="1"/>
                <c:pt idx="0">
                  <c:v>6/30/2023</c:v>
                </c:pt>
              </c:strCache>
            </c:strRef>
          </c:tx>
          <c:spPr>
            <a:ln>
              <a:solidFill>
                <a:schemeClr val="bg1">
                  <a:lumMod val="65000"/>
                </a:schemeClr>
              </a:solidFill>
            </a:ln>
          </c:spPr>
          <c:marker>
            <c:symbol val="none"/>
          </c:marker>
          <c:dLbls>
            <c:dLbl>
              <c:idx val="29"/>
              <c:layout>
                <c:manualLayout>
                  <c:x val="-8.6579879994832468E-3"/>
                  <c:y val="8.3668005354752342E-3"/>
                </c:manualLayout>
              </c:layout>
              <c:spPr>
                <a:noFill/>
                <a:ln>
                  <a:noFill/>
                </a:ln>
                <a:effectLst/>
              </c:spPr>
              <c:txPr>
                <a:bodyPr wrap="square" lIns="38100" tIns="19050" rIns="38100" bIns="19050" anchor="ctr">
                  <a:spAutoFit/>
                </a:bodyPr>
                <a:lstStyle/>
                <a:p>
                  <a:pPr>
                    <a:defRPr sz="700">
                      <a:solidFill>
                        <a:schemeClr val="bg1">
                          <a:lumMod val="50000"/>
                        </a:schemeClr>
                      </a:solidFill>
                    </a:defRPr>
                  </a:pPr>
                  <a:endParaRPr lang="en-US"/>
                </a:p>
              </c:txPr>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2-34C8-452C-9DBC-319125B20286}"/>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cat>
            <c:strRef>
              <c:f>Sheet1!$A$2:$A$31</c:f>
              <c:strCache>
                <c:ptCount val="30"/>
                <c:pt idx="0">
                  <c:v>1Y</c:v>
                </c:pt>
                <c:pt idx="4">
                  <c:v>5Y</c:v>
                </c:pt>
                <c:pt idx="9">
                  <c:v>10Y</c:v>
                </c:pt>
                <c:pt idx="19">
                  <c:v>20Y</c:v>
                </c:pt>
                <c:pt idx="29">
                  <c:v>30Y</c:v>
                </c:pt>
              </c:strCache>
            </c:strRef>
          </c:cat>
          <c:val>
            <c:numRef>
              <c:f>Sheet1!$C$2:$C$31</c:f>
              <c:numCache>
                <c:formatCode>General</c:formatCode>
                <c:ptCount val="30"/>
                <c:pt idx="0">
                  <c:v>5.4089999999999998</c:v>
                </c:pt>
                <c:pt idx="1">
                  <c:v>4.8940000000000001</c:v>
                </c:pt>
                <c:pt idx="2">
                  <c:v>4.5819999999999999</c:v>
                </c:pt>
                <c:pt idx="3">
                  <c:v>4.3460000000000001</c:v>
                </c:pt>
                <c:pt idx="4">
                  <c:v>4.1669999999999998</c:v>
                </c:pt>
                <c:pt idx="5">
                  <c:v>4.0309999999999997</c:v>
                </c:pt>
                <c:pt idx="6">
                  <c:v>3.931</c:v>
                </c:pt>
                <c:pt idx="7">
                  <c:v>3.86</c:v>
                </c:pt>
                <c:pt idx="8">
                  <c:v>3.8149999999999999</c:v>
                </c:pt>
                <c:pt idx="9">
                  <c:v>3.7919999999999998</c:v>
                </c:pt>
                <c:pt idx="10">
                  <c:v>3.7869999999999999</c:v>
                </c:pt>
                <c:pt idx="11">
                  <c:v>3.7970000000000002</c:v>
                </c:pt>
                <c:pt idx="12">
                  <c:v>3.819</c:v>
                </c:pt>
                <c:pt idx="13">
                  <c:v>3.8490000000000002</c:v>
                </c:pt>
                <c:pt idx="14">
                  <c:v>3.8839999999999999</c:v>
                </c:pt>
                <c:pt idx="15">
                  <c:v>3.9220000000000002</c:v>
                </c:pt>
                <c:pt idx="16">
                  <c:v>3.9590000000000001</c:v>
                </c:pt>
                <c:pt idx="17">
                  <c:v>3.9929999999999999</c:v>
                </c:pt>
                <c:pt idx="18">
                  <c:v>4.0220000000000002</c:v>
                </c:pt>
                <c:pt idx="19">
                  <c:v>4.0449999999999999</c:v>
                </c:pt>
                <c:pt idx="20">
                  <c:v>4.0590000000000002</c:v>
                </c:pt>
                <c:pt idx="21">
                  <c:v>4.0650000000000004</c:v>
                </c:pt>
                <c:pt idx="22">
                  <c:v>4.0599999999999996</c:v>
                </c:pt>
                <c:pt idx="23">
                  <c:v>4.0460000000000003</c:v>
                </c:pt>
                <c:pt idx="24">
                  <c:v>4.0220000000000002</c:v>
                </c:pt>
                <c:pt idx="25">
                  <c:v>3.9870000000000001</c:v>
                </c:pt>
                <c:pt idx="26">
                  <c:v>3.9430000000000001</c:v>
                </c:pt>
                <c:pt idx="27">
                  <c:v>3.89</c:v>
                </c:pt>
                <c:pt idx="28">
                  <c:v>3.8279999999999998</c:v>
                </c:pt>
                <c:pt idx="29">
                  <c:v>3.762</c:v>
                </c:pt>
              </c:numCache>
            </c:numRef>
          </c:val>
          <c:smooth val="0"/>
          <c:extLst>
            <c:ext xmlns:c16="http://schemas.microsoft.com/office/drawing/2014/chart" uri="{C3380CC4-5D6E-409C-BE32-E72D297353CC}">
              <c16:uniqueId val="{00000003-34C8-452C-9DBC-319125B20286}"/>
            </c:ext>
          </c:extLst>
        </c:ser>
        <c:dLbls>
          <c:showLegendKey val="0"/>
          <c:showVal val="0"/>
          <c:showCatName val="0"/>
          <c:showSerName val="0"/>
          <c:showPercent val="0"/>
          <c:showBubbleSize val="0"/>
        </c:dLbls>
        <c:smooth val="0"/>
        <c:axId val="120240384"/>
        <c:axId val="120246656"/>
      </c:lineChart>
      <c:dateAx>
        <c:axId val="120240384"/>
        <c:scaling>
          <c:orientation val="minMax"/>
        </c:scaling>
        <c:delete val="0"/>
        <c:axPos val="b"/>
        <c:title>
          <c:tx>
            <c:rich>
              <a:bodyPr/>
              <a:lstStyle/>
              <a:p>
                <a:pPr>
                  <a:defRPr/>
                </a:pPr>
                <a:r>
                  <a:rPr lang="en-US" dirty="0"/>
                  <a:t>Years to Maturity</a:t>
                </a:r>
              </a:p>
            </c:rich>
          </c:tx>
          <c:layout>
            <c:manualLayout>
              <c:xMode val="edge"/>
              <c:yMode val="edge"/>
              <c:x val="0.36107252701104781"/>
              <c:y val="0.84776573485543227"/>
            </c:manualLayout>
          </c:layout>
          <c:overlay val="0"/>
        </c:title>
        <c:numFmt formatCode="0" sourceLinked="0"/>
        <c:majorTickMark val="none"/>
        <c:minorTickMark val="none"/>
        <c:tickLblPos val="low"/>
        <c:txPr>
          <a:bodyPr rot="0"/>
          <a:lstStyle/>
          <a:p>
            <a:pPr>
              <a:defRPr/>
            </a:pPr>
            <a:endParaRPr lang="en-US"/>
          </a:p>
        </c:txPr>
        <c:crossAx val="120246656"/>
        <c:crosses val="autoZero"/>
        <c:auto val="0"/>
        <c:lblOffset val="100"/>
        <c:baseTimeUnit val="days"/>
        <c:majorUnit val="1"/>
        <c:majorTimeUnit val="days"/>
        <c:minorUnit val="5"/>
        <c:minorTimeUnit val="days"/>
      </c:dateAx>
      <c:valAx>
        <c:axId val="120246656"/>
        <c:scaling>
          <c:orientation val="minMax"/>
          <c:max val="6"/>
          <c:min val="-1"/>
        </c:scaling>
        <c:delete val="0"/>
        <c:axPos val="l"/>
        <c:title>
          <c:tx>
            <c:rich>
              <a:bodyPr rot="-5400000" vert="horz"/>
              <a:lstStyle/>
              <a:p>
                <a:pPr>
                  <a:defRPr/>
                </a:pPr>
                <a:r>
                  <a:rPr lang="en-US" dirty="0"/>
                  <a:t>Yield (%)</a:t>
                </a:r>
              </a:p>
            </c:rich>
          </c:tx>
          <c:layout>
            <c:manualLayout>
              <c:xMode val="edge"/>
              <c:yMode val="edge"/>
              <c:x val="1.1339554777874988E-2"/>
              <c:y val="0.33842028342511155"/>
            </c:manualLayout>
          </c:layout>
          <c:overlay val="0"/>
        </c:title>
        <c:numFmt formatCode="#,##0.0" sourceLinked="0"/>
        <c:majorTickMark val="none"/>
        <c:minorTickMark val="none"/>
        <c:tickLblPos val="nextTo"/>
        <c:crossAx val="120240384"/>
        <c:crosses val="autoZero"/>
        <c:crossBetween val="between"/>
        <c:majorUnit val="1"/>
      </c:valAx>
    </c:plotArea>
    <c:plotVisOnly val="1"/>
    <c:dispBlanksAs val="span"/>
    <c:showDLblsOverMax val="0"/>
  </c:chart>
  <c:txPr>
    <a:bodyPr/>
    <a:lstStyle/>
    <a:p>
      <a:pPr>
        <a:defRPr sz="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2521092581619131E-2"/>
          <c:y val="0.11943894670408804"/>
          <c:w val="0.91146519371314094"/>
          <c:h val="0.80343997112484355"/>
        </c:manualLayout>
      </c:layout>
      <c:areaChart>
        <c:grouping val="standard"/>
        <c:varyColors val="0"/>
        <c:ser>
          <c:idx val="1"/>
          <c:order val="1"/>
          <c:tx>
            <c:strRef>
              <c:f>Sheet1!$C$1</c:f>
              <c:strCache>
                <c:ptCount val="1"/>
                <c:pt idx="0">
                  <c:v>line</c:v>
                </c:pt>
              </c:strCache>
            </c:strRef>
          </c:tx>
          <c:spPr>
            <a:solidFill>
              <a:srgbClr val="C9DAE2"/>
            </a:solidFill>
            <a:ln w="25400">
              <a:noFill/>
            </a:ln>
          </c:spPr>
          <c:cat>
            <c:numRef>
              <c:f>Sheet1!$A$2:$A$263</c:f>
              <c:numCache>
                <c:formatCode>m/d/yyyy</c:formatCode>
                <c:ptCount val="262"/>
                <c:pt idx="0">
                  <c:v>44834</c:v>
                </c:pt>
                <c:pt idx="1">
                  <c:v>44837</c:v>
                </c:pt>
                <c:pt idx="2">
                  <c:v>44838</c:v>
                </c:pt>
                <c:pt idx="3">
                  <c:v>44839</c:v>
                </c:pt>
                <c:pt idx="4">
                  <c:v>44840</c:v>
                </c:pt>
                <c:pt idx="5">
                  <c:v>44841</c:v>
                </c:pt>
                <c:pt idx="6">
                  <c:v>44844</c:v>
                </c:pt>
                <c:pt idx="7">
                  <c:v>44845</c:v>
                </c:pt>
                <c:pt idx="8">
                  <c:v>44846</c:v>
                </c:pt>
                <c:pt idx="9">
                  <c:v>44847</c:v>
                </c:pt>
                <c:pt idx="10">
                  <c:v>44848</c:v>
                </c:pt>
                <c:pt idx="11">
                  <c:v>44851</c:v>
                </c:pt>
                <c:pt idx="12">
                  <c:v>44852</c:v>
                </c:pt>
                <c:pt idx="13">
                  <c:v>44853</c:v>
                </c:pt>
                <c:pt idx="14">
                  <c:v>44854</c:v>
                </c:pt>
                <c:pt idx="15">
                  <c:v>44855</c:v>
                </c:pt>
                <c:pt idx="16">
                  <c:v>44858</c:v>
                </c:pt>
                <c:pt idx="17">
                  <c:v>44859</c:v>
                </c:pt>
                <c:pt idx="18">
                  <c:v>44860</c:v>
                </c:pt>
                <c:pt idx="19">
                  <c:v>44861</c:v>
                </c:pt>
                <c:pt idx="20">
                  <c:v>44862</c:v>
                </c:pt>
                <c:pt idx="21">
                  <c:v>44865</c:v>
                </c:pt>
                <c:pt idx="22">
                  <c:v>44866</c:v>
                </c:pt>
                <c:pt idx="23">
                  <c:v>44867</c:v>
                </c:pt>
                <c:pt idx="24">
                  <c:v>44868</c:v>
                </c:pt>
                <c:pt idx="25">
                  <c:v>44869</c:v>
                </c:pt>
                <c:pt idx="26">
                  <c:v>44872</c:v>
                </c:pt>
                <c:pt idx="27">
                  <c:v>44873</c:v>
                </c:pt>
                <c:pt idx="28">
                  <c:v>44874</c:v>
                </c:pt>
                <c:pt idx="29">
                  <c:v>44875</c:v>
                </c:pt>
                <c:pt idx="30">
                  <c:v>44876</c:v>
                </c:pt>
                <c:pt idx="31">
                  <c:v>44879</c:v>
                </c:pt>
                <c:pt idx="32">
                  <c:v>44880</c:v>
                </c:pt>
                <c:pt idx="33">
                  <c:v>44881</c:v>
                </c:pt>
                <c:pt idx="34">
                  <c:v>44882</c:v>
                </c:pt>
                <c:pt idx="35">
                  <c:v>44883</c:v>
                </c:pt>
                <c:pt idx="36">
                  <c:v>44886</c:v>
                </c:pt>
                <c:pt idx="37">
                  <c:v>44887</c:v>
                </c:pt>
                <c:pt idx="38">
                  <c:v>44888</c:v>
                </c:pt>
                <c:pt idx="39">
                  <c:v>44889</c:v>
                </c:pt>
                <c:pt idx="40">
                  <c:v>44890</c:v>
                </c:pt>
                <c:pt idx="41">
                  <c:v>44893</c:v>
                </c:pt>
                <c:pt idx="42">
                  <c:v>44894</c:v>
                </c:pt>
                <c:pt idx="43">
                  <c:v>44895</c:v>
                </c:pt>
                <c:pt idx="44">
                  <c:v>44896</c:v>
                </c:pt>
                <c:pt idx="45">
                  <c:v>44897</c:v>
                </c:pt>
                <c:pt idx="46">
                  <c:v>44900</c:v>
                </c:pt>
                <c:pt idx="47">
                  <c:v>44901</c:v>
                </c:pt>
                <c:pt idx="48">
                  <c:v>44902</c:v>
                </c:pt>
                <c:pt idx="49">
                  <c:v>44903</c:v>
                </c:pt>
                <c:pt idx="50">
                  <c:v>44904</c:v>
                </c:pt>
                <c:pt idx="51">
                  <c:v>44907</c:v>
                </c:pt>
                <c:pt idx="52">
                  <c:v>44908</c:v>
                </c:pt>
                <c:pt idx="53">
                  <c:v>44909</c:v>
                </c:pt>
                <c:pt idx="54">
                  <c:v>44910</c:v>
                </c:pt>
                <c:pt idx="55">
                  <c:v>44911</c:v>
                </c:pt>
                <c:pt idx="56">
                  <c:v>44914</c:v>
                </c:pt>
                <c:pt idx="57">
                  <c:v>44915</c:v>
                </c:pt>
                <c:pt idx="58">
                  <c:v>44916</c:v>
                </c:pt>
                <c:pt idx="59">
                  <c:v>44917</c:v>
                </c:pt>
                <c:pt idx="60">
                  <c:v>44918</c:v>
                </c:pt>
                <c:pt idx="61">
                  <c:v>44921</c:v>
                </c:pt>
                <c:pt idx="62">
                  <c:v>44922</c:v>
                </c:pt>
                <c:pt idx="63">
                  <c:v>44923</c:v>
                </c:pt>
                <c:pt idx="64">
                  <c:v>44924</c:v>
                </c:pt>
                <c:pt idx="65">
                  <c:v>44925</c:v>
                </c:pt>
                <c:pt idx="66">
                  <c:v>44928</c:v>
                </c:pt>
                <c:pt idx="67">
                  <c:v>44929</c:v>
                </c:pt>
                <c:pt idx="68">
                  <c:v>44930</c:v>
                </c:pt>
                <c:pt idx="69">
                  <c:v>44931</c:v>
                </c:pt>
                <c:pt idx="70">
                  <c:v>44932</c:v>
                </c:pt>
                <c:pt idx="71">
                  <c:v>44935</c:v>
                </c:pt>
                <c:pt idx="72">
                  <c:v>44936</c:v>
                </c:pt>
                <c:pt idx="73">
                  <c:v>44937</c:v>
                </c:pt>
                <c:pt idx="74">
                  <c:v>44938</c:v>
                </c:pt>
                <c:pt idx="75">
                  <c:v>44939</c:v>
                </c:pt>
                <c:pt idx="76">
                  <c:v>44942</c:v>
                </c:pt>
                <c:pt idx="77">
                  <c:v>44943</c:v>
                </c:pt>
                <c:pt idx="78">
                  <c:v>44944</c:v>
                </c:pt>
                <c:pt idx="79">
                  <c:v>44945</c:v>
                </c:pt>
                <c:pt idx="80">
                  <c:v>44946</c:v>
                </c:pt>
                <c:pt idx="81">
                  <c:v>44949</c:v>
                </c:pt>
                <c:pt idx="82">
                  <c:v>44950</c:v>
                </c:pt>
                <c:pt idx="83">
                  <c:v>44951</c:v>
                </c:pt>
                <c:pt idx="84">
                  <c:v>44952</c:v>
                </c:pt>
                <c:pt idx="85">
                  <c:v>44953</c:v>
                </c:pt>
                <c:pt idx="86">
                  <c:v>44956</c:v>
                </c:pt>
                <c:pt idx="87">
                  <c:v>44957</c:v>
                </c:pt>
                <c:pt idx="88">
                  <c:v>44958</c:v>
                </c:pt>
                <c:pt idx="89">
                  <c:v>44959</c:v>
                </c:pt>
                <c:pt idx="90">
                  <c:v>44960</c:v>
                </c:pt>
                <c:pt idx="91">
                  <c:v>44963</c:v>
                </c:pt>
                <c:pt idx="92">
                  <c:v>44964</c:v>
                </c:pt>
                <c:pt idx="93">
                  <c:v>44965</c:v>
                </c:pt>
                <c:pt idx="94">
                  <c:v>44966</c:v>
                </c:pt>
                <c:pt idx="95">
                  <c:v>44967</c:v>
                </c:pt>
                <c:pt idx="96">
                  <c:v>44970</c:v>
                </c:pt>
                <c:pt idx="97">
                  <c:v>44971</c:v>
                </c:pt>
                <c:pt idx="98">
                  <c:v>44972</c:v>
                </c:pt>
                <c:pt idx="99">
                  <c:v>44973</c:v>
                </c:pt>
                <c:pt idx="100">
                  <c:v>44974</c:v>
                </c:pt>
                <c:pt idx="101">
                  <c:v>44977</c:v>
                </c:pt>
                <c:pt idx="102">
                  <c:v>44978</c:v>
                </c:pt>
                <c:pt idx="103">
                  <c:v>44979</c:v>
                </c:pt>
                <c:pt idx="104">
                  <c:v>44980</c:v>
                </c:pt>
                <c:pt idx="105">
                  <c:v>44981</c:v>
                </c:pt>
                <c:pt idx="106">
                  <c:v>44984</c:v>
                </c:pt>
                <c:pt idx="107">
                  <c:v>44985</c:v>
                </c:pt>
                <c:pt idx="108">
                  <c:v>44986</c:v>
                </c:pt>
                <c:pt idx="109">
                  <c:v>44987</c:v>
                </c:pt>
                <c:pt idx="110">
                  <c:v>44988</c:v>
                </c:pt>
                <c:pt idx="111">
                  <c:v>44991</c:v>
                </c:pt>
                <c:pt idx="112">
                  <c:v>44992</c:v>
                </c:pt>
                <c:pt idx="113">
                  <c:v>44993</c:v>
                </c:pt>
                <c:pt idx="114">
                  <c:v>44994</c:v>
                </c:pt>
                <c:pt idx="115">
                  <c:v>44995</c:v>
                </c:pt>
                <c:pt idx="116">
                  <c:v>44998</c:v>
                </c:pt>
                <c:pt idx="117">
                  <c:v>44999</c:v>
                </c:pt>
                <c:pt idx="118">
                  <c:v>45000</c:v>
                </c:pt>
                <c:pt idx="119">
                  <c:v>45001</c:v>
                </c:pt>
                <c:pt idx="120">
                  <c:v>45002</c:v>
                </c:pt>
                <c:pt idx="121">
                  <c:v>45005</c:v>
                </c:pt>
                <c:pt idx="122">
                  <c:v>45006</c:v>
                </c:pt>
                <c:pt idx="123">
                  <c:v>45007</c:v>
                </c:pt>
                <c:pt idx="124">
                  <c:v>45008</c:v>
                </c:pt>
                <c:pt idx="125">
                  <c:v>45009</c:v>
                </c:pt>
                <c:pt idx="126">
                  <c:v>45012</c:v>
                </c:pt>
                <c:pt idx="127">
                  <c:v>45013</c:v>
                </c:pt>
                <c:pt idx="128">
                  <c:v>45014</c:v>
                </c:pt>
                <c:pt idx="129">
                  <c:v>45015</c:v>
                </c:pt>
                <c:pt idx="130">
                  <c:v>45016</c:v>
                </c:pt>
                <c:pt idx="131">
                  <c:v>45019</c:v>
                </c:pt>
                <c:pt idx="132">
                  <c:v>45020</c:v>
                </c:pt>
                <c:pt idx="133">
                  <c:v>45021</c:v>
                </c:pt>
                <c:pt idx="134">
                  <c:v>45022</c:v>
                </c:pt>
                <c:pt idx="135">
                  <c:v>45023</c:v>
                </c:pt>
                <c:pt idx="136">
                  <c:v>45026</c:v>
                </c:pt>
                <c:pt idx="137">
                  <c:v>45027</c:v>
                </c:pt>
                <c:pt idx="138">
                  <c:v>45028</c:v>
                </c:pt>
                <c:pt idx="139">
                  <c:v>45029</c:v>
                </c:pt>
                <c:pt idx="140">
                  <c:v>45030</c:v>
                </c:pt>
                <c:pt idx="141">
                  <c:v>45033</c:v>
                </c:pt>
                <c:pt idx="142">
                  <c:v>45034</c:v>
                </c:pt>
                <c:pt idx="143">
                  <c:v>45035</c:v>
                </c:pt>
                <c:pt idx="144">
                  <c:v>45036</c:v>
                </c:pt>
                <c:pt idx="145">
                  <c:v>45037</c:v>
                </c:pt>
                <c:pt idx="146">
                  <c:v>45040</c:v>
                </c:pt>
                <c:pt idx="147">
                  <c:v>45041</c:v>
                </c:pt>
                <c:pt idx="148">
                  <c:v>45042</c:v>
                </c:pt>
                <c:pt idx="149">
                  <c:v>45043</c:v>
                </c:pt>
                <c:pt idx="150">
                  <c:v>45044</c:v>
                </c:pt>
                <c:pt idx="151">
                  <c:v>45047</c:v>
                </c:pt>
                <c:pt idx="152">
                  <c:v>45048</c:v>
                </c:pt>
                <c:pt idx="153">
                  <c:v>45049</c:v>
                </c:pt>
                <c:pt idx="154">
                  <c:v>45050</c:v>
                </c:pt>
                <c:pt idx="155">
                  <c:v>45051</c:v>
                </c:pt>
                <c:pt idx="156">
                  <c:v>45054</c:v>
                </c:pt>
                <c:pt idx="157">
                  <c:v>45055</c:v>
                </c:pt>
                <c:pt idx="158">
                  <c:v>45056</c:v>
                </c:pt>
                <c:pt idx="159">
                  <c:v>45057</c:v>
                </c:pt>
                <c:pt idx="160">
                  <c:v>45058</c:v>
                </c:pt>
                <c:pt idx="161">
                  <c:v>45061</c:v>
                </c:pt>
                <c:pt idx="162">
                  <c:v>45062</c:v>
                </c:pt>
                <c:pt idx="163">
                  <c:v>45063</c:v>
                </c:pt>
                <c:pt idx="164">
                  <c:v>45064</c:v>
                </c:pt>
                <c:pt idx="165">
                  <c:v>45065</c:v>
                </c:pt>
                <c:pt idx="166">
                  <c:v>45068</c:v>
                </c:pt>
                <c:pt idx="167">
                  <c:v>45069</c:v>
                </c:pt>
                <c:pt idx="168">
                  <c:v>45070</c:v>
                </c:pt>
                <c:pt idx="169">
                  <c:v>45071</c:v>
                </c:pt>
                <c:pt idx="170">
                  <c:v>45072</c:v>
                </c:pt>
                <c:pt idx="171">
                  <c:v>45075</c:v>
                </c:pt>
                <c:pt idx="172">
                  <c:v>45076</c:v>
                </c:pt>
                <c:pt idx="173">
                  <c:v>45077</c:v>
                </c:pt>
                <c:pt idx="174">
                  <c:v>45078</c:v>
                </c:pt>
                <c:pt idx="175">
                  <c:v>45079</c:v>
                </c:pt>
                <c:pt idx="176">
                  <c:v>45082</c:v>
                </c:pt>
                <c:pt idx="177">
                  <c:v>45083</c:v>
                </c:pt>
                <c:pt idx="178">
                  <c:v>45084</c:v>
                </c:pt>
                <c:pt idx="179">
                  <c:v>45085</c:v>
                </c:pt>
                <c:pt idx="180">
                  <c:v>45086</c:v>
                </c:pt>
                <c:pt idx="181">
                  <c:v>45089</c:v>
                </c:pt>
                <c:pt idx="182">
                  <c:v>45090</c:v>
                </c:pt>
                <c:pt idx="183">
                  <c:v>45091</c:v>
                </c:pt>
                <c:pt idx="184">
                  <c:v>45092</c:v>
                </c:pt>
                <c:pt idx="185">
                  <c:v>45093</c:v>
                </c:pt>
                <c:pt idx="186">
                  <c:v>45096</c:v>
                </c:pt>
                <c:pt idx="187">
                  <c:v>45097</c:v>
                </c:pt>
                <c:pt idx="188">
                  <c:v>45098</c:v>
                </c:pt>
                <c:pt idx="189">
                  <c:v>45099</c:v>
                </c:pt>
                <c:pt idx="190">
                  <c:v>45100</c:v>
                </c:pt>
                <c:pt idx="191">
                  <c:v>45103</c:v>
                </c:pt>
                <c:pt idx="192">
                  <c:v>45104</c:v>
                </c:pt>
                <c:pt idx="193">
                  <c:v>45105</c:v>
                </c:pt>
                <c:pt idx="194">
                  <c:v>45106</c:v>
                </c:pt>
                <c:pt idx="195">
                  <c:v>45107</c:v>
                </c:pt>
                <c:pt idx="196">
                  <c:v>45110</c:v>
                </c:pt>
                <c:pt idx="197">
                  <c:v>45111</c:v>
                </c:pt>
                <c:pt idx="198">
                  <c:v>45112</c:v>
                </c:pt>
                <c:pt idx="199">
                  <c:v>45113</c:v>
                </c:pt>
                <c:pt idx="200">
                  <c:v>45114</c:v>
                </c:pt>
                <c:pt idx="201">
                  <c:v>45117</c:v>
                </c:pt>
                <c:pt idx="202">
                  <c:v>45118</c:v>
                </c:pt>
                <c:pt idx="203">
                  <c:v>45119</c:v>
                </c:pt>
                <c:pt idx="204">
                  <c:v>45120</c:v>
                </c:pt>
                <c:pt idx="205">
                  <c:v>45121</c:v>
                </c:pt>
                <c:pt idx="206">
                  <c:v>45124</c:v>
                </c:pt>
                <c:pt idx="207">
                  <c:v>45125</c:v>
                </c:pt>
                <c:pt idx="208">
                  <c:v>45126</c:v>
                </c:pt>
                <c:pt idx="209">
                  <c:v>45127</c:v>
                </c:pt>
                <c:pt idx="210">
                  <c:v>45128</c:v>
                </c:pt>
                <c:pt idx="211">
                  <c:v>45131</c:v>
                </c:pt>
                <c:pt idx="212">
                  <c:v>45132</c:v>
                </c:pt>
                <c:pt idx="213">
                  <c:v>45133</c:v>
                </c:pt>
                <c:pt idx="214">
                  <c:v>45134</c:v>
                </c:pt>
                <c:pt idx="215">
                  <c:v>45135</c:v>
                </c:pt>
                <c:pt idx="216">
                  <c:v>45138</c:v>
                </c:pt>
                <c:pt idx="217">
                  <c:v>45139</c:v>
                </c:pt>
                <c:pt idx="218">
                  <c:v>45140</c:v>
                </c:pt>
                <c:pt idx="219">
                  <c:v>45141</c:v>
                </c:pt>
                <c:pt idx="220">
                  <c:v>45142</c:v>
                </c:pt>
                <c:pt idx="221">
                  <c:v>45145</c:v>
                </c:pt>
                <c:pt idx="222">
                  <c:v>45146</c:v>
                </c:pt>
                <c:pt idx="223">
                  <c:v>45147</c:v>
                </c:pt>
                <c:pt idx="224">
                  <c:v>45148</c:v>
                </c:pt>
                <c:pt idx="225">
                  <c:v>45149</c:v>
                </c:pt>
                <c:pt idx="226">
                  <c:v>45152</c:v>
                </c:pt>
                <c:pt idx="227">
                  <c:v>45153</c:v>
                </c:pt>
                <c:pt idx="228">
                  <c:v>45154</c:v>
                </c:pt>
                <c:pt idx="229">
                  <c:v>45155</c:v>
                </c:pt>
                <c:pt idx="230">
                  <c:v>45156</c:v>
                </c:pt>
                <c:pt idx="231">
                  <c:v>45159</c:v>
                </c:pt>
                <c:pt idx="232">
                  <c:v>45160</c:v>
                </c:pt>
                <c:pt idx="233">
                  <c:v>45161</c:v>
                </c:pt>
                <c:pt idx="234">
                  <c:v>45162</c:v>
                </c:pt>
                <c:pt idx="235">
                  <c:v>45163</c:v>
                </c:pt>
                <c:pt idx="236">
                  <c:v>45166</c:v>
                </c:pt>
                <c:pt idx="237">
                  <c:v>45167</c:v>
                </c:pt>
                <c:pt idx="238">
                  <c:v>45168</c:v>
                </c:pt>
                <c:pt idx="239">
                  <c:v>45169</c:v>
                </c:pt>
                <c:pt idx="240">
                  <c:v>45170</c:v>
                </c:pt>
                <c:pt idx="241">
                  <c:v>45173</c:v>
                </c:pt>
                <c:pt idx="242">
                  <c:v>45174</c:v>
                </c:pt>
                <c:pt idx="243">
                  <c:v>45175</c:v>
                </c:pt>
                <c:pt idx="244">
                  <c:v>45176</c:v>
                </c:pt>
                <c:pt idx="245">
                  <c:v>45177</c:v>
                </c:pt>
                <c:pt idx="246">
                  <c:v>45180</c:v>
                </c:pt>
                <c:pt idx="247">
                  <c:v>45181</c:v>
                </c:pt>
                <c:pt idx="248">
                  <c:v>45182</c:v>
                </c:pt>
                <c:pt idx="249">
                  <c:v>45183</c:v>
                </c:pt>
                <c:pt idx="250">
                  <c:v>45184</c:v>
                </c:pt>
                <c:pt idx="251">
                  <c:v>45187</c:v>
                </c:pt>
                <c:pt idx="252">
                  <c:v>45188</c:v>
                </c:pt>
                <c:pt idx="253">
                  <c:v>45189</c:v>
                </c:pt>
                <c:pt idx="254">
                  <c:v>45190</c:v>
                </c:pt>
                <c:pt idx="255">
                  <c:v>45191</c:v>
                </c:pt>
                <c:pt idx="256">
                  <c:v>45194</c:v>
                </c:pt>
                <c:pt idx="257">
                  <c:v>45195</c:v>
                </c:pt>
                <c:pt idx="258">
                  <c:v>45196</c:v>
                </c:pt>
                <c:pt idx="259">
                  <c:v>45197</c:v>
                </c:pt>
                <c:pt idx="260">
                  <c:v>45198</c:v>
                </c:pt>
                <c:pt idx="261">
                  <c:v>45199</c:v>
                </c:pt>
              </c:numCache>
            </c:numRef>
          </c:cat>
          <c:val>
            <c:numRef>
              <c:f>Sheet1!$C$2:$C$263</c:f>
              <c:numCache>
                <c:formatCode>#,##0.00</c:formatCode>
                <c:ptCount val="262"/>
                <c:pt idx="0">
                  <c:v>248.25</c:v>
                </c:pt>
                <c:pt idx="1">
                  <c:v>253.02</c:v>
                </c:pt>
                <c:pt idx="2">
                  <c:v>261.17</c:v>
                </c:pt>
                <c:pt idx="3">
                  <c:v>260.60000000000002</c:v>
                </c:pt>
                <c:pt idx="4">
                  <c:v>258.66000000000003</c:v>
                </c:pt>
                <c:pt idx="5">
                  <c:v>252.64</c:v>
                </c:pt>
                <c:pt idx="6">
                  <c:v>250.18</c:v>
                </c:pt>
                <c:pt idx="7">
                  <c:v>247.75</c:v>
                </c:pt>
                <c:pt idx="8">
                  <c:v>246.98</c:v>
                </c:pt>
                <c:pt idx="9">
                  <c:v>250.74</c:v>
                </c:pt>
                <c:pt idx="10">
                  <c:v>247.77</c:v>
                </c:pt>
                <c:pt idx="11">
                  <c:v>252.97</c:v>
                </c:pt>
                <c:pt idx="12">
                  <c:v>255.81</c:v>
                </c:pt>
                <c:pt idx="13">
                  <c:v>253.67</c:v>
                </c:pt>
                <c:pt idx="14">
                  <c:v>252.72</c:v>
                </c:pt>
                <c:pt idx="15">
                  <c:v>255.81</c:v>
                </c:pt>
                <c:pt idx="16">
                  <c:v>257.94</c:v>
                </c:pt>
                <c:pt idx="17">
                  <c:v>262.13</c:v>
                </c:pt>
                <c:pt idx="18">
                  <c:v>262.2</c:v>
                </c:pt>
                <c:pt idx="19">
                  <c:v>261.32</c:v>
                </c:pt>
                <c:pt idx="20">
                  <c:v>264.37</c:v>
                </c:pt>
                <c:pt idx="21">
                  <c:v>263.23</c:v>
                </c:pt>
                <c:pt idx="22">
                  <c:v>263.73</c:v>
                </c:pt>
                <c:pt idx="23">
                  <c:v>259.58</c:v>
                </c:pt>
                <c:pt idx="24">
                  <c:v>256.25</c:v>
                </c:pt>
                <c:pt idx="25">
                  <c:v>260.69</c:v>
                </c:pt>
                <c:pt idx="26">
                  <c:v>263.55</c:v>
                </c:pt>
                <c:pt idx="27">
                  <c:v>265.61</c:v>
                </c:pt>
                <c:pt idx="28">
                  <c:v>261.45999999999998</c:v>
                </c:pt>
                <c:pt idx="29">
                  <c:v>272.91000000000003</c:v>
                </c:pt>
                <c:pt idx="30">
                  <c:v>277.86</c:v>
                </c:pt>
                <c:pt idx="31">
                  <c:v>276.14999999999998</c:v>
                </c:pt>
                <c:pt idx="32">
                  <c:v>279.08999999999997</c:v>
                </c:pt>
                <c:pt idx="33">
                  <c:v>277</c:v>
                </c:pt>
                <c:pt idx="34">
                  <c:v>275.25</c:v>
                </c:pt>
                <c:pt idx="35">
                  <c:v>276.82</c:v>
                </c:pt>
                <c:pt idx="36">
                  <c:v>274.75</c:v>
                </c:pt>
                <c:pt idx="37">
                  <c:v>277.92</c:v>
                </c:pt>
                <c:pt idx="38">
                  <c:v>280.12</c:v>
                </c:pt>
                <c:pt idx="39">
                  <c:v>281.36</c:v>
                </c:pt>
                <c:pt idx="40">
                  <c:v>281.01</c:v>
                </c:pt>
                <c:pt idx="41">
                  <c:v>277.41000000000003</c:v>
                </c:pt>
                <c:pt idx="42">
                  <c:v>277.64999999999998</c:v>
                </c:pt>
                <c:pt idx="43">
                  <c:v>283.64999999999998</c:v>
                </c:pt>
                <c:pt idx="44">
                  <c:v>285.75</c:v>
                </c:pt>
                <c:pt idx="45">
                  <c:v>284.87</c:v>
                </c:pt>
                <c:pt idx="46">
                  <c:v>281.8</c:v>
                </c:pt>
                <c:pt idx="47">
                  <c:v>278.27999999999997</c:v>
                </c:pt>
                <c:pt idx="48">
                  <c:v>277.11</c:v>
                </c:pt>
                <c:pt idx="49">
                  <c:v>278.94</c:v>
                </c:pt>
                <c:pt idx="50">
                  <c:v>278.55</c:v>
                </c:pt>
                <c:pt idx="51">
                  <c:v>280.01</c:v>
                </c:pt>
                <c:pt idx="52">
                  <c:v>283.04000000000002</c:v>
                </c:pt>
                <c:pt idx="53">
                  <c:v>282.39</c:v>
                </c:pt>
                <c:pt idx="54">
                  <c:v>275.63</c:v>
                </c:pt>
                <c:pt idx="55">
                  <c:v>272.67</c:v>
                </c:pt>
                <c:pt idx="56">
                  <c:v>270.82</c:v>
                </c:pt>
                <c:pt idx="57">
                  <c:v>271.26</c:v>
                </c:pt>
                <c:pt idx="58">
                  <c:v>274.5</c:v>
                </c:pt>
                <c:pt idx="59">
                  <c:v>271.93</c:v>
                </c:pt>
                <c:pt idx="60">
                  <c:v>272.56</c:v>
                </c:pt>
                <c:pt idx="61">
                  <c:v>272.64</c:v>
                </c:pt>
                <c:pt idx="62">
                  <c:v>272.32</c:v>
                </c:pt>
                <c:pt idx="63">
                  <c:v>269.99</c:v>
                </c:pt>
                <c:pt idx="64">
                  <c:v>273.38</c:v>
                </c:pt>
                <c:pt idx="65">
                  <c:v>272.49</c:v>
                </c:pt>
                <c:pt idx="66">
                  <c:v>272.91000000000003</c:v>
                </c:pt>
                <c:pt idx="67">
                  <c:v>272.54000000000002</c:v>
                </c:pt>
                <c:pt idx="68">
                  <c:v>275.08999999999997</c:v>
                </c:pt>
                <c:pt idx="69">
                  <c:v>272.68</c:v>
                </c:pt>
                <c:pt idx="70">
                  <c:v>277.95</c:v>
                </c:pt>
                <c:pt idx="71">
                  <c:v>280.02</c:v>
                </c:pt>
                <c:pt idx="72">
                  <c:v>280.77999999999997</c:v>
                </c:pt>
                <c:pt idx="73">
                  <c:v>283.62</c:v>
                </c:pt>
                <c:pt idx="74">
                  <c:v>285.48</c:v>
                </c:pt>
                <c:pt idx="75">
                  <c:v>287.31</c:v>
                </c:pt>
                <c:pt idx="76">
                  <c:v>287.36</c:v>
                </c:pt>
                <c:pt idx="77">
                  <c:v>287.3</c:v>
                </c:pt>
                <c:pt idx="78">
                  <c:v>285.26</c:v>
                </c:pt>
                <c:pt idx="79">
                  <c:v>282.58999999999997</c:v>
                </c:pt>
                <c:pt idx="80">
                  <c:v>286.58</c:v>
                </c:pt>
                <c:pt idx="81">
                  <c:v>289.42</c:v>
                </c:pt>
                <c:pt idx="82">
                  <c:v>289.52999999999997</c:v>
                </c:pt>
                <c:pt idx="83">
                  <c:v>289.67</c:v>
                </c:pt>
                <c:pt idx="84">
                  <c:v>291.98</c:v>
                </c:pt>
                <c:pt idx="85">
                  <c:v>292.70999999999998</c:v>
                </c:pt>
                <c:pt idx="86">
                  <c:v>290.02999999999997</c:v>
                </c:pt>
                <c:pt idx="87">
                  <c:v>292.02</c:v>
                </c:pt>
                <c:pt idx="88">
                  <c:v>294.7</c:v>
                </c:pt>
                <c:pt idx="89">
                  <c:v>298.32</c:v>
                </c:pt>
                <c:pt idx="90">
                  <c:v>295.58999999999997</c:v>
                </c:pt>
                <c:pt idx="91">
                  <c:v>292.3</c:v>
                </c:pt>
                <c:pt idx="92">
                  <c:v>294.83999999999997</c:v>
                </c:pt>
                <c:pt idx="93">
                  <c:v>293.27999999999997</c:v>
                </c:pt>
                <c:pt idx="94">
                  <c:v>292.37</c:v>
                </c:pt>
                <c:pt idx="95">
                  <c:v>291.44</c:v>
                </c:pt>
                <c:pt idx="96">
                  <c:v>293.88</c:v>
                </c:pt>
                <c:pt idx="97">
                  <c:v>294.17</c:v>
                </c:pt>
                <c:pt idx="98">
                  <c:v>294.17</c:v>
                </c:pt>
                <c:pt idx="99">
                  <c:v>292.08999999999997</c:v>
                </c:pt>
                <c:pt idx="100">
                  <c:v>290.74</c:v>
                </c:pt>
                <c:pt idx="101">
                  <c:v>291.25</c:v>
                </c:pt>
                <c:pt idx="102">
                  <c:v>286.94</c:v>
                </c:pt>
                <c:pt idx="103">
                  <c:v>285.64999999999998</c:v>
                </c:pt>
                <c:pt idx="104">
                  <c:v>286.48</c:v>
                </c:pt>
                <c:pt idx="105">
                  <c:v>283.14</c:v>
                </c:pt>
                <c:pt idx="106">
                  <c:v>284.39</c:v>
                </c:pt>
                <c:pt idx="107">
                  <c:v>283.64999999999998</c:v>
                </c:pt>
                <c:pt idx="108">
                  <c:v>283.58999999999997</c:v>
                </c:pt>
                <c:pt idx="109">
                  <c:v>284.70999999999998</c:v>
                </c:pt>
                <c:pt idx="110">
                  <c:v>288.54000000000002</c:v>
                </c:pt>
                <c:pt idx="111">
                  <c:v>289.36</c:v>
                </c:pt>
                <c:pt idx="112">
                  <c:v>285.48</c:v>
                </c:pt>
                <c:pt idx="113">
                  <c:v>285.22000000000003</c:v>
                </c:pt>
                <c:pt idx="114">
                  <c:v>281.83</c:v>
                </c:pt>
                <c:pt idx="115">
                  <c:v>278.27</c:v>
                </c:pt>
                <c:pt idx="116">
                  <c:v>277.2</c:v>
                </c:pt>
                <c:pt idx="117">
                  <c:v>279.58</c:v>
                </c:pt>
                <c:pt idx="118">
                  <c:v>276.3</c:v>
                </c:pt>
                <c:pt idx="119">
                  <c:v>279.88</c:v>
                </c:pt>
                <c:pt idx="120">
                  <c:v>278.19</c:v>
                </c:pt>
                <c:pt idx="121">
                  <c:v>279.98</c:v>
                </c:pt>
                <c:pt idx="122">
                  <c:v>283.42</c:v>
                </c:pt>
                <c:pt idx="123">
                  <c:v>281.33999999999997</c:v>
                </c:pt>
                <c:pt idx="124">
                  <c:v>282.89</c:v>
                </c:pt>
                <c:pt idx="125">
                  <c:v>282.33</c:v>
                </c:pt>
                <c:pt idx="126">
                  <c:v>283</c:v>
                </c:pt>
                <c:pt idx="127">
                  <c:v>283.45</c:v>
                </c:pt>
                <c:pt idx="128">
                  <c:v>286.99</c:v>
                </c:pt>
                <c:pt idx="129">
                  <c:v>289.27999999999997</c:v>
                </c:pt>
                <c:pt idx="130">
                  <c:v>292.39</c:v>
                </c:pt>
                <c:pt idx="131">
                  <c:v>293.51</c:v>
                </c:pt>
                <c:pt idx="132">
                  <c:v>292.85000000000002</c:v>
                </c:pt>
                <c:pt idx="133">
                  <c:v>291.7</c:v>
                </c:pt>
                <c:pt idx="134">
                  <c:v>292.2</c:v>
                </c:pt>
                <c:pt idx="135">
                  <c:v>292.32</c:v>
                </c:pt>
                <c:pt idx="136">
                  <c:v>291.99</c:v>
                </c:pt>
                <c:pt idx="137">
                  <c:v>293.25</c:v>
                </c:pt>
                <c:pt idx="138">
                  <c:v>293.04000000000002</c:v>
                </c:pt>
                <c:pt idx="139">
                  <c:v>296.33</c:v>
                </c:pt>
                <c:pt idx="140">
                  <c:v>296.13</c:v>
                </c:pt>
                <c:pt idx="141">
                  <c:v>296.38</c:v>
                </c:pt>
                <c:pt idx="142">
                  <c:v>297.08999999999997</c:v>
                </c:pt>
                <c:pt idx="143">
                  <c:v>296.52999999999997</c:v>
                </c:pt>
                <c:pt idx="144">
                  <c:v>295.52</c:v>
                </c:pt>
                <c:pt idx="145">
                  <c:v>295.29000000000002</c:v>
                </c:pt>
                <c:pt idx="146">
                  <c:v>295.60000000000002</c:v>
                </c:pt>
                <c:pt idx="147">
                  <c:v>291.76</c:v>
                </c:pt>
                <c:pt idx="148">
                  <c:v>290.94</c:v>
                </c:pt>
                <c:pt idx="149">
                  <c:v>294.47000000000003</c:v>
                </c:pt>
                <c:pt idx="150">
                  <c:v>296.60000000000002</c:v>
                </c:pt>
                <c:pt idx="151">
                  <c:v>296.37</c:v>
                </c:pt>
                <c:pt idx="152">
                  <c:v>293.45</c:v>
                </c:pt>
                <c:pt idx="153">
                  <c:v>292.69</c:v>
                </c:pt>
                <c:pt idx="154">
                  <c:v>291.37</c:v>
                </c:pt>
                <c:pt idx="155">
                  <c:v>295.57</c:v>
                </c:pt>
                <c:pt idx="156">
                  <c:v>296.36</c:v>
                </c:pt>
                <c:pt idx="157">
                  <c:v>295.04000000000002</c:v>
                </c:pt>
                <c:pt idx="158">
                  <c:v>295.66000000000003</c:v>
                </c:pt>
                <c:pt idx="159">
                  <c:v>294.95</c:v>
                </c:pt>
                <c:pt idx="160">
                  <c:v>294.33999999999997</c:v>
                </c:pt>
                <c:pt idx="161">
                  <c:v>295.47000000000003</c:v>
                </c:pt>
                <c:pt idx="162">
                  <c:v>293.95</c:v>
                </c:pt>
                <c:pt idx="163">
                  <c:v>295.61</c:v>
                </c:pt>
                <c:pt idx="164">
                  <c:v>297.54000000000002</c:v>
                </c:pt>
                <c:pt idx="165">
                  <c:v>297.77999999999997</c:v>
                </c:pt>
                <c:pt idx="166">
                  <c:v>298.31</c:v>
                </c:pt>
                <c:pt idx="167">
                  <c:v>295.48</c:v>
                </c:pt>
                <c:pt idx="168">
                  <c:v>292.61</c:v>
                </c:pt>
                <c:pt idx="169">
                  <c:v>293.14999999999998</c:v>
                </c:pt>
                <c:pt idx="170">
                  <c:v>296.36</c:v>
                </c:pt>
                <c:pt idx="171">
                  <c:v>296.56</c:v>
                </c:pt>
                <c:pt idx="172">
                  <c:v>296.12</c:v>
                </c:pt>
                <c:pt idx="173">
                  <c:v>293.42</c:v>
                </c:pt>
                <c:pt idx="174">
                  <c:v>296.47000000000003</c:v>
                </c:pt>
                <c:pt idx="175">
                  <c:v>301.14</c:v>
                </c:pt>
                <c:pt idx="176">
                  <c:v>300.93</c:v>
                </c:pt>
                <c:pt idx="177">
                  <c:v>301.73</c:v>
                </c:pt>
                <c:pt idx="178">
                  <c:v>300.89999999999998</c:v>
                </c:pt>
                <c:pt idx="179">
                  <c:v>302.33999999999997</c:v>
                </c:pt>
                <c:pt idx="180">
                  <c:v>302.95</c:v>
                </c:pt>
                <c:pt idx="181">
                  <c:v>304.89999999999998</c:v>
                </c:pt>
                <c:pt idx="182">
                  <c:v>307.48</c:v>
                </c:pt>
                <c:pt idx="183">
                  <c:v>308.5</c:v>
                </c:pt>
                <c:pt idx="184">
                  <c:v>311.33999999999997</c:v>
                </c:pt>
                <c:pt idx="185">
                  <c:v>311.18</c:v>
                </c:pt>
                <c:pt idx="186">
                  <c:v>310.29000000000002</c:v>
                </c:pt>
                <c:pt idx="187">
                  <c:v>308.52</c:v>
                </c:pt>
                <c:pt idx="188">
                  <c:v>307.14</c:v>
                </c:pt>
                <c:pt idx="189">
                  <c:v>307.31</c:v>
                </c:pt>
                <c:pt idx="190">
                  <c:v>304.38</c:v>
                </c:pt>
                <c:pt idx="191">
                  <c:v>303.61</c:v>
                </c:pt>
                <c:pt idx="192">
                  <c:v>306.27</c:v>
                </c:pt>
                <c:pt idx="193">
                  <c:v>306.52999999999997</c:v>
                </c:pt>
                <c:pt idx="194">
                  <c:v>307.27999999999997</c:v>
                </c:pt>
                <c:pt idx="195">
                  <c:v>310.45999999999998</c:v>
                </c:pt>
                <c:pt idx="196">
                  <c:v>311.49</c:v>
                </c:pt>
                <c:pt idx="197">
                  <c:v>311.58</c:v>
                </c:pt>
                <c:pt idx="198">
                  <c:v>310.36</c:v>
                </c:pt>
                <c:pt idx="199">
                  <c:v>306.49</c:v>
                </c:pt>
                <c:pt idx="200">
                  <c:v>306.35000000000002</c:v>
                </c:pt>
                <c:pt idx="201">
                  <c:v>307.04000000000002</c:v>
                </c:pt>
                <c:pt idx="202">
                  <c:v>309.54000000000002</c:v>
                </c:pt>
                <c:pt idx="203">
                  <c:v>313.08999999999997</c:v>
                </c:pt>
                <c:pt idx="204">
                  <c:v>316.66000000000003</c:v>
                </c:pt>
                <c:pt idx="205">
                  <c:v>316.77</c:v>
                </c:pt>
                <c:pt idx="206">
                  <c:v>317.13</c:v>
                </c:pt>
                <c:pt idx="207">
                  <c:v>318.87</c:v>
                </c:pt>
                <c:pt idx="208">
                  <c:v>319.3</c:v>
                </c:pt>
                <c:pt idx="209">
                  <c:v>317.55</c:v>
                </c:pt>
                <c:pt idx="210">
                  <c:v>317.35000000000002</c:v>
                </c:pt>
                <c:pt idx="211">
                  <c:v>318.14</c:v>
                </c:pt>
                <c:pt idx="212">
                  <c:v>319.52</c:v>
                </c:pt>
                <c:pt idx="213">
                  <c:v>319.45</c:v>
                </c:pt>
                <c:pt idx="214">
                  <c:v>318.61</c:v>
                </c:pt>
                <c:pt idx="215">
                  <c:v>321.08999999999997</c:v>
                </c:pt>
                <c:pt idx="216">
                  <c:v>321.82</c:v>
                </c:pt>
                <c:pt idx="217">
                  <c:v>320.24</c:v>
                </c:pt>
                <c:pt idx="218">
                  <c:v>314.98</c:v>
                </c:pt>
                <c:pt idx="219">
                  <c:v>313.89</c:v>
                </c:pt>
                <c:pt idx="220">
                  <c:v>313.64</c:v>
                </c:pt>
                <c:pt idx="221">
                  <c:v>315.22000000000003</c:v>
                </c:pt>
                <c:pt idx="222">
                  <c:v>313.33</c:v>
                </c:pt>
                <c:pt idx="223">
                  <c:v>312.39999999999998</c:v>
                </c:pt>
                <c:pt idx="224">
                  <c:v>313.27999999999997</c:v>
                </c:pt>
                <c:pt idx="225">
                  <c:v>311.82</c:v>
                </c:pt>
                <c:pt idx="226">
                  <c:v>311.86</c:v>
                </c:pt>
                <c:pt idx="227">
                  <c:v>309.05</c:v>
                </c:pt>
                <c:pt idx="228">
                  <c:v>306.77</c:v>
                </c:pt>
                <c:pt idx="229">
                  <c:v>304.51</c:v>
                </c:pt>
                <c:pt idx="230">
                  <c:v>303.81</c:v>
                </c:pt>
                <c:pt idx="231">
                  <c:v>304.89</c:v>
                </c:pt>
                <c:pt idx="232">
                  <c:v>305</c:v>
                </c:pt>
                <c:pt idx="233">
                  <c:v>307.8</c:v>
                </c:pt>
                <c:pt idx="234">
                  <c:v>305.27</c:v>
                </c:pt>
                <c:pt idx="235">
                  <c:v>305.45999999999998</c:v>
                </c:pt>
                <c:pt idx="236">
                  <c:v>307.92</c:v>
                </c:pt>
                <c:pt idx="237">
                  <c:v>311.98</c:v>
                </c:pt>
                <c:pt idx="238">
                  <c:v>313.55</c:v>
                </c:pt>
                <c:pt idx="239">
                  <c:v>312.83</c:v>
                </c:pt>
                <c:pt idx="240">
                  <c:v>313.35000000000002</c:v>
                </c:pt>
                <c:pt idx="241">
                  <c:v>313.75</c:v>
                </c:pt>
                <c:pt idx="242">
                  <c:v>311.87</c:v>
                </c:pt>
                <c:pt idx="243">
                  <c:v>310.07</c:v>
                </c:pt>
                <c:pt idx="244">
                  <c:v>309.04000000000002</c:v>
                </c:pt>
                <c:pt idx="245">
                  <c:v>309.22000000000003</c:v>
                </c:pt>
                <c:pt idx="246">
                  <c:v>311.29000000000002</c:v>
                </c:pt>
                <c:pt idx="247">
                  <c:v>309.97000000000003</c:v>
                </c:pt>
                <c:pt idx="248">
                  <c:v>310.02999999999997</c:v>
                </c:pt>
                <c:pt idx="249">
                  <c:v>312.77</c:v>
                </c:pt>
                <c:pt idx="250">
                  <c:v>310.83999999999997</c:v>
                </c:pt>
                <c:pt idx="251">
                  <c:v>310.08999999999997</c:v>
                </c:pt>
                <c:pt idx="252">
                  <c:v>309.57</c:v>
                </c:pt>
                <c:pt idx="253">
                  <c:v>308.08999999999997</c:v>
                </c:pt>
                <c:pt idx="254">
                  <c:v>302.88</c:v>
                </c:pt>
                <c:pt idx="255">
                  <c:v>302.57</c:v>
                </c:pt>
                <c:pt idx="256">
                  <c:v>302.33999999999997</c:v>
                </c:pt>
                <c:pt idx="257">
                  <c:v>298.74</c:v>
                </c:pt>
                <c:pt idx="258">
                  <c:v>298.39999999999998</c:v>
                </c:pt>
                <c:pt idx="259">
                  <c:v>299.83999999999997</c:v>
                </c:pt>
                <c:pt idx="260">
                  <c:v>299.89</c:v>
                </c:pt>
                <c:pt idx="261">
                  <c:v>299.89</c:v>
                </c:pt>
              </c:numCache>
            </c:numRef>
          </c:val>
          <c:extLst>
            <c:ext xmlns:c16="http://schemas.microsoft.com/office/drawing/2014/chart" uri="{C3380CC4-5D6E-409C-BE32-E72D297353CC}">
              <c16:uniqueId val="{00000000-0C04-4D5E-A5E0-FD932013B234}"/>
            </c:ext>
          </c:extLst>
        </c:ser>
        <c:dLbls>
          <c:showLegendKey val="0"/>
          <c:showVal val="0"/>
          <c:showCatName val="0"/>
          <c:showSerName val="0"/>
          <c:showPercent val="0"/>
          <c:showBubbleSize val="0"/>
        </c:dLbls>
        <c:axId val="2079027976"/>
        <c:axId val="2079031016"/>
      </c:areaChart>
      <c:lineChart>
        <c:grouping val="standard"/>
        <c:varyColors val="0"/>
        <c:ser>
          <c:idx val="0"/>
          <c:order val="0"/>
          <c:tx>
            <c:strRef>
              <c:f>Sheet1!$B$1</c:f>
              <c:strCache>
                <c:ptCount val="1"/>
                <c:pt idx="0">
                  <c:v>ACWI Standard (Large+Mid Cap) </c:v>
                </c:pt>
              </c:strCache>
            </c:strRef>
          </c:tx>
          <c:spPr>
            <a:ln w="44450">
              <a:solidFill>
                <a:schemeClr val="tx2"/>
              </a:solidFill>
            </a:ln>
          </c:spPr>
          <c:marker>
            <c:symbol val="none"/>
          </c:marker>
          <c:cat>
            <c:numRef>
              <c:f>Sheet1!$A$2:$A$263</c:f>
              <c:numCache>
                <c:formatCode>m/d/yyyy</c:formatCode>
                <c:ptCount val="262"/>
                <c:pt idx="0">
                  <c:v>44834</c:v>
                </c:pt>
                <c:pt idx="1">
                  <c:v>44837</c:v>
                </c:pt>
                <c:pt idx="2">
                  <c:v>44838</c:v>
                </c:pt>
                <c:pt idx="3">
                  <c:v>44839</c:v>
                </c:pt>
                <c:pt idx="4">
                  <c:v>44840</c:v>
                </c:pt>
                <c:pt idx="5">
                  <c:v>44841</c:v>
                </c:pt>
                <c:pt idx="6">
                  <c:v>44844</c:v>
                </c:pt>
                <c:pt idx="7">
                  <c:v>44845</c:v>
                </c:pt>
                <c:pt idx="8">
                  <c:v>44846</c:v>
                </c:pt>
                <c:pt idx="9">
                  <c:v>44847</c:v>
                </c:pt>
                <c:pt idx="10">
                  <c:v>44848</c:v>
                </c:pt>
                <c:pt idx="11">
                  <c:v>44851</c:v>
                </c:pt>
                <c:pt idx="12">
                  <c:v>44852</c:v>
                </c:pt>
                <c:pt idx="13">
                  <c:v>44853</c:v>
                </c:pt>
                <c:pt idx="14">
                  <c:v>44854</c:v>
                </c:pt>
                <c:pt idx="15">
                  <c:v>44855</c:v>
                </c:pt>
                <c:pt idx="16">
                  <c:v>44858</c:v>
                </c:pt>
                <c:pt idx="17">
                  <c:v>44859</c:v>
                </c:pt>
                <c:pt idx="18">
                  <c:v>44860</c:v>
                </c:pt>
                <c:pt idx="19">
                  <c:v>44861</c:v>
                </c:pt>
                <c:pt idx="20">
                  <c:v>44862</c:v>
                </c:pt>
                <c:pt idx="21">
                  <c:v>44865</c:v>
                </c:pt>
                <c:pt idx="22">
                  <c:v>44866</c:v>
                </c:pt>
                <c:pt idx="23">
                  <c:v>44867</c:v>
                </c:pt>
                <c:pt idx="24">
                  <c:v>44868</c:v>
                </c:pt>
                <c:pt idx="25">
                  <c:v>44869</c:v>
                </c:pt>
                <c:pt idx="26">
                  <c:v>44872</c:v>
                </c:pt>
                <c:pt idx="27">
                  <c:v>44873</c:v>
                </c:pt>
                <c:pt idx="28">
                  <c:v>44874</c:v>
                </c:pt>
                <c:pt idx="29">
                  <c:v>44875</c:v>
                </c:pt>
                <c:pt idx="30">
                  <c:v>44876</c:v>
                </c:pt>
                <c:pt idx="31">
                  <c:v>44879</c:v>
                </c:pt>
                <c:pt idx="32">
                  <c:v>44880</c:v>
                </c:pt>
                <c:pt idx="33">
                  <c:v>44881</c:v>
                </c:pt>
                <c:pt idx="34">
                  <c:v>44882</c:v>
                </c:pt>
                <c:pt idx="35">
                  <c:v>44883</c:v>
                </c:pt>
                <c:pt idx="36">
                  <c:v>44886</c:v>
                </c:pt>
                <c:pt idx="37">
                  <c:v>44887</c:v>
                </c:pt>
                <c:pt idx="38">
                  <c:v>44888</c:v>
                </c:pt>
                <c:pt idx="39">
                  <c:v>44889</c:v>
                </c:pt>
                <c:pt idx="40">
                  <c:v>44890</c:v>
                </c:pt>
                <c:pt idx="41">
                  <c:v>44893</c:v>
                </c:pt>
                <c:pt idx="42">
                  <c:v>44894</c:v>
                </c:pt>
                <c:pt idx="43">
                  <c:v>44895</c:v>
                </c:pt>
                <c:pt idx="44">
                  <c:v>44896</c:v>
                </c:pt>
                <c:pt idx="45">
                  <c:v>44897</c:v>
                </c:pt>
                <c:pt idx="46">
                  <c:v>44900</c:v>
                </c:pt>
                <c:pt idx="47">
                  <c:v>44901</c:v>
                </c:pt>
                <c:pt idx="48">
                  <c:v>44902</c:v>
                </c:pt>
                <c:pt idx="49">
                  <c:v>44903</c:v>
                </c:pt>
                <c:pt idx="50">
                  <c:v>44904</c:v>
                </c:pt>
                <c:pt idx="51">
                  <c:v>44907</c:v>
                </c:pt>
                <c:pt idx="52">
                  <c:v>44908</c:v>
                </c:pt>
                <c:pt idx="53">
                  <c:v>44909</c:v>
                </c:pt>
                <c:pt idx="54">
                  <c:v>44910</c:v>
                </c:pt>
                <c:pt idx="55">
                  <c:v>44911</c:v>
                </c:pt>
                <c:pt idx="56">
                  <c:v>44914</c:v>
                </c:pt>
                <c:pt idx="57">
                  <c:v>44915</c:v>
                </c:pt>
                <c:pt idx="58">
                  <c:v>44916</c:v>
                </c:pt>
                <c:pt idx="59">
                  <c:v>44917</c:v>
                </c:pt>
                <c:pt idx="60">
                  <c:v>44918</c:v>
                </c:pt>
                <c:pt idx="61">
                  <c:v>44921</c:v>
                </c:pt>
                <c:pt idx="62">
                  <c:v>44922</c:v>
                </c:pt>
                <c:pt idx="63">
                  <c:v>44923</c:v>
                </c:pt>
                <c:pt idx="64">
                  <c:v>44924</c:v>
                </c:pt>
                <c:pt idx="65">
                  <c:v>44925</c:v>
                </c:pt>
                <c:pt idx="66">
                  <c:v>44928</c:v>
                </c:pt>
                <c:pt idx="67">
                  <c:v>44929</c:v>
                </c:pt>
                <c:pt idx="68">
                  <c:v>44930</c:v>
                </c:pt>
                <c:pt idx="69">
                  <c:v>44931</c:v>
                </c:pt>
                <c:pt idx="70">
                  <c:v>44932</c:v>
                </c:pt>
                <c:pt idx="71">
                  <c:v>44935</c:v>
                </c:pt>
                <c:pt idx="72">
                  <c:v>44936</c:v>
                </c:pt>
                <c:pt idx="73">
                  <c:v>44937</c:v>
                </c:pt>
                <c:pt idx="74">
                  <c:v>44938</c:v>
                </c:pt>
                <c:pt idx="75">
                  <c:v>44939</c:v>
                </c:pt>
                <c:pt idx="76">
                  <c:v>44942</c:v>
                </c:pt>
                <c:pt idx="77">
                  <c:v>44943</c:v>
                </c:pt>
                <c:pt idx="78">
                  <c:v>44944</c:v>
                </c:pt>
                <c:pt idx="79">
                  <c:v>44945</c:v>
                </c:pt>
                <c:pt idx="80">
                  <c:v>44946</c:v>
                </c:pt>
                <c:pt idx="81">
                  <c:v>44949</c:v>
                </c:pt>
                <c:pt idx="82">
                  <c:v>44950</c:v>
                </c:pt>
                <c:pt idx="83">
                  <c:v>44951</c:v>
                </c:pt>
                <c:pt idx="84">
                  <c:v>44952</c:v>
                </c:pt>
                <c:pt idx="85">
                  <c:v>44953</c:v>
                </c:pt>
                <c:pt idx="86">
                  <c:v>44956</c:v>
                </c:pt>
                <c:pt idx="87">
                  <c:v>44957</c:v>
                </c:pt>
                <c:pt idx="88">
                  <c:v>44958</c:v>
                </c:pt>
                <c:pt idx="89">
                  <c:v>44959</c:v>
                </c:pt>
                <c:pt idx="90">
                  <c:v>44960</c:v>
                </c:pt>
                <c:pt idx="91">
                  <c:v>44963</c:v>
                </c:pt>
                <c:pt idx="92">
                  <c:v>44964</c:v>
                </c:pt>
                <c:pt idx="93">
                  <c:v>44965</c:v>
                </c:pt>
                <c:pt idx="94">
                  <c:v>44966</c:v>
                </c:pt>
                <c:pt idx="95">
                  <c:v>44967</c:v>
                </c:pt>
                <c:pt idx="96">
                  <c:v>44970</c:v>
                </c:pt>
                <c:pt idx="97">
                  <c:v>44971</c:v>
                </c:pt>
                <c:pt idx="98">
                  <c:v>44972</c:v>
                </c:pt>
                <c:pt idx="99">
                  <c:v>44973</c:v>
                </c:pt>
                <c:pt idx="100">
                  <c:v>44974</c:v>
                </c:pt>
                <c:pt idx="101">
                  <c:v>44977</c:v>
                </c:pt>
                <c:pt idx="102">
                  <c:v>44978</c:v>
                </c:pt>
                <c:pt idx="103">
                  <c:v>44979</c:v>
                </c:pt>
                <c:pt idx="104">
                  <c:v>44980</c:v>
                </c:pt>
                <c:pt idx="105">
                  <c:v>44981</c:v>
                </c:pt>
                <c:pt idx="106">
                  <c:v>44984</c:v>
                </c:pt>
                <c:pt idx="107">
                  <c:v>44985</c:v>
                </c:pt>
                <c:pt idx="108">
                  <c:v>44986</c:v>
                </c:pt>
                <c:pt idx="109">
                  <c:v>44987</c:v>
                </c:pt>
                <c:pt idx="110">
                  <c:v>44988</c:v>
                </c:pt>
                <c:pt idx="111">
                  <c:v>44991</c:v>
                </c:pt>
                <c:pt idx="112">
                  <c:v>44992</c:v>
                </c:pt>
                <c:pt idx="113">
                  <c:v>44993</c:v>
                </c:pt>
                <c:pt idx="114">
                  <c:v>44994</c:v>
                </c:pt>
                <c:pt idx="115">
                  <c:v>44995</c:v>
                </c:pt>
                <c:pt idx="116">
                  <c:v>44998</c:v>
                </c:pt>
                <c:pt idx="117">
                  <c:v>44999</c:v>
                </c:pt>
                <c:pt idx="118">
                  <c:v>45000</c:v>
                </c:pt>
                <c:pt idx="119">
                  <c:v>45001</c:v>
                </c:pt>
                <c:pt idx="120">
                  <c:v>45002</c:v>
                </c:pt>
                <c:pt idx="121">
                  <c:v>45005</c:v>
                </c:pt>
                <c:pt idx="122">
                  <c:v>45006</c:v>
                </c:pt>
                <c:pt idx="123">
                  <c:v>45007</c:v>
                </c:pt>
                <c:pt idx="124">
                  <c:v>45008</c:v>
                </c:pt>
                <c:pt idx="125">
                  <c:v>45009</c:v>
                </c:pt>
                <c:pt idx="126">
                  <c:v>45012</c:v>
                </c:pt>
                <c:pt idx="127">
                  <c:v>45013</c:v>
                </c:pt>
                <c:pt idx="128">
                  <c:v>45014</c:v>
                </c:pt>
                <c:pt idx="129">
                  <c:v>45015</c:v>
                </c:pt>
                <c:pt idx="130">
                  <c:v>45016</c:v>
                </c:pt>
                <c:pt idx="131">
                  <c:v>45019</c:v>
                </c:pt>
                <c:pt idx="132">
                  <c:v>45020</c:v>
                </c:pt>
                <c:pt idx="133">
                  <c:v>45021</c:v>
                </c:pt>
                <c:pt idx="134">
                  <c:v>45022</c:v>
                </c:pt>
                <c:pt idx="135">
                  <c:v>45023</c:v>
                </c:pt>
                <c:pt idx="136">
                  <c:v>45026</c:v>
                </c:pt>
                <c:pt idx="137">
                  <c:v>45027</c:v>
                </c:pt>
                <c:pt idx="138">
                  <c:v>45028</c:v>
                </c:pt>
                <c:pt idx="139">
                  <c:v>45029</c:v>
                </c:pt>
                <c:pt idx="140">
                  <c:v>45030</c:v>
                </c:pt>
                <c:pt idx="141">
                  <c:v>45033</c:v>
                </c:pt>
                <c:pt idx="142">
                  <c:v>45034</c:v>
                </c:pt>
                <c:pt idx="143">
                  <c:v>45035</c:v>
                </c:pt>
                <c:pt idx="144">
                  <c:v>45036</c:v>
                </c:pt>
                <c:pt idx="145">
                  <c:v>45037</c:v>
                </c:pt>
                <c:pt idx="146">
                  <c:v>45040</c:v>
                </c:pt>
                <c:pt idx="147">
                  <c:v>45041</c:v>
                </c:pt>
                <c:pt idx="148">
                  <c:v>45042</c:v>
                </c:pt>
                <c:pt idx="149">
                  <c:v>45043</c:v>
                </c:pt>
                <c:pt idx="150">
                  <c:v>45044</c:v>
                </c:pt>
                <c:pt idx="151">
                  <c:v>45047</c:v>
                </c:pt>
                <c:pt idx="152">
                  <c:v>45048</c:v>
                </c:pt>
                <c:pt idx="153">
                  <c:v>45049</c:v>
                </c:pt>
                <c:pt idx="154">
                  <c:v>45050</c:v>
                </c:pt>
                <c:pt idx="155">
                  <c:v>45051</c:v>
                </c:pt>
                <c:pt idx="156">
                  <c:v>45054</c:v>
                </c:pt>
                <c:pt idx="157">
                  <c:v>45055</c:v>
                </c:pt>
                <c:pt idx="158">
                  <c:v>45056</c:v>
                </c:pt>
                <c:pt idx="159">
                  <c:v>45057</c:v>
                </c:pt>
                <c:pt idx="160">
                  <c:v>45058</c:v>
                </c:pt>
                <c:pt idx="161">
                  <c:v>45061</c:v>
                </c:pt>
                <c:pt idx="162">
                  <c:v>45062</c:v>
                </c:pt>
                <c:pt idx="163">
                  <c:v>45063</c:v>
                </c:pt>
                <c:pt idx="164">
                  <c:v>45064</c:v>
                </c:pt>
                <c:pt idx="165">
                  <c:v>45065</c:v>
                </c:pt>
                <c:pt idx="166">
                  <c:v>45068</c:v>
                </c:pt>
                <c:pt idx="167">
                  <c:v>45069</c:v>
                </c:pt>
                <c:pt idx="168">
                  <c:v>45070</c:v>
                </c:pt>
                <c:pt idx="169">
                  <c:v>45071</c:v>
                </c:pt>
                <c:pt idx="170">
                  <c:v>45072</c:v>
                </c:pt>
                <c:pt idx="171">
                  <c:v>45075</c:v>
                </c:pt>
                <c:pt idx="172">
                  <c:v>45076</c:v>
                </c:pt>
                <c:pt idx="173">
                  <c:v>45077</c:v>
                </c:pt>
                <c:pt idx="174">
                  <c:v>45078</c:v>
                </c:pt>
                <c:pt idx="175">
                  <c:v>45079</c:v>
                </c:pt>
                <c:pt idx="176">
                  <c:v>45082</c:v>
                </c:pt>
                <c:pt idx="177">
                  <c:v>45083</c:v>
                </c:pt>
                <c:pt idx="178">
                  <c:v>45084</c:v>
                </c:pt>
                <c:pt idx="179">
                  <c:v>45085</c:v>
                </c:pt>
                <c:pt idx="180">
                  <c:v>45086</c:v>
                </c:pt>
                <c:pt idx="181">
                  <c:v>45089</c:v>
                </c:pt>
                <c:pt idx="182">
                  <c:v>45090</c:v>
                </c:pt>
                <c:pt idx="183">
                  <c:v>45091</c:v>
                </c:pt>
                <c:pt idx="184">
                  <c:v>45092</c:v>
                </c:pt>
                <c:pt idx="185">
                  <c:v>45093</c:v>
                </c:pt>
                <c:pt idx="186">
                  <c:v>45096</c:v>
                </c:pt>
                <c:pt idx="187">
                  <c:v>45097</c:v>
                </c:pt>
                <c:pt idx="188">
                  <c:v>45098</c:v>
                </c:pt>
                <c:pt idx="189">
                  <c:v>45099</c:v>
                </c:pt>
                <c:pt idx="190">
                  <c:v>45100</c:v>
                </c:pt>
                <c:pt idx="191">
                  <c:v>45103</c:v>
                </c:pt>
                <c:pt idx="192">
                  <c:v>45104</c:v>
                </c:pt>
                <c:pt idx="193">
                  <c:v>45105</c:v>
                </c:pt>
                <c:pt idx="194">
                  <c:v>45106</c:v>
                </c:pt>
                <c:pt idx="195">
                  <c:v>45107</c:v>
                </c:pt>
                <c:pt idx="196">
                  <c:v>45110</c:v>
                </c:pt>
                <c:pt idx="197">
                  <c:v>45111</c:v>
                </c:pt>
                <c:pt idx="198">
                  <c:v>45112</c:v>
                </c:pt>
                <c:pt idx="199">
                  <c:v>45113</c:v>
                </c:pt>
                <c:pt idx="200">
                  <c:v>45114</c:v>
                </c:pt>
                <c:pt idx="201">
                  <c:v>45117</c:v>
                </c:pt>
                <c:pt idx="202">
                  <c:v>45118</c:v>
                </c:pt>
                <c:pt idx="203">
                  <c:v>45119</c:v>
                </c:pt>
                <c:pt idx="204">
                  <c:v>45120</c:v>
                </c:pt>
                <c:pt idx="205">
                  <c:v>45121</c:v>
                </c:pt>
                <c:pt idx="206">
                  <c:v>45124</c:v>
                </c:pt>
                <c:pt idx="207">
                  <c:v>45125</c:v>
                </c:pt>
                <c:pt idx="208">
                  <c:v>45126</c:v>
                </c:pt>
                <c:pt idx="209">
                  <c:v>45127</c:v>
                </c:pt>
                <c:pt idx="210">
                  <c:v>45128</c:v>
                </c:pt>
                <c:pt idx="211">
                  <c:v>45131</c:v>
                </c:pt>
                <c:pt idx="212">
                  <c:v>45132</c:v>
                </c:pt>
                <c:pt idx="213">
                  <c:v>45133</c:v>
                </c:pt>
                <c:pt idx="214">
                  <c:v>45134</c:v>
                </c:pt>
                <c:pt idx="215">
                  <c:v>45135</c:v>
                </c:pt>
                <c:pt idx="216">
                  <c:v>45138</c:v>
                </c:pt>
                <c:pt idx="217">
                  <c:v>45139</c:v>
                </c:pt>
                <c:pt idx="218">
                  <c:v>45140</c:v>
                </c:pt>
                <c:pt idx="219">
                  <c:v>45141</c:v>
                </c:pt>
                <c:pt idx="220">
                  <c:v>45142</c:v>
                </c:pt>
                <c:pt idx="221">
                  <c:v>45145</c:v>
                </c:pt>
                <c:pt idx="222">
                  <c:v>45146</c:v>
                </c:pt>
                <c:pt idx="223">
                  <c:v>45147</c:v>
                </c:pt>
                <c:pt idx="224">
                  <c:v>45148</c:v>
                </c:pt>
                <c:pt idx="225">
                  <c:v>45149</c:v>
                </c:pt>
                <c:pt idx="226">
                  <c:v>45152</c:v>
                </c:pt>
                <c:pt idx="227">
                  <c:v>45153</c:v>
                </c:pt>
                <c:pt idx="228">
                  <c:v>45154</c:v>
                </c:pt>
                <c:pt idx="229">
                  <c:v>45155</c:v>
                </c:pt>
                <c:pt idx="230">
                  <c:v>45156</c:v>
                </c:pt>
                <c:pt idx="231">
                  <c:v>45159</c:v>
                </c:pt>
                <c:pt idx="232">
                  <c:v>45160</c:v>
                </c:pt>
                <c:pt idx="233">
                  <c:v>45161</c:v>
                </c:pt>
                <c:pt idx="234">
                  <c:v>45162</c:v>
                </c:pt>
                <c:pt idx="235">
                  <c:v>45163</c:v>
                </c:pt>
                <c:pt idx="236">
                  <c:v>45166</c:v>
                </c:pt>
                <c:pt idx="237">
                  <c:v>45167</c:v>
                </c:pt>
                <c:pt idx="238">
                  <c:v>45168</c:v>
                </c:pt>
                <c:pt idx="239">
                  <c:v>45169</c:v>
                </c:pt>
                <c:pt idx="240">
                  <c:v>45170</c:v>
                </c:pt>
                <c:pt idx="241">
                  <c:v>45173</c:v>
                </c:pt>
                <c:pt idx="242">
                  <c:v>45174</c:v>
                </c:pt>
                <c:pt idx="243">
                  <c:v>45175</c:v>
                </c:pt>
                <c:pt idx="244">
                  <c:v>45176</c:v>
                </c:pt>
                <c:pt idx="245">
                  <c:v>45177</c:v>
                </c:pt>
                <c:pt idx="246">
                  <c:v>45180</c:v>
                </c:pt>
                <c:pt idx="247">
                  <c:v>45181</c:v>
                </c:pt>
                <c:pt idx="248">
                  <c:v>45182</c:v>
                </c:pt>
                <c:pt idx="249">
                  <c:v>45183</c:v>
                </c:pt>
                <c:pt idx="250">
                  <c:v>45184</c:v>
                </c:pt>
                <c:pt idx="251">
                  <c:v>45187</c:v>
                </c:pt>
                <c:pt idx="252">
                  <c:v>45188</c:v>
                </c:pt>
                <c:pt idx="253">
                  <c:v>45189</c:v>
                </c:pt>
                <c:pt idx="254">
                  <c:v>45190</c:v>
                </c:pt>
                <c:pt idx="255">
                  <c:v>45191</c:v>
                </c:pt>
                <c:pt idx="256">
                  <c:v>45194</c:v>
                </c:pt>
                <c:pt idx="257">
                  <c:v>45195</c:v>
                </c:pt>
                <c:pt idx="258">
                  <c:v>45196</c:v>
                </c:pt>
                <c:pt idx="259">
                  <c:v>45197</c:v>
                </c:pt>
                <c:pt idx="260">
                  <c:v>45198</c:v>
                </c:pt>
                <c:pt idx="261">
                  <c:v>45199</c:v>
                </c:pt>
              </c:numCache>
            </c:numRef>
          </c:cat>
          <c:val>
            <c:numRef>
              <c:f>Sheet1!$B$2:$B$263</c:f>
              <c:numCache>
                <c:formatCode>#,##0.000</c:formatCode>
                <c:ptCount val="262"/>
                <c:pt idx="0">
                  <c:v>248.251</c:v>
                </c:pt>
                <c:pt idx="1">
                  <c:v>253.02199999999999</c:v>
                </c:pt>
                <c:pt idx="2">
                  <c:v>261.17200000000003</c:v>
                </c:pt>
                <c:pt idx="3">
                  <c:v>260.60500000000002</c:v>
                </c:pt>
                <c:pt idx="4">
                  <c:v>258.66399999999999</c:v>
                </c:pt>
                <c:pt idx="5">
                  <c:v>252.63499999999999</c:v>
                </c:pt>
                <c:pt idx="6">
                  <c:v>250.17599999999999</c:v>
                </c:pt>
                <c:pt idx="7">
                  <c:v>247.749</c:v>
                </c:pt>
                <c:pt idx="8">
                  <c:v>246.98</c:v>
                </c:pt>
                <c:pt idx="9">
                  <c:v>250.739</c:v>
                </c:pt>
                <c:pt idx="10">
                  <c:v>247.77</c:v>
                </c:pt>
                <c:pt idx="11">
                  <c:v>252.96899999999999</c:v>
                </c:pt>
                <c:pt idx="12">
                  <c:v>255.80600000000001</c:v>
                </c:pt>
                <c:pt idx="13">
                  <c:v>253.67</c:v>
                </c:pt>
                <c:pt idx="14">
                  <c:v>252.71700000000001</c:v>
                </c:pt>
                <c:pt idx="15">
                  <c:v>255.80500000000001</c:v>
                </c:pt>
                <c:pt idx="16">
                  <c:v>257.94499999999999</c:v>
                </c:pt>
                <c:pt idx="17">
                  <c:v>262.13200000000001</c:v>
                </c:pt>
                <c:pt idx="18">
                  <c:v>262.19600000000003</c:v>
                </c:pt>
                <c:pt idx="19">
                  <c:v>261.322</c:v>
                </c:pt>
                <c:pt idx="20">
                  <c:v>264.37200000000001</c:v>
                </c:pt>
                <c:pt idx="21">
                  <c:v>263.23200000000003</c:v>
                </c:pt>
                <c:pt idx="22">
                  <c:v>263.72699999999998</c:v>
                </c:pt>
                <c:pt idx="23">
                  <c:v>259.57600000000002</c:v>
                </c:pt>
                <c:pt idx="24">
                  <c:v>256.25200000000001</c:v>
                </c:pt>
                <c:pt idx="25">
                  <c:v>260.68900000000002</c:v>
                </c:pt>
                <c:pt idx="26">
                  <c:v>263.54899999999998</c:v>
                </c:pt>
                <c:pt idx="27">
                  <c:v>265.608</c:v>
                </c:pt>
                <c:pt idx="28">
                  <c:v>261.45600000000002</c:v>
                </c:pt>
                <c:pt idx="29">
                  <c:v>272.91000000000003</c:v>
                </c:pt>
                <c:pt idx="30">
                  <c:v>277.85899999999998</c:v>
                </c:pt>
                <c:pt idx="31">
                  <c:v>276.15199999999999</c:v>
                </c:pt>
                <c:pt idx="32">
                  <c:v>279.08800000000002</c:v>
                </c:pt>
                <c:pt idx="33">
                  <c:v>276.99799999999999</c:v>
                </c:pt>
                <c:pt idx="34">
                  <c:v>275.25</c:v>
                </c:pt>
                <c:pt idx="35">
                  <c:v>276.815</c:v>
                </c:pt>
                <c:pt idx="36">
                  <c:v>274.75099999999998</c:v>
                </c:pt>
                <c:pt idx="37">
                  <c:v>277.92099999999999</c:v>
                </c:pt>
                <c:pt idx="38">
                  <c:v>280.12</c:v>
                </c:pt>
                <c:pt idx="39">
                  <c:v>281.35700000000003</c:v>
                </c:pt>
                <c:pt idx="40">
                  <c:v>281.00599999999997</c:v>
                </c:pt>
                <c:pt idx="41">
                  <c:v>277.411</c:v>
                </c:pt>
                <c:pt idx="42">
                  <c:v>277.64600000000002</c:v>
                </c:pt>
                <c:pt idx="43">
                  <c:v>283.649</c:v>
                </c:pt>
                <c:pt idx="44">
                  <c:v>285.74799999999999</c:v>
                </c:pt>
                <c:pt idx="45">
                  <c:v>284.87</c:v>
                </c:pt>
                <c:pt idx="46">
                  <c:v>281.79599999999999</c:v>
                </c:pt>
                <c:pt idx="47">
                  <c:v>278.27600000000001</c:v>
                </c:pt>
                <c:pt idx="48">
                  <c:v>277.11099999999999</c:v>
                </c:pt>
                <c:pt idx="49">
                  <c:v>278.94299999999998</c:v>
                </c:pt>
                <c:pt idx="50">
                  <c:v>278.55200000000002</c:v>
                </c:pt>
                <c:pt idx="51">
                  <c:v>280.00900000000001</c:v>
                </c:pt>
                <c:pt idx="52">
                  <c:v>283.03699999999998</c:v>
                </c:pt>
                <c:pt idx="53">
                  <c:v>282.38900000000001</c:v>
                </c:pt>
                <c:pt idx="54">
                  <c:v>275.62799999999999</c:v>
                </c:pt>
                <c:pt idx="55">
                  <c:v>272.673</c:v>
                </c:pt>
                <c:pt idx="56">
                  <c:v>270.81900000000002</c:v>
                </c:pt>
                <c:pt idx="57">
                  <c:v>271.26499999999999</c:v>
                </c:pt>
                <c:pt idx="58">
                  <c:v>274.505</c:v>
                </c:pt>
                <c:pt idx="59">
                  <c:v>271.92700000000002</c:v>
                </c:pt>
                <c:pt idx="60">
                  <c:v>272.56099999999998</c:v>
                </c:pt>
                <c:pt idx="61">
                  <c:v>272.64299999999997</c:v>
                </c:pt>
                <c:pt idx="62">
                  <c:v>272.32400000000001</c:v>
                </c:pt>
                <c:pt idx="63">
                  <c:v>269.99400000000003</c:v>
                </c:pt>
                <c:pt idx="64">
                  <c:v>273.37900000000002</c:v>
                </c:pt>
                <c:pt idx="65">
                  <c:v>272.48700000000002</c:v>
                </c:pt>
                <c:pt idx="66">
                  <c:v>272.911</c:v>
                </c:pt>
                <c:pt idx="67">
                  <c:v>272.536</c:v>
                </c:pt>
                <c:pt idx="68">
                  <c:v>275.09399999999999</c:v>
                </c:pt>
                <c:pt idx="69">
                  <c:v>272.67500000000001</c:v>
                </c:pt>
                <c:pt idx="70">
                  <c:v>277.94600000000003</c:v>
                </c:pt>
                <c:pt idx="71">
                  <c:v>280.01799999999997</c:v>
                </c:pt>
                <c:pt idx="72">
                  <c:v>280.78199999999998</c:v>
                </c:pt>
                <c:pt idx="73">
                  <c:v>283.62299999999999</c:v>
                </c:pt>
                <c:pt idx="74">
                  <c:v>285.48399999999998</c:v>
                </c:pt>
                <c:pt idx="75">
                  <c:v>287.31</c:v>
                </c:pt>
                <c:pt idx="76">
                  <c:v>287.36399999999998</c:v>
                </c:pt>
                <c:pt idx="77">
                  <c:v>287.30399999999997</c:v>
                </c:pt>
                <c:pt idx="78">
                  <c:v>285.26100000000002</c:v>
                </c:pt>
                <c:pt idx="79">
                  <c:v>282.58499999999998</c:v>
                </c:pt>
                <c:pt idx="80">
                  <c:v>286.58100000000002</c:v>
                </c:pt>
                <c:pt idx="81">
                  <c:v>289.41699999999997</c:v>
                </c:pt>
                <c:pt idx="82">
                  <c:v>289.52999999999997</c:v>
                </c:pt>
                <c:pt idx="83">
                  <c:v>289.67399999999998</c:v>
                </c:pt>
                <c:pt idx="84">
                  <c:v>291.983</c:v>
                </c:pt>
                <c:pt idx="85">
                  <c:v>292.71199999999999</c:v>
                </c:pt>
                <c:pt idx="86">
                  <c:v>290.029</c:v>
                </c:pt>
                <c:pt idx="87">
                  <c:v>292.01900000000001</c:v>
                </c:pt>
                <c:pt idx="88">
                  <c:v>294.70100000000002</c:v>
                </c:pt>
                <c:pt idx="89">
                  <c:v>298.31900000000002</c:v>
                </c:pt>
                <c:pt idx="90">
                  <c:v>295.589</c:v>
                </c:pt>
                <c:pt idx="91">
                  <c:v>292.298</c:v>
                </c:pt>
                <c:pt idx="92">
                  <c:v>294.83600000000001</c:v>
                </c:pt>
                <c:pt idx="93">
                  <c:v>293.28199999999998</c:v>
                </c:pt>
                <c:pt idx="94">
                  <c:v>292.36500000000001</c:v>
                </c:pt>
                <c:pt idx="95">
                  <c:v>291.43900000000002</c:v>
                </c:pt>
                <c:pt idx="96">
                  <c:v>293.88400000000001</c:v>
                </c:pt>
                <c:pt idx="97">
                  <c:v>294.17</c:v>
                </c:pt>
                <c:pt idx="98">
                  <c:v>294.16899999999998</c:v>
                </c:pt>
                <c:pt idx="99">
                  <c:v>292.09500000000003</c:v>
                </c:pt>
                <c:pt idx="100">
                  <c:v>290.74299999999999</c:v>
                </c:pt>
                <c:pt idx="101">
                  <c:v>291.24700000000001</c:v>
                </c:pt>
                <c:pt idx="102">
                  <c:v>286.93900000000002</c:v>
                </c:pt>
                <c:pt idx="103">
                  <c:v>285.649</c:v>
                </c:pt>
                <c:pt idx="104">
                  <c:v>286.48200000000003</c:v>
                </c:pt>
                <c:pt idx="105">
                  <c:v>283.142</c:v>
                </c:pt>
                <c:pt idx="106">
                  <c:v>284.39400000000001</c:v>
                </c:pt>
                <c:pt idx="107">
                  <c:v>283.649</c:v>
                </c:pt>
                <c:pt idx="108">
                  <c:v>283.58600000000001</c:v>
                </c:pt>
                <c:pt idx="109">
                  <c:v>284.70699999999999</c:v>
                </c:pt>
                <c:pt idx="110">
                  <c:v>288.54199999999997</c:v>
                </c:pt>
                <c:pt idx="111">
                  <c:v>289.35599999999999</c:v>
                </c:pt>
                <c:pt idx="112">
                  <c:v>285.48</c:v>
                </c:pt>
                <c:pt idx="113">
                  <c:v>285.22000000000003</c:v>
                </c:pt>
                <c:pt idx="114">
                  <c:v>281.82900000000001</c:v>
                </c:pt>
                <c:pt idx="115">
                  <c:v>278.27499999999998</c:v>
                </c:pt>
                <c:pt idx="116">
                  <c:v>277.20100000000002</c:v>
                </c:pt>
                <c:pt idx="117">
                  <c:v>279.57600000000002</c:v>
                </c:pt>
                <c:pt idx="118">
                  <c:v>276.3</c:v>
                </c:pt>
                <c:pt idx="119">
                  <c:v>279.88099999999997</c:v>
                </c:pt>
                <c:pt idx="120">
                  <c:v>278.18700000000001</c:v>
                </c:pt>
                <c:pt idx="121">
                  <c:v>279.97500000000002</c:v>
                </c:pt>
                <c:pt idx="122">
                  <c:v>283.42</c:v>
                </c:pt>
                <c:pt idx="123">
                  <c:v>281.33699999999999</c:v>
                </c:pt>
                <c:pt idx="124">
                  <c:v>282.887</c:v>
                </c:pt>
                <c:pt idx="125">
                  <c:v>282.33300000000003</c:v>
                </c:pt>
                <c:pt idx="126">
                  <c:v>283.005</c:v>
                </c:pt>
                <c:pt idx="127">
                  <c:v>283.44600000000003</c:v>
                </c:pt>
                <c:pt idx="128">
                  <c:v>286.995</c:v>
                </c:pt>
                <c:pt idx="129">
                  <c:v>289.27999999999997</c:v>
                </c:pt>
                <c:pt idx="130">
                  <c:v>292.39499999999998</c:v>
                </c:pt>
                <c:pt idx="131">
                  <c:v>293.51299999999998</c:v>
                </c:pt>
                <c:pt idx="132">
                  <c:v>292.846</c:v>
                </c:pt>
                <c:pt idx="133">
                  <c:v>291.7</c:v>
                </c:pt>
                <c:pt idx="134">
                  <c:v>292.20400000000001</c:v>
                </c:pt>
                <c:pt idx="135">
                  <c:v>292.31599999999997</c:v>
                </c:pt>
                <c:pt idx="136">
                  <c:v>291.98700000000002</c:v>
                </c:pt>
                <c:pt idx="137">
                  <c:v>293.24799999999999</c:v>
                </c:pt>
                <c:pt idx="138">
                  <c:v>293.03899999999999</c:v>
                </c:pt>
                <c:pt idx="139">
                  <c:v>296.32900000000001</c:v>
                </c:pt>
                <c:pt idx="140">
                  <c:v>296.13499999999999</c:v>
                </c:pt>
                <c:pt idx="141">
                  <c:v>296.38499999999999</c:v>
                </c:pt>
                <c:pt idx="142">
                  <c:v>297.09100000000001</c:v>
                </c:pt>
                <c:pt idx="143">
                  <c:v>296.53199999999998</c:v>
                </c:pt>
                <c:pt idx="144">
                  <c:v>295.52199999999999</c:v>
                </c:pt>
                <c:pt idx="145">
                  <c:v>295.28699999999998</c:v>
                </c:pt>
                <c:pt idx="146">
                  <c:v>295.59500000000003</c:v>
                </c:pt>
                <c:pt idx="147">
                  <c:v>291.76</c:v>
                </c:pt>
                <c:pt idx="148">
                  <c:v>290.93799999999999</c:v>
                </c:pt>
                <c:pt idx="149">
                  <c:v>294.47300000000001</c:v>
                </c:pt>
                <c:pt idx="150">
                  <c:v>296.59699999999998</c:v>
                </c:pt>
                <c:pt idx="151">
                  <c:v>296.37099999999998</c:v>
                </c:pt>
                <c:pt idx="152">
                  <c:v>293.44900000000001</c:v>
                </c:pt>
                <c:pt idx="153">
                  <c:v>292.69299999999998</c:v>
                </c:pt>
                <c:pt idx="154">
                  <c:v>291.36700000000002</c:v>
                </c:pt>
                <c:pt idx="155">
                  <c:v>295.57400000000001</c:v>
                </c:pt>
                <c:pt idx="156">
                  <c:v>296.363</c:v>
                </c:pt>
                <c:pt idx="157">
                  <c:v>295.03899999999999</c:v>
                </c:pt>
                <c:pt idx="158">
                  <c:v>295.65499999999997</c:v>
                </c:pt>
                <c:pt idx="159">
                  <c:v>294.947</c:v>
                </c:pt>
                <c:pt idx="160">
                  <c:v>294.33499999999998</c:v>
                </c:pt>
                <c:pt idx="161">
                  <c:v>295.47300000000001</c:v>
                </c:pt>
                <c:pt idx="162">
                  <c:v>293.95</c:v>
                </c:pt>
                <c:pt idx="163">
                  <c:v>295.60700000000003</c:v>
                </c:pt>
                <c:pt idx="164">
                  <c:v>297.54000000000002</c:v>
                </c:pt>
                <c:pt idx="165">
                  <c:v>297.77800000000002</c:v>
                </c:pt>
                <c:pt idx="166">
                  <c:v>298.30700000000002</c:v>
                </c:pt>
                <c:pt idx="167">
                  <c:v>295.47699999999998</c:v>
                </c:pt>
                <c:pt idx="168">
                  <c:v>292.608</c:v>
                </c:pt>
                <c:pt idx="169">
                  <c:v>293.14999999999998</c:v>
                </c:pt>
                <c:pt idx="170">
                  <c:v>296.36</c:v>
                </c:pt>
                <c:pt idx="171">
                  <c:v>296.56400000000002</c:v>
                </c:pt>
                <c:pt idx="172">
                  <c:v>296.11799999999999</c:v>
                </c:pt>
                <c:pt idx="173">
                  <c:v>293.42099999999999</c:v>
                </c:pt>
                <c:pt idx="174">
                  <c:v>296.47300000000001</c:v>
                </c:pt>
                <c:pt idx="175">
                  <c:v>301.13799999999998</c:v>
                </c:pt>
                <c:pt idx="176">
                  <c:v>300.935</c:v>
                </c:pt>
                <c:pt idx="177">
                  <c:v>301.72500000000002</c:v>
                </c:pt>
                <c:pt idx="178">
                  <c:v>300.899</c:v>
                </c:pt>
                <c:pt idx="179">
                  <c:v>302.34399999999999</c:v>
                </c:pt>
                <c:pt idx="180">
                  <c:v>302.95499999999998</c:v>
                </c:pt>
                <c:pt idx="181">
                  <c:v>304.899</c:v>
                </c:pt>
                <c:pt idx="182">
                  <c:v>307.47699999999998</c:v>
                </c:pt>
                <c:pt idx="183">
                  <c:v>308.50200000000001</c:v>
                </c:pt>
                <c:pt idx="184">
                  <c:v>311.34199999999998</c:v>
                </c:pt>
                <c:pt idx="185">
                  <c:v>311.178</c:v>
                </c:pt>
                <c:pt idx="186">
                  <c:v>310.291</c:v>
                </c:pt>
                <c:pt idx="187">
                  <c:v>308.51900000000001</c:v>
                </c:pt>
                <c:pt idx="188">
                  <c:v>307.14100000000002</c:v>
                </c:pt>
                <c:pt idx="189">
                  <c:v>307.30599999999998</c:v>
                </c:pt>
                <c:pt idx="190">
                  <c:v>304.38200000000001</c:v>
                </c:pt>
                <c:pt idx="191">
                  <c:v>303.61399999999998</c:v>
                </c:pt>
                <c:pt idx="192">
                  <c:v>306.274</c:v>
                </c:pt>
                <c:pt idx="193">
                  <c:v>306.529</c:v>
                </c:pt>
                <c:pt idx="194">
                  <c:v>307.27600000000001</c:v>
                </c:pt>
                <c:pt idx="195">
                  <c:v>310.45699999999999</c:v>
                </c:pt>
                <c:pt idx="196">
                  <c:v>311.48899999999998</c:v>
                </c:pt>
                <c:pt idx="197">
                  <c:v>311.58199999999999</c:v>
                </c:pt>
                <c:pt idx="198">
                  <c:v>310.36099999999999</c:v>
                </c:pt>
                <c:pt idx="199">
                  <c:v>306.48500000000001</c:v>
                </c:pt>
                <c:pt idx="200">
                  <c:v>306.34699999999998</c:v>
                </c:pt>
                <c:pt idx="201">
                  <c:v>307.03500000000003</c:v>
                </c:pt>
                <c:pt idx="202">
                  <c:v>309.54199999999997</c:v>
                </c:pt>
                <c:pt idx="203">
                  <c:v>313.09300000000002</c:v>
                </c:pt>
                <c:pt idx="204">
                  <c:v>316.66300000000001</c:v>
                </c:pt>
                <c:pt idx="205">
                  <c:v>316.76799999999997</c:v>
                </c:pt>
                <c:pt idx="206">
                  <c:v>317.125</c:v>
                </c:pt>
                <c:pt idx="207">
                  <c:v>318.86700000000002</c:v>
                </c:pt>
                <c:pt idx="208">
                  <c:v>319.29899999999998</c:v>
                </c:pt>
                <c:pt idx="209">
                  <c:v>317.55099999999999</c:v>
                </c:pt>
                <c:pt idx="210">
                  <c:v>317.34699999999998</c:v>
                </c:pt>
                <c:pt idx="211">
                  <c:v>318.14</c:v>
                </c:pt>
                <c:pt idx="212">
                  <c:v>319.51600000000002</c:v>
                </c:pt>
                <c:pt idx="213">
                  <c:v>319.44600000000003</c:v>
                </c:pt>
                <c:pt idx="214">
                  <c:v>318.608</c:v>
                </c:pt>
                <c:pt idx="215">
                  <c:v>321.08800000000002</c:v>
                </c:pt>
                <c:pt idx="216">
                  <c:v>321.822</c:v>
                </c:pt>
                <c:pt idx="217">
                  <c:v>320.23599999999999</c:v>
                </c:pt>
                <c:pt idx="218">
                  <c:v>314.97699999999998</c:v>
                </c:pt>
                <c:pt idx="219">
                  <c:v>313.88900000000001</c:v>
                </c:pt>
                <c:pt idx="220">
                  <c:v>313.64499999999998</c:v>
                </c:pt>
                <c:pt idx="221">
                  <c:v>315.21600000000001</c:v>
                </c:pt>
                <c:pt idx="222">
                  <c:v>313.33499999999998</c:v>
                </c:pt>
                <c:pt idx="223">
                  <c:v>312.404</c:v>
                </c:pt>
                <c:pt idx="224">
                  <c:v>313.27699999999999</c:v>
                </c:pt>
                <c:pt idx="225">
                  <c:v>311.82100000000003</c:v>
                </c:pt>
                <c:pt idx="226">
                  <c:v>311.863</c:v>
                </c:pt>
                <c:pt idx="227">
                  <c:v>309.05</c:v>
                </c:pt>
                <c:pt idx="228">
                  <c:v>306.767</c:v>
                </c:pt>
                <c:pt idx="229">
                  <c:v>304.51499999999999</c:v>
                </c:pt>
                <c:pt idx="230">
                  <c:v>303.81400000000002</c:v>
                </c:pt>
                <c:pt idx="231">
                  <c:v>304.88600000000002</c:v>
                </c:pt>
                <c:pt idx="232">
                  <c:v>305.005</c:v>
                </c:pt>
                <c:pt idx="233">
                  <c:v>307.80200000000002</c:v>
                </c:pt>
                <c:pt idx="234">
                  <c:v>305.27300000000002</c:v>
                </c:pt>
                <c:pt idx="235">
                  <c:v>305.45600000000002</c:v>
                </c:pt>
                <c:pt idx="236">
                  <c:v>307.92200000000003</c:v>
                </c:pt>
                <c:pt idx="237">
                  <c:v>311.98399999999998</c:v>
                </c:pt>
                <c:pt idx="238">
                  <c:v>313.54599999999999</c:v>
                </c:pt>
                <c:pt idx="239">
                  <c:v>312.82900000000001</c:v>
                </c:pt>
                <c:pt idx="240">
                  <c:v>313.34500000000003</c:v>
                </c:pt>
                <c:pt idx="241">
                  <c:v>313.74700000000001</c:v>
                </c:pt>
                <c:pt idx="242">
                  <c:v>311.86599999999999</c:v>
                </c:pt>
                <c:pt idx="243">
                  <c:v>310.07299999999998</c:v>
                </c:pt>
                <c:pt idx="244">
                  <c:v>309.04000000000002</c:v>
                </c:pt>
                <c:pt idx="245">
                  <c:v>309.21800000000002</c:v>
                </c:pt>
                <c:pt idx="246">
                  <c:v>311.291</c:v>
                </c:pt>
                <c:pt idx="247">
                  <c:v>309.96699999999998</c:v>
                </c:pt>
                <c:pt idx="248">
                  <c:v>310.03300000000002</c:v>
                </c:pt>
                <c:pt idx="249">
                  <c:v>312.77100000000002</c:v>
                </c:pt>
                <c:pt idx="250">
                  <c:v>310.83699999999999</c:v>
                </c:pt>
                <c:pt idx="251">
                  <c:v>310.09300000000002</c:v>
                </c:pt>
                <c:pt idx="252">
                  <c:v>309.57400000000001</c:v>
                </c:pt>
                <c:pt idx="253">
                  <c:v>308.08699999999999</c:v>
                </c:pt>
                <c:pt idx="254">
                  <c:v>302.88200000000001</c:v>
                </c:pt>
                <c:pt idx="255">
                  <c:v>302.57299999999998</c:v>
                </c:pt>
                <c:pt idx="256">
                  <c:v>302.33999999999997</c:v>
                </c:pt>
                <c:pt idx="257">
                  <c:v>298.73500000000001</c:v>
                </c:pt>
                <c:pt idx="258">
                  <c:v>298.40199999999999</c:v>
                </c:pt>
                <c:pt idx="259">
                  <c:v>299.839</c:v>
                </c:pt>
                <c:pt idx="260">
                  <c:v>299.89299999999997</c:v>
                </c:pt>
                <c:pt idx="261">
                  <c:v>299.89299999999997</c:v>
                </c:pt>
              </c:numCache>
            </c:numRef>
          </c:val>
          <c:smooth val="0"/>
          <c:extLst>
            <c:ext xmlns:c16="http://schemas.microsoft.com/office/drawing/2014/chart" uri="{C3380CC4-5D6E-409C-BE32-E72D297353CC}">
              <c16:uniqueId val="{00000001-0C04-4D5E-A5E0-FD932013B234}"/>
            </c:ext>
          </c:extLst>
        </c:ser>
        <c:ser>
          <c:idx val="2"/>
          <c:order val="2"/>
          <c:tx>
            <c:strRef>
              <c:f>Sheet1!$D$1</c:f>
              <c:strCache>
                <c:ptCount val="1"/>
                <c:pt idx="0">
                  <c:v>Annotations</c:v>
                </c:pt>
              </c:strCache>
            </c:strRef>
          </c:tx>
          <c:spPr>
            <a:ln>
              <a:noFill/>
            </a:ln>
          </c:spPr>
          <c:marker>
            <c:symbol val="none"/>
          </c:marker>
          <c:cat>
            <c:numRef>
              <c:f>Sheet1!$A$2:$A$263</c:f>
              <c:numCache>
                <c:formatCode>m/d/yyyy</c:formatCode>
                <c:ptCount val="262"/>
                <c:pt idx="0">
                  <c:v>44834</c:v>
                </c:pt>
                <c:pt idx="1">
                  <c:v>44837</c:v>
                </c:pt>
                <c:pt idx="2">
                  <c:v>44838</c:v>
                </c:pt>
                <c:pt idx="3">
                  <c:v>44839</c:v>
                </c:pt>
                <c:pt idx="4">
                  <c:v>44840</c:v>
                </c:pt>
                <c:pt idx="5">
                  <c:v>44841</c:v>
                </c:pt>
                <c:pt idx="6">
                  <c:v>44844</c:v>
                </c:pt>
                <c:pt idx="7">
                  <c:v>44845</c:v>
                </c:pt>
                <c:pt idx="8">
                  <c:v>44846</c:v>
                </c:pt>
                <c:pt idx="9">
                  <c:v>44847</c:v>
                </c:pt>
                <c:pt idx="10">
                  <c:v>44848</c:v>
                </c:pt>
                <c:pt idx="11">
                  <c:v>44851</c:v>
                </c:pt>
                <c:pt idx="12">
                  <c:v>44852</c:v>
                </c:pt>
                <c:pt idx="13">
                  <c:v>44853</c:v>
                </c:pt>
                <c:pt idx="14">
                  <c:v>44854</c:v>
                </c:pt>
                <c:pt idx="15">
                  <c:v>44855</c:v>
                </c:pt>
                <c:pt idx="16">
                  <c:v>44858</c:v>
                </c:pt>
                <c:pt idx="17">
                  <c:v>44859</c:v>
                </c:pt>
                <c:pt idx="18">
                  <c:v>44860</c:v>
                </c:pt>
                <c:pt idx="19">
                  <c:v>44861</c:v>
                </c:pt>
                <c:pt idx="20">
                  <c:v>44862</c:v>
                </c:pt>
                <c:pt idx="21">
                  <c:v>44865</c:v>
                </c:pt>
                <c:pt idx="22">
                  <c:v>44866</c:v>
                </c:pt>
                <c:pt idx="23">
                  <c:v>44867</c:v>
                </c:pt>
                <c:pt idx="24">
                  <c:v>44868</c:v>
                </c:pt>
                <c:pt idx="25">
                  <c:v>44869</c:v>
                </c:pt>
                <c:pt idx="26">
                  <c:v>44872</c:v>
                </c:pt>
                <c:pt idx="27">
                  <c:v>44873</c:v>
                </c:pt>
                <c:pt idx="28">
                  <c:v>44874</c:v>
                </c:pt>
                <c:pt idx="29">
                  <c:v>44875</c:v>
                </c:pt>
                <c:pt idx="30">
                  <c:v>44876</c:v>
                </c:pt>
                <c:pt idx="31">
                  <c:v>44879</c:v>
                </c:pt>
                <c:pt idx="32">
                  <c:v>44880</c:v>
                </c:pt>
                <c:pt idx="33">
                  <c:v>44881</c:v>
                </c:pt>
                <c:pt idx="34">
                  <c:v>44882</c:v>
                </c:pt>
                <c:pt idx="35">
                  <c:v>44883</c:v>
                </c:pt>
                <c:pt idx="36">
                  <c:v>44886</c:v>
                </c:pt>
                <c:pt idx="37">
                  <c:v>44887</c:v>
                </c:pt>
                <c:pt idx="38">
                  <c:v>44888</c:v>
                </c:pt>
                <c:pt idx="39">
                  <c:v>44889</c:v>
                </c:pt>
                <c:pt idx="40">
                  <c:v>44890</c:v>
                </c:pt>
                <c:pt idx="41">
                  <c:v>44893</c:v>
                </c:pt>
                <c:pt idx="42">
                  <c:v>44894</c:v>
                </c:pt>
                <c:pt idx="43">
                  <c:v>44895</c:v>
                </c:pt>
                <c:pt idx="44">
                  <c:v>44896</c:v>
                </c:pt>
                <c:pt idx="45">
                  <c:v>44897</c:v>
                </c:pt>
                <c:pt idx="46">
                  <c:v>44900</c:v>
                </c:pt>
                <c:pt idx="47">
                  <c:v>44901</c:v>
                </c:pt>
                <c:pt idx="48">
                  <c:v>44902</c:v>
                </c:pt>
                <c:pt idx="49">
                  <c:v>44903</c:v>
                </c:pt>
                <c:pt idx="50">
                  <c:v>44904</c:v>
                </c:pt>
                <c:pt idx="51">
                  <c:v>44907</c:v>
                </c:pt>
                <c:pt idx="52">
                  <c:v>44908</c:v>
                </c:pt>
                <c:pt idx="53">
                  <c:v>44909</c:v>
                </c:pt>
                <c:pt idx="54">
                  <c:v>44910</c:v>
                </c:pt>
                <c:pt idx="55">
                  <c:v>44911</c:v>
                </c:pt>
                <c:pt idx="56">
                  <c:v>44914</c:v>
                </c:pt>
                <c:pt idx="57">
                  <c:v>44915</c:v>
                </c:pt>
                <c:pt idx="58">
                  <c:v>44916</c:v>
                </c:pt>
                <c:pt idx="59">
                  <c:v>44917</c:v>
                </c:pt>
                <c:pt idx="60">
                  <c:v>44918</c:v>
                </c:pt>
                <c:pt idx="61">
                  <c:v>44921</c:v>
                </c:pt>
                <c:pt idx="62">
                  <c:v>44922</c:v>
                </c:pt>
                <c:pt idx="63">
                  <c:v>44923</c:v>
                </c:pt>
                <c:pt idx="64">
                  <c:v>44924</c:v>
                </c:pt>
                <c:pt idx="65">
                  <c:v>44925</c:v>
                </c:pt>
                <c:pt idx="66">
                  <c:v>44928</c:v>
                </c:pt>
                <c:pt idx="67">
                  <c:v>44929</c:v>
                </c:pt>
                <c:pt idx="68">
                  <c:v>44930</c:v>
                </c:pt>
                <c:pt idx="69">
                  <c:v>44931</c:v>
                </c:pt>
                <c:pt idx="70">
                  <c:v>44932</c:v>
                </c:pt>
                <c:pt idx="71">
                  <c:v>44935</c:v>
                </c:pt>
                <c:pt idx="72">
                  <c:v>44936</c:v>
                </c:pt>
                <c:pt idx="73">
                  <c:v>44937</c:v>
                </c:pt>
                <c:pt idx="74">
                  <c:v>44938</c:v>
                </c:pt>
                <c:pt idx="75">
                  <c:v>44939</c:v>
                </c:pt>
                <c:pt idx="76">
                  <c:v>44942</c:v>
                </c:pt>
                <c:pt idx="77">
                  <c:v>44943</c:v>
                </c:pt>
                <c:pt idx="78">
                  <c:v>44944</c:v>
                </c:pt>
                <c:pt idx="79">
                  <c:v>44945</c:v>
                </c:pt>
                <c:pt idx="80">
                  <c:v>44946</c:v>
                </c:pt>
                <c:pt idx="81">
                  <c:v>44949</c:v>
                </c:pt>
                <c:pt idx="82">
                  <c:v>44950</c:v>
                </c:pt>
                <c:pt idx="83">
                  <c:v>44951</c:v>
                </c:pt>
                <c:pt idx="84">
                  <c:v>44952</c:v>
                </c:pt>
                <c:pt idx="85">
                  <c:v>44953</c:v>
                </c:pt>
                <c:pt idx="86">
                  <c:v>44956</c:v>
                </c:pt>
                <c:pt idx="87">
                  <c:v>44957</c:v>
                </c:pt>
                <c:pt idx="88">
                  <c:v>44958</c:v>
                </c:pt>
                <c:pt idx="89">
                  <c:v>44959</c:v>
                </c:pt>
                <c:pt idx="90">
                  <c:v>44960</c:v>
                </c:pt>
                <c:pt idx="91">
                  <c:v>44963</c:v>
                </c:pt>
                <c:pt idx="92">
                  <c:v>44964</c:v>
                </c:pt>
                <c:pt idx="93">
                  <c:v>44965</c:v>
                </c:pt>
                <c:pt idx="94">
                  <c:v>44966</c:v>
                </c:pt>
                <c:pt idx="95">
                  <c:v>44967</c:v>
                </c:pt>
                <c:pt idx="96">
                  <c:v>44970</c:v>
                </c:pt>
                <c:pt idx="97">
                  <c:v>44971</c:v>
                </c:pt>
                <c:pt idx="98">
                  <c:v>44972</c:v>
                </c:pt>
                <c:pt idx="99">
                  <c:v>44973</c:v>
                </c:pt>
                <c:pt idx="100">
                  <c:v>44974</c:v>
                </c:pt>
                <c:pt idx="101">
                  <c:v>44977</c:v>
                </c:pt>
                <c:pt idx="102">
                  <c:v>44978</c:v>
                </c:pt>
                <c:pt idx="103">
                  <c:v>44979</c:v>
                </c:pt>
                <c:pt idx="104">
                  <c:v>44980</c:v>
                </c:pt>
                <c:pt idx="105">
                  <c:v>44981</c:v>
                </c:pt>
                <c:pt idx="106">
                  <c:v>44984</c:v>
                </c:pt>
                <c:pt idx="107">
                  <c:v>44985</c:v>
                </c:pt>
                <c:pt idx="108">
                  <c:v>44986</c:v>
                </c:pt>
                <c:pt idx="109">
                  <c:v>44987</c:v>
                </c:pt>
                <c:pt idx="110">
                  <c:v>44988</c:v>
                </c:pt>
                <c:pt idx="111">
                  <c:v>44991</c:v>
                </c:pt>
                <c:pt idx="112">
                  <c:v>44992</c:v>
                </c:pt>
                <c:pt idx="113">
                  <c:v>44993</c:v>
                </c:pt>
                <c:pt idx="114">
                  <c:v>44994</c:v>
                </c:pt>
                <c:pt idx="115">
                  <c:v>44995</c:v>
                </c:pt>
                <c:pt idx="116">
                  <c:v>44998</c:v>
                </c:pt>
                <c:pt idx="117">
                  <c:v>44999</c:v>
                </c:pt>
                <c:pt idx="118">
                  <c:v>45000</c:v>
                </c:pt>
                <c:pt idx="119">
                  <c:v>45001</c:v>
                </c:pt>
                <c:pt idx="120">
                  <c:v>45002</c:v>
                </c:pt>
                <c:pt idx="121">
                  <c:v>45005</c:v>
                </c:pt>
                <c:pt idx="122">
                  <c:v>45006</c:v>
                </c:pt>
                <c:pt idx="123">
                  <c:v>45007</c:v>
                </c:pt>
                <c:pt idx="124">
                  <c:v>45008</c:v>
                </c:pt>
                <c:pt idx="125">
                  <c:v>45009</c:v>
                </c:pt>
                <c:pt idx="126">
                  <c:v>45012</c:v>
                </c:pt>
                <c:pt idx="127">
                  <c:v>45013</c:v>
                </c:pt>
                <c:pt idx="128">
                  <c:v>45014</c:v>
                </c:pt>
                <c:pt idx="129">
                  <c:v>45015</c:v>
                </c:pt>
                <c:pt idx="130">
                  <c:v>45016</c:v>
                </c:pt>
                <c:pt idx="131">
                  <c:v>45019</c:v>
                </c:pt>
                <c:pt idx="132">
                  <c:v>45020</c:v>
                </c:pt>
                <c:pt idx="133">
                  <c:v>45021</c:v>
                </c:pt>
                <c:pt idx="134">
                  <c:v>45022</c:v>
                </c:pt>
                <c:pt idx="135">
                  <c:v>45023</c:v>
                </c:pt>
                <c:pt idx="136">
                  <c:v>45026</c:v>
                </c:pt>
                <c:pt idx="137">
                  <c:v>45027</c:v>
                </c:pt>
                <c:pt idx="138">
                  <c:v>45028</c:v>
                </c:pt>
                <c:pt idx="139">
                  <c:v>45029</c:v>
                </c:pt>
                <c:pt idx="140">
                  <c:v>45030</c:v>
                </c:pt>
                <c:pt idx="141">
                  <c:v>45033</c:v>
                </c:pt>
                <c:pt idx="142">
                  <c:v>45034</c:v>
                </c:pt>
                <c:pt idx="143">
                  <c:v>45035</c:v>
                </c:pt>
                <c:pt idx="144">
                  <c:v>45036</c:v>
                </c:pt>
                <c:pt idx="145">
                  <c:v>45037</c:v>
                </c:pt>
                <c:pt idx="146">
                  <c:v>45040</c:v>
                </c:pt>
                <c:pt idx="147">
                  <c:v>45041</c:v>
                </c:pt>
                <c:pt idx="148">
                  <c:v>45042</c:v>
                </c:pt>
                <c:pt idx="149">
                  <c:v>45043</c:v>
                </c:pt>
                <c:pt idx="150">
                  <c:v>45044</c:v>
                </c:pt>
                <c:pt idx="151">
                  <c:v>45047</c:v>
                </c:pt>
                <c:pt idx="152">
                  <c:v>45048</c:v>
                </c:pt>
                <c:pt idx="153">
                  <c:v>45049</c:v>
                </c:pt>
                <c:pt idx="154">
                  <c:v>45050</c:v>
                </c:pt>
                <c:pt idx="155">
                  <c:v>45051</c:v>
                </c:pt>
                <c:pt idx="156">
                  <c:v>45054</c:v>
                </c:pt>
                <c:pt idx="157">
                  <c:v>45055</c:v>
                </c:pt>
                <c:pt idx="158">
                  <c:v>45056</c:v>
                </c:pt>
                <c:pt idx="159">
                  <c:v>45057</c:v>
                </c:pt>
                <c:pt idx="160">
                  <c:v>45058</c:v>
                </c:pt>
                <c:pt idx="161">
                  <c:v>45061</c:v>
                </c:pt>
                <c:pt idx="162">
                  <c:v>45062</c:v>
                </c:pt>
                <c:pt idx="163">
                  <c:v>45063</c:v>
                </c:pt>
                <c:pt idx="164">
                  <c:v>45064</c:v>
                </c:pt>
                <c:pt idx="165">
                  <c:v>45065</c:v>
                </c:pt>
                <c:pt idx="166">
                  <c:v>45068</c:v>
                </c:pt>
                <c:pt idx="167">
                  <c:v>45069</c:v>
                </c:pt>
                <c:pt idx="168">
                  <c:v>45070</c:v>
                </c:pt>
                <c:pt idx="169">
                  <c:v>45071</c:v>
                </c:pt>
                <c:pt idx="170">
                  <c:v>45072</c:v>
                </c:pt>
                <c:pt idx="171">
                  <c:v>45075</c:v>
                </c:pt>
                <c:pt idx="172">
                  <c:v>45076</c:v>
                </c:pt>
                <c:pt idx="173">
                  <c:v>45077</c:v>
                </c:pt>
                <c:pt idx="174">
                  <c:v>45078</c:v>
                </c:pt>
                <c:pt idx="175">
                  <c:v>45079</c:v>
                </c:pt>
                <c:pt idx="176">
                  <c:v>45082</c:v>
                </c:pt>
                <c:pt idx="177">
                  <c:v>45083</c:v>
                </c:pt>
                <c:pt idx="178">
                  <c:v>45084</c:v>
                </c:pt>
                <c:pt idx="179">
                  <c:v>45085</c:v>
                </c:pt>
                <c:pt idx="180">
                  <c:v>45086</c:v>
                </c:pt>
                <c:pt idx="181">
                  <c:v>45089</c:v>
                </c:pt>
                <c:pt idx="182">
                  <c:v>45090</c:v>
                </c:pt>
                <c:pt idx="183">
                  <c:v>45091</c:v>
                </c:pt>
                <c:pt idx="184">
                  <c:v>45092</c:v>
                </c:pt>
                <c:pt idx="185">
                  <c:v>45093</c:v>
                </c:pt>
                <c:pt idx="186">
                  <c:v>45096</c:v>
                </c:pt>
                <c:pt idx="187">
                  <c:v>45097</c:v>
                </c:pt>
                <c:pt idx="188">
                  <c:v>45098</c:v>
                </c:pt>
                <c:pt idx="189">
                  <c:v>45099</c:v>
                </c:pt>
                <c:pt idx="190">
                  <c:v>45100</c:v>
                </c:pt>
                <c:pt idx="191">
                  <c:v>45103</c:v>
                </c:pt>
                <c:pt idx="192">
                  <c:v>45104</c:v>
                </c:pt>
                <c:pt idx="193">
                  <c:v>45105</c:v>
                </c:pt>
                <c:pt idx="194">
                  <c:v>45106</c:v>
                </c:pt>
                <c:pt idx="195">
                  <c:v>45107</c:v>
                </c:pt>
                <c:pt idx="196">
                  <c:v>45110</c:v>
                </c:pt>
                <c:pt idx="197">
                  <c:v>45111</c:v>
                </c:pt>
                <c:pt idx="198">
                  <c:v>45112</c:v>
                </c:pt>
                <c:pt idx="199">
                  <c:v>45113</c:v>
                </c:pt>
                <c:pt idx="200">
                  <c:v>45114</c:v>
                </c:pt>
                <c:pt idx="201">
                  <c:v>45117</c:v>
                </c:pt>
                <c:pt idx="202">
                  <c:v>45118</c:v>
                </c:pt>
                <c:pt idx="203">
                  <c:v>45119</c:v>
                </c:pt>
                <c:pt idx="204">
                  <c:v>45120</c:v>
                </c:pt>
                <c:pt idx="205">
                  <c:v>45121</c:v>
                </c:pt>
                <c:pt idx="206">
                  <c:v>45124</c:v>
                </c:pt>
                <c:pt idx="207">
                  <c:v>45125</c:v>
                </c:pt>
                <c:pt idx="208">
                  <c:v>45126</c:v>
                </c:pt>
                <c:pt idx="209">
                  <c:v>45127</c:v>
                </c:pt>
                <c:pt idx="210">
                  <c:v>45128</c:v>
                </c:pt>
                <c:pt idx="211">
                  <c:v>45131</c:v>
                </c:pt>
                <c:pt idx="212">
                  <c:v>45132</c:v>
                </c:pt>
                <c:pt idx="213">
                  <c:v>45133</c:v>
                </c:pt>
                <c:pt idx="214">
                  <c:v>45134</c:v>
                </c:pt>
                <c:pt idx="215">
                  <c:v>45135</c:v>
                </c:pt>
                <c:pt idx="216">
                  <c:v>45138</c:v>
                </c:pt>
                <c:pt idx="217">
                  <c:v>45139</c:v>
                </c:pt>
                <c:pt idx="218">
                  <c:v>45140</c:v>
                </c:pt>
                <c:pt idx="219">
                  <c:v>45141</c:v>
                </c:pt>
                <c:pt idx="220">
                  <c:v>45142</c:v>
                </c:pt>
                <c:pt idx="221">
                  <c:v>45145</c:v>
                </c:pt>
                <c:pt idx="222">
                  <c:v>45146</c:v>
                </c:pt>
                <c:pt idx="223">
                  <c:v>45147</c:v>
                </c:pt>
                <c:pt idx="224">
                  <c:v>45148</c:v>
                </c:pt>
                <c:pt idx="225">
                  <c:v>45149</c:v>
                </c:pt>
                <c:pt idx="226">
                  <c:v>45152</c:v>
                </c:pt>
                <c:pt idx="227">
                  <c:v>45153</c:v>
                </c:pt>
                <c:pt idx="228">
                  <c:v>45154</c:v>
                </c:pt>
                <c:pt idx="229">
                  <c:v>45155</c:v>
                </c:pt>
                <c:pt idx="230">
                  <c:v>45156</c:v>
                </c:pt>
                <c:pt idx="231">
                  <c:v>45159</c:v>
                </c:pt>
                <c:pt idx="232">
                  <c:v>45160</c:v>
                </c:pt>
                <c:pt idx="233">
                  <c:v>45161</c:v>
                </c:pt>
                <c:pt idx="234">
                  <c:v>45162</c:v>
                </c:pt>
                <c:pt idx="235">
                  <c:v>45163</c:v>
                </c:pt>
                <c:pt idx="236">
                  <c:v>45166</c:v>
                </c:pt>
                <c:pt idx="237">
                  <c:v>45167</c:v>
                </c:pt>
                <c:pt idx="238">
                  <c:v>45168</c:v>
                </c:pt>
                <c:pt idx="239">
                  <c:v>45169</c:v>
                </c:pt>
                <c:pt idx="240">
                  <c:v>45170</c:v>
                </c:pt>
                <c:pt idx="241">
                  <c:v>45173</c:v>
                </c:pt>
                <c:pt idx="242">
                  <c:v>45174</c:v>
                </c:pt>
                <c:pt idx="243">
                  <c:v>45175</c:v>
                </c:pt>
                <c:pt idx="244">
                  <c:v>45176</c:v>
                </c:pt>
                <c:pt idx="245">
                  <c:v>45177</c:v>
                </c:pt>
                <c:pt idx="246">
                  <c:v>45180</c:v>
                </c:pt>
                <c:pt idx="247">
                  <c:v>45181</c:v>
                </c:pt>
                <c:pt idx="248">
                  <c:v>45182</c:v>
                </c:pt>
                <c:pt idx="249">
                  <c:v>45183</c:v>
                </c:pt>
                <c:pt idx="250">
                  <c:v>45184</c:v>
                </c:pt>
                <c:pt idx="251">
                  <c:v>45187</c:v>
                </c:pt>
                <c:pt idx="252">
                  <c:v>45188</c:v>
                </c:pt>
                <c:pt idx="253">
                  <c:v>45189</c:v>
                </c:pt>
                <c:pt idx="254">
                  <c:v>45190</c:v>
                </c:pt>
                <c:pt idx="255">
                  <c:v>45191</c:v>
                </c:pt>
                <c:pt idx="256">
                  <c:v>45194</c:v>
                </c:pt>
                <c:pt idx="257">
                  <c:v>45195</c:v>
                </c:pt>
                <c:pt idx="258">
                  <c:v>45196</c:v>
                </c:pt>
                <c:pt idx="259">
                  <c:v>45197</c:v>
                </c:pt>
                <c:pt idx="260">
                  <c:v>45198</c:v>
                </c:pt>
                <c:pt idx="261">
                  <c:v>45199</c:v>
                </c:pt>
              </c:numCache>
            </c:numRef>
          </c:cat>
          <c:val>
            <c:numRef>
              <c:f>Sheet1!$D$2:$D$263</c:f>
              <c:numCache>
                <c:formatCode>General</c:formatCode>
                <c:ptCount val="262"/>
                <c:pt idx="3" formatCode="#,##0.000">
                  <c:v>220</c:v>
                </c:pt>
                <c:pt idx="16" formatCode="#,##0.000">
                  <c:v>220</c:v>
                </c:pt>
                <c:pt idx="43" formatCode="#,##0.000">
                  <c:v>220</c:v>
                </c:pt>
                <c:pt idx="49" formatCode="#,##0.000">
                  <c:v>220</c:v>
                </c:pt>
                <c:pt idx="65" formatCode="#,##0.000">
                  <c:v>220</c:v>
                </c:pt>
                <c:pt idx="70" formatCode="#,##0.000">
                  <c:v>220</c:v>
                </c:pt>
                <c:pt idx="74" formatCode="#,##0.000">
                  <c:v>220</c:v>
                </c:pt>
                <c:pt idx="99" formatCode="#,##0.000">
                  <c:v>220</c:v>
                </c:pt>
                <c:pt idx="115" formatCode="#,##0.000">
                  <c:v>220</c:v>
                </c:pt>
                <c:pt idx="138" formatCode="#,##0.000">
                  <c:v>220</c:v>
                </c:pt>
                <c:pt idx="165" formatCode="#,##0.000">
                  <c:v>220</c:v>
                </c:pt>
                <c:pt idx="179" formatCode="#,##0.000">
                  <c:v>220</c:v>
                </c:pt>
                <c:pt idx="183" formatCode="#,##0.000">
                  <c:v>220</c:v>
                </c:pt>
                <c:pt idx="198" formatCode="#,##0.000">
                  <c:v>220</c:v>
                </c:pt>
                <c:pt idx="223" formatCode="#,##0.000">
                  <c:v>220</c:v>
                </c:pt>
                <c:pt idx="233" formatCode="#,##0.000">
                  <c:v>220</c:v>
                </c:pt>
                <c:pt idx="250" formatCode="#,##0.000">
                  <c:v>220</c:v>
                </c:pt>
                <c:pt idx="261" formatCode="#,##0.000">
                  <c:v>220</c:v>
                </c:pt>
              </c:numCache>
            </c:numRef>
          </c:val>
          <c:smooth val="0"/>
          <c:extLst>
            <c:ext xmlns:c16="http://schemas.microsoft.com/office/drawing/2014/chart" uri="{C3380CC4-5D6E-409C-BE32-E72D297353CC}">
              <c16:uniqueId val="{00000002-0C04-4D5E-A5E0-FD932013B234}"/>
            </c:ext>
          </c:extLst>
        </c:ser>
        <c:dLbls>
          <c:showLegendKey val="0"/>
          <c:showVal val="0"/>
          <c:showCatName val="0"/>
          <c:showSerName val="0"/>
          <c:showPercent val="0"/>
          <c:showBubbleSize val="0"/>
        </c:dLbls>
        <c:marker val="1"/>
        <c:smooth val="0"/>
        <c:axId val="2079027976"/>
        <c:axId val="2079031016"/>
      </c:lineChart>
      <c:dateAx>
        <c:axId val="2079027976"/>
        <c:scaling>
          <c:orientation val="minMax"/>
        </c:scaling>
        <c:delete val="0"/>
        <c:axPos val="b"/>
        <c:numFmt formatCode="mmm\ d" sourceLinked="0"/>
        <c:majorTickMark val="none"/>
        <c:minorTickMark val="none"/>
        <c:tickLblPos val="nextTo"/>
        <c:spPr>
          <a:solidFill>
            <a:schemeClr val="bg1"/>
          </a:solidFill>
          <a:ln w="6350">
            <a:solidFill>
              <a:schemeClr val="tx1"/>
            </a:solidFill>
          </a:ln>
        </c:spPr>
        <c:txPr>
          <a:bodyPr/>
          <a:lstStyle/>
          <a:p>
            <a:pPr>
              <a:defRPr sz="800"/>
            </a:pPr>
            <a:endParaRPr lang="en-US"/>
          </a:p>
        </c:txPr>
        <c:crossAx val="2079031016"/>
        <c:crosses val="autoZero"/>
        <c:auto val="0"/>
        <c:lblOffset val="100"/>
        <c:baseTimeUnit val="days"/>
        <c:majorUnit val="3"/>
        <c:majorTimeUnit val="months"/>
      </c:dateAx>
      <c:valAx>
        <c:axId val="2079031016"/>
        <c:scaling>
          <c:orientation val="minMax"/>
          <c:max val="360"/>
          <c:min val="220"/>
        </c:scaling>
        <c:delete val="0"/>
        <c:axPos val="l"/>
        <c:numFmt formatCode="#,##0" sourceLinked="0"/>
        <c:majorTickMark val="none"/>
        <c:minorTickMark val="none"/>
        <c:tickLblPos val="nextTo"/>
        <c:spPr>
          <a:ln w="6350">
            <a:solidFill>
              <a:schemeClr val="tx1"/>
            </a:solidFill>
          </a:ln>
        </c:spPr>
        <c:txPr>
          <a:bodyPr/>
          <a:lstStyle/>
          <a:p>
            <a:pPr>
              <a:defRPr sz="800"/>
            </a:pPr>
            <a:endParaRPr lang="en-US"/>
          </a:p>
        </c:txPr>
        <c:crossAx val="2079027976"/>
        <c:crosses val="autoZero"/>
        <c:crossBetween val="midCat"/>
        <c:majorUnit val="20"/>
      </c:valAx>
    </c:plotArea>
    <c:plotVisOnly val="1"/>
    <c:dispBlanksAs val="gap"/>
    <c:showDLblsOverMax val="0"/>
  </c:chart>
  <c:txPr>
    <a:bodyPr/>
    <a:lstStyle/>
    <a:p>
      <a:pPr>
        <a:defRPr sz="1800"/>
      </a:pPr>
      <a:endParaRPr lang="en-US"/>
    </a:p>
  </c:txPr>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6402738460631956E-2"/>
          <c:y val="0.22830555894496266"/>
          <c:w val="0.86077481306586834"/>
          <c:h val="0.57884352275647932"/>
        </c:manualLayout>
      </c:layout>
      <c:areaChart>
        <c:grouping val="standard"/>
        <c:varyColors val="0"/>
        <c:ser>
          <c:idx val="2"/>
          <c:order val="2"/>
          <c:tx>
            <c:strRef>
              <c:f>Sheet1!$D$1</c:f>
              <c:strCache>
                <c:ptCount val="1"/>
                <c:pt idx="0">
                  <c:v>blue area</c:v>
                </c:pt>
              </c:strCache>
            </c:strRef>
          </c:tx>
          <c:spPr>
            <a:solidFill>
              <a:schemeClr val="accent1">
                <a:lumMod val="20000"/>
                <a:lumOff val="80000"/>
              </a:schemeClr>
            </a:solidFill>
          </c:spPr>
          <c:cat>
            <c:numRef>
              <c:f>Sheet1!$A$2:$A$287</c:f>
              <c:numCache>
                <c:formatCode>m/d/yyyy</c:formatCode>
                <c:ptCount val="286"/>
                <c:pt idx="0">
                  <c:v>36525</c:v>
                </c:pt>
                <c:pt idx="1">
                  <c:v>36556</c:v>
                </c:pt>
                <c:pt idx="2">
                  <c:v>36585</c:v>
                </c:pt>
                <c:pt idx="3">
                  <c:v>36616</c:v>
                </c:pt>
                <c:pt idx="4">
                  <c:v>36646</c:v>
                </c:pt>
                <c:pt idx="5">
                  <c:v>36677</c:v>
                </c:pt>
                <c:pt idx="6">
                  <c:v>36707</c:v>
                </c:pt>
                <c:pt idx="7">
                  <c:v>36738</c:v>
                </c:pt>
                <c:pt idx="8">
                  <c:v>36769</c:v>
                </c:pt>
                <c:pt idx="9">
                  <c:v>36799</c:v>
                </c:pt>
                <c:pt idx="10">
                  <c:v>36830</c:v>
                </c:pt>
                <c:pt idx="11">
                  <c:v>36860</c:v>
                </c:pt>
                <c:pt idx="12">
                  <c:v>36891</c:v>
                </c:pt>
                <c:pt idx="13">
                  <c:v>36922</c:v>
                </c:pt>
                <c:pt idx="14">
                  <c:v>36950</c:v>
                </c:pt>
                <c:pt idx="15">
                  <c:v>36981</c:v>
                </c:pt>
                <c:pt idx="16">
                  <c:v>37011</c:v>
                </c:pt>
                <c:pt idx="17">
                  <c:v>37042</c:v>
                </c:pt>
                <c:pt idx="18">
                  <c:v>37072</c:v>
                </c:pt>
                <c:pt idx="19">
                  <c:v>37103</c:v>
                </c:pt>
                <c:pt idx="20">
                  <c:v>37134</c:v>
                </c:pt>
                <c:pt idx="21">
                  <c:v>37164</c:v>
                </c:pt>
                <c:pt idx="22">
                  <c:v>37195</c:v>
                </c:pt>
                <c:pt idx="23">
                  <c:v>37225</c:v>
                </c:pt>
                <c:pt idx="24">
                  <c:v>37256</c:v>
                </c:pt>
                <c:pt idx="25">
                  <c:v>37287</c:v>
                </c:pt>
                <c:pt idx="26">
                  <c:v>37315</c:v>
                </c:pt>
                <c:pt idx="27">
                  <c:v>37346</c:v>
                </c:pt>
                <c:pt idx="28">
                  <c:v>37376</c:v>
                </c:pt>
                <c:pt idx="29">
                  <c:v>37407</c:v>
                </c:pt>
                <c:pt idx="30">
                  <c:v>37437</c:v>
                </c:pt>
                <c:pt idx="31">
                  <c:v>37468</c:v>
                </c:pt>
                <c:pt idx="32">
                  <c:v>37499</c:v>
                </c:pt>
                <c:pt idx="33">
                  <c:v>37529</c:v>
                </c:pt>
                <c:pt idx="34">
                  <c:v>37560</c:v>
                </c:pt>
                <c:pt idx="35">
                  <c:v>37590</c:v>
                </c:pt>
                <c:pt idx="36">
                  <c:v>37621</c:v>
                </c:pt>
                <c:pt idx="37">
                  <c:v>37652</c:v>
                </c:pt>
                <c:pt idx="38">
                  <c:v>37680</c:v>
                </c:pt>
                <c:pt idx="39">
                  <c:v>37711</c:v>
                </c:pt>
                <c:pt idx="40">
                  <c:v>37741</c:v>
                </c:pt>
                <c:pt idx="41">
                  <c:v>37772</c:v>
                </c:pt>
                <c:pt idx="42">
                  <c:v>37802</c:v>
                </c:pt>
                <c:pt idx="43">
                  <c:v>37833</c:v>
                </c:pt>
                <c:pt idx="44">
                  <c:v>37864</c:v>
                </c:pt>
                <c:pt idx="45">
                  <c:v>37894</c:v>
                </c:pt>
                <c:pt idx="46">
                  <c:v>37925</c:v>
                </c:pt>
                <c:pt idx="47">
                  <c:v>37955</c:v>
                </c:pt>
                <c:pt idx="48">
                  <c:v>37986</c:v>
                </c:pt>
                <c:pt idx="49">
                  <c:v>38017</c:v>
                </c:pt>
                <c:pt idx="50">
                  <c:v>38046</c:v>
                </c:pt>
                <c:pt idx="51">
                  <c:v>38077</c:v>
                </c:pt>
                <c:pt idx="52">
                  <c:v>38107</c:v>
                </c:pt>
                <c:pt idx="53">
                  <c:v>38138</c:v>
                </c:pt>
                <c:pt idx="54">
                  <c:v>38168</c:v>
                </c:pt>
                <c:pt idx="55">
                  <c:v>38199</c:v>
                </c:pt>
                <c:pt idx="56">
                  <c:v>38230</c:v>
                </c:pt>
                <c:pt idx="57">
                  <c:v>38260</c:v>
                </c:pt>
                <c:pt idx="58">
                  <c:v>38291</c:v>
                </c:pt>
                <c:pt idx="59">
                  <c:v>38321</c:v>
                </c:pt>
                <c:pt idx="60">
                  <c:v>38352</c:v>
                </c:pt>
                <c:pt idx="61">
                  <c:v>38383</c:v>
                </c:pt>
                <c:pt idx="62">
                  <c:v>38411</c:v>
                </c:pt>
                <c:pt idx="63">
                  <c:v>38442</c:v>
                </c:pt>
                <c:pt idx="64">
                  <c:v>38472</c:v>
                </c:pt>
                <c:pt idx="65">
                  <c:v>38503</c:v>
                </c:pt>
                <c:pt idx="66">
                  <c:v>38533</c:v>
                </c:pt>
                <c:pt idx="67">
                  <c:v>38564</c:v>
                </c:pt>
                <c:pt idx="68">
                  <c:v>38595</c:v>
                </c:pt>
                <c:pt idx="69">
                  <c:v>38625</c:v>
                </c:pt>
                <c:pt idx="70">
                  <c:v>38656</c:v>
                </c:pt>
                <c:pt idx="71">
                  <c:v>38686</c:v>
                </c:pt>
                <c:pt idx="72">
                  <c:v>38717</c:v>
                </c:pt>
                <c:pt idx="73">
                  <c:v>38748</c:v>
                </c:pt>
                <c:pt idx="74">
                  <c:v>38776</c:v>
                </c:pt>
                <c:pt idx="75">
                  <c:v>38807</c:v>
                </c:pt>
                <c:pt idx="76">
                  <c:v>38837</c:v>
                </c:pt>
                <c:pt idx="77">
                  <c:v>38868</c:v>
                </c:pt>
                <c:pt idx="78">
                  <c:v>38898</c:v>
                </c:pt>
                <c:pt idx="79">
                  <c:v>38929</c:v>
                </c:pt>
                <c:pt idx="80">
                  <c:v>38960</c:v>
                </c:pt>
                <c:pt idx="81">
                  <c:v>38990</c:v>
                </c:pt>
                <c:pt idx="82">
                  <c:v>39021</c:v>
                </c:pt>
                <c:pt idx="83">
                  <c:v>39051</c:v>
                </c:pt>
                <c:pt idx="84">
                  <c:v>39082</c:v>
                </c:pt>
                <c:pt idx="85">
                  <c:v>39113</c:v>
                </c:pt>
                <c:pt idx="86">
                  <c:v>39141</c:v>
                </c:pt>
                <c:pt idx="87">
                  <c:v>39172</c:v>
                </c:pt>
                <c:pt idx="88">
                  <c:v>39202</c:v>
                </c:pt>
                <c:pt idx="89">
                  <c:v>39233</c:v>
                </c:pt>
                <c:pt idx="90">
                  <c:v>39263</c:v>
                </c:pt>
                <c:pt idx="91">
                  <c:v>39294</c:v>
                </c:pt>
                <c:pt idx="92">
                  <c:v>39325</c:v>
                </c:pt>
                <c:pt idx="93">
                  <c:v>39355</c:v>
                </c:pt>
                <c:pt idx="94">
                  <c:v>39386</c:v>
                </c:pt>
                <c:pt idx="95">
                  <c:v>39416</c:v>
                </c:pt>
                <c:pt idx="96">
                  <c:v>39447</c:v>
                </c:pt>
                <c:pt idx="97">
                  <c:v>39478</c:v>
                </c:pt>
                <c:pt idx="98">
                  <c:v>39507</c:v>
                </c:pt>
                <c:pt idx="99">
                  <c:v>39538</c:v>
                </c:pt>
                <c:pt idx="100">
                  <c:v>39568</c:v>
                </c:pt>
                <c:pt idx="101">
                  <c:v>39599</c:v>
                </c:pt>
                <c:pt idx="102">
                  <c:v>39629</c:v>
                </c:pt>
                <c:pt idx="103">
                  <c:v>39660</c:v>
                </c:pt>
                <c:pt idx="104">
                  <c:v>39691</c:v>
                </c:pt>
                <c:pt idx="105">
                  <c:v>39721</c:v>
                </c:pt>
                <c:pt idx="106">
                  <c:v>39752</c:v>
                </c:pt>
                <c:pt idx="107">
                  <c:v>39782</c:v>
                </c:pt>
                <c:pt idx="108">
                  <c:v>39813</c:v>
                </c:pt>
                <c:pt idx="109">
                  <c:v>39844</c:v>
                </c:pt>
                <c:pt idx="110">
                  <c:v>39872</c:v>
                </c:pt>
                <c:pt idx="111">
                  <c:v>39903</c:v>
                </c:pt>
                <c:pt idx="112">
                  <c:v>39933</c:v>
                </c:pt>
                <c:pt idx="113">
                  <c:v>39964</c:v>
                </c:pt>
                <c:pt idx="114">
                  <c:v>39994</c:v>
                </c:pt>
                <c:pt idx="115">
                  <c:v>40025</c:v>
                </c:pt>
                <c:pt idx="116">
                  <c:v>40056</c:v>
                </c:pt>
                <c:pt idx="117">
                  <c:v>40086</c:v>
                </c:pt>
                <c:pt idx="118">
                  <c:v>40117</c:v>
                </c:pt>
                <c:pt idx="119">
                  <c:v>40147</c:v>
                </c:pt>
                <c:pt idx="120">
                  <c:v>40178</c:v>
                </c:pt>
                <c:pt idx="121">
                  <c:v>40209</c:v>
                </c:pt>
                <c:pt idx="122">
                  <c:v>40237</c:v>
                </c:pt>
                <c:pt idx="123">
                  <c:v>40268</c:v>
                </c:pt>
                <c:pt idx="124">
                  <c:v>40298</c:v>
                </c:pt>
                <c:pt idx="125">
                  <c:v>40329</c:v>
                </c:pt>
                <c:pt idx="126">
                  <c:v>40359</c:v>
                </c:pt>
                <c:pt idx="127">
                  <c:v>40390</c:v>
                </c:pt>
                <c:pt idx="128">
                  <c:v>40421</c:v>
                </c:pt>
                <c:pt idx="129">
                  <c:v>40451</c:v>
                </c:pt>
                <c:pt idx="130">
                  <c:v>40482</c:v>
                </c:pt>
                <c:pt idx="131">
                  <c:v>40512</c:v>
                </c:pt>
                <c:pt idx="132">
                  <c:v>40543</c:v>
                </c:pt>
                <c:pt idx="133">
                  <c:v>40574</c:v>
                </c:pt>
                <c:pt idx="134">
                  <c:v>40602</c:v>
                </c:pt>
                <c:pt idx="135">
                  <c:v>40633</c:v>
                </c:pt>
                <c:pt idx="136">
                  <c:v>40663</c:v>
                </c:pt>
                <c:pt idx="137">
                  <c:v>40694</c:v>
                </c:pt>
                <c:pt idx="138">
                  <c:v>40724</c:v>
                </c:pt>
                <c:pt idx="139">
                  <c:v>40755</c:v>
                </c:pt>
                <c:pt idx="140">
                  <c:v>40786</c:v>
                </c:pt>
                <c:pt idx="141">
                  <c:v>40816</c:v>
                </c:pt>
                <c:pt idx="142">
                  <c:v>40847</c:v>
                </c:pt>
                <c:pt idx="143">
                  <c:v>40877</c:v>
                </c:pt>
                <c:pt idx="144">
                  <c:v>40908</c:v>
                </c:pt>
                <c:pt idx="145">
                  <c:v>40939</c:v>
                </c:pt>
                <c:pt idx="146">
                  <c:v>40968</c:v>
                </c:pt>
                <c:pt idx="147">
                  <c:v>40999</c:v>
                </c:pt>
                <c:pt idx="148">
                  <c:v>41029</c:v>
                </c:pt>
                <c:pt idx="149">
                  <c:v>41060</c:v>
                </c:pt>
                <c:pt idx="150">
                  <c:v>41090</c:v>
                </c:pt>
                <c:pt idx="151">
                  <c:v>41121</c:v>
                </c:pt>
                <c:pt idx="152">
                  <c:v>41152</c:v>
                </c:pt>
                <c:pt idx="153">
                  <c:v>41182</c:v>
                </c:pt>
                <c:pt idx="154">
                  <c:v>41213</c:v>
                </c:pt>
                <c:pt idx="155">
                  <c:v>41243</c:v>
                </c:pt>
                <c:pt idx="156">
                  <c:v>41274</c:v>
                </c:pt>
                <c:pt idx="157">
                  <c:v>41305</c:v>
                </c:pt>
                <c:pt idx="158">
                  <c:v>41333</c:v>
                </c:pt>
                <c:pt idx="159">
                  <c:v>41364</c:v>
                </c:pt>
                <c:pt idx="160">
                  <c:v>41394</c:v>
                </c:pt>
                <c:pt idx="161">
                  <c:v>41425</c:v>
                </c:pt>
                <c:pt idx="162">
                  <c:v>41455</c:v>
                </c:pt>
                <c:pt idx="163">
                  <c:v>41486</c:v>
                </c:pt>
                <c:pt idx="164">
                  <c:v>41517</c:v>
                </c:pt>
                <c:pt idx="165">
                  <c:v>41547</c:v>
                </c:pt>
                <c:pt idx="166">
                  <c:v>41578</c:v>
                </c:pt>
                <c:pt idx="167">
                  <c:v>41608</c:v>
                </c:pt>
                <c:pt idx="168">
                  <c:v>41639</c:v>
                </c:pt>
                <c:pt idx="169">
                  <c:v>41670</c:v>
                </c:pt>
                <c:pt idx="170">
                  <c:v>41698</c:v>
                </c:pt>
                <c:pt idx="171">
                  <c:v>41729</c:v>
                </c:pt>
                <c:pt idx="172">
                  <c:v>41759</c:v>
                </c:pt>
                <c:pt idx="173">
                  <c:v>41790</c:v>
                </c:pt>
                <c:pt idx="174">
                  <c:v>41820</c:v>
                </c:pt>
                <c:pt idx="175">
                  <c:v>41851</c:v>
                </c:pt>
                <c:pt idx="176">
                  <c:v>41882</c:v>
                </c:pt>
                <c:pt idx="177">
                  <c:v>41912</c:v>
                </c:pt>
                <c:pt idx="178">
                  <c:v>41943</c:v>
                </c:pt>
                <c:pt idx="179">
                  <c:v>41973</c:v>
                </c:pt>
                <c:pt idx="180">
                  <c:v>42004</c:v>
                </c:pt>
                <c:pt idx="181">
                  <c:v>42035</c:v>
                </c:pt>
                <c:pt idx="182">
                  <c:v>42063</c:v>
                </c:pt>
                <c:pt idx="183">
                  <c:v>42094</c:v>
                </c:pt>
                <c:pt idx="184">
                  <c:v>42124</c:v>
                </c:pt>
                <c:pt idx="185">
                  <c:v>42155</c:v>
                </c:pt>
                <c:pt idx="186">
                  <c:v>42185</c:v>
                </c:pt>
                <c:pt idx="187">
                  <c:v>42216</c:v>
                </c:pt>
                <c:pt idx="188">
                  <c:v>42247</c:v>
                </c:pt>
                <c:pt idx="189">
                  <c:v>42277</c:v>
                </c:pt>
                <c:pt idx="190">
                  <c:v>42308</c:v>
                </c:pt>
                <c:pt idx="191">
                  <c:v>42338</c:v>
                </c:pt>
                <c:pt idx="192">
                  <c:v>42369</c:v>
                </c:pt>
                <c:pt idx="193">
                  <c:v>42400</c:v>
                </c:pt>
                <c:pt idx="194">
                  <c:v>42429</c:v>
                </c:pt>
                <c:pt idx="195">
                  <c:v>42460</c:v>
                </c:pt>
                <c:pt idx="196">
                  <c:v>42490</c:v>
                </c:pt>
                <c:pt idx="197">
                  <c:v>42521</c:v>
                </c:pt>
                <c:pt idx="198">
                  <c:v>42551</c:v>
                </c:pt>
                <c:pt idx="199">
                  <c:v>42582</c:v>
                </c:pt>
                <c:pt idx="200">
                  <c:v>42613</c:v>
                </c:pt>
                <c:pt idx="201">
                  <c:v>42643</c:v>
                </c:pt>
                <c:pt idx="202">
                  <c:v>42674</c:v>
                </c:pt>
                <c:pt idx="203">
                  <c:v>42704</c:v>
                </c:pt>
                <c:pt idx="204">
                  <c:v>42735</c:v>
                </c:pt>
                <c:pt idx="205">
                  <c:v>42766</c:v>
                </c:pt>
                <c:pt idx="206">
                  <c:v>42794</c:v>
                </c:pt>
                <c:pt idx="207">
                  <c:v>42825</c:v>
                </c:pt>
                <c:pt idx="208">
                  <c:v>42855</c:v>
                </c:pt>
                <c:pt idx="209">
                  <c:v>42886</c:v>
                </c:pt>
                <c:pt idx="210">
                  <c:v>42916</c:v>
                </c:pt>
                <c:pt idx="211">
                  <c:v>42947</c:v>
                </c:pt>
                <c:pt idx="212">
                  <c:v>42978</c:v>
                </c:pt>
                <c:pt idx="213">
                  <c:v>43008</c:v>
                </c:pt>
                <c:pt idx="214">
                  <c:v>43039</c:v>
                </c:pt>
                <c:pt idx="215">
                  <c:v>43069</c:v>
                </c:pt>
                <c:pt idx="216">
                  <c:v>43100</c:v>
                </c:pt>
                <c:pt idx="217">
                  <c:v>43131</c:v>
                </c:pt>
                <c:pt idx="218">
                  <c:v>43159</c:v>
                </c:pt>
                <c:pt idx="219">
                  <c:v>43190</c:v>
                </c:pt>
                <c:pt idx="220">
                  <c:v>43220</c:v>
                </c:pt>
                <c:pt idx="221">
                  <c:v>43251</c:v>
                </c:pt>
                <c:pt idx="222">
                  <c:v>43281</c:v>
                </c:pt>
                <c:pt idx="223">
                  <c:v>43312</c:v>
                </c:pt>
                <c:pt idx="224">
                  <c:v>43343</c:v>
                </c:pt>
                <c:pt idx="225">
                  <c:v>43373</c:v>
                </c:pt>
                <c:pt idx="226">
                  <c:v>43404</c:v>
                </c:pt>
                <c:pt idx="227">
                  <c:v>43434</c:v>
                </c:pt>
                <c:pt idx="228">
                  <c:v>43465</c:v>
                </c:pt>
                <c:pt idx="229">
                  <c:v>43496</c:v>
                </c:pt>
                <c:pt idx="230">
                  <c:v>43524</c:v>
                </c:pt>
                <c:pt idx="231">
                  <c:v>43555</c:v>
                </c:pt>
                <c:pt idx="232">
                  <c:v>43585</c:v>
                </c:pt>
                <c:pt idx="233">
                  <c:v>43616</c:v>
                </c:pt>
                <c:pt idx="234">
                  <c:v>43646</c:v>
                </c:pt>
                <c:pt idx="235">
                  <c:v>43677</c:v>
                </c:pt>
                <c:pt idx="236">
                  <c:v>43708</c:v>
                </c:pt>
                <c:pt idx="237">
                  <c:v>43738</c:v>
                </c:pt>
                <c:pt idx="238">
                  <c:v>43769</c:v>
                </c:pt>
                <c:pt idx="239">
                  <c:v>43799</c:v>
                </c:pt>
                <c:pt idx="240">
                  <c:v>43830</c:v>
                </c:pt>
                <c:pt idx="241">
                  <c:v>43861</c:v>
                </c:pt>
                <c:pt idx="242">
                  <c:v>43890</c:v>
                </c:pt>
                <c:pt idx="243">
                  <c:v>43921</c:v>
                </c:pt>
                <c:pt idx="244">
                  <c:v>43951</c:v>
                </c:pt>
                <c:pt idx="245">
                  <c:v>43982</c:v>
                </c:pt>
                <c:pt idx="246">
                  <c:v>44012</c:v>
                </c:pt>
                <c:pt idx="247">
                  <c:v>44043</c:v>
                </c:pt>
                <c:pt idx="248">
                  <c:v>44074</c:v>
                </c:pt>
                <c:pt idx="249">
                  <c:v>44104</c:v>
                </c:pt>
                <c:pt idx="250">
                  <c:v>44135</c:v>
                </c:pt>
                <c:pt idx="251">
                  <c:v>44165</c:v>
                </c:pt>
                <c:pt idx="252">
                  <c:v>44196</c:v>
                </c:pt>
                <c:pt idx="253">
                  <c:v>44227</c:v>
                </c:pt>
                <c:pt idx="254">
                  <c:v>44255</c:v>
                </c:pt>
                <c:pt idx="255">
                  <c:v>44286</c:v>
                </c:pt>
                <c:pt idx="256">
                  <c:v>44316</c:v>
                </c:pt>
                <c:pt idx="257">
                  <c:v>44347</c:v>
                </c:pt>
                <c:pt idx="258">
                  <c:v>44377</c:v>
                </c:pt>
                <c:pt idx="259">
                  <c:v>44408</c:v>
                </c:pt>
                <c:pt idx="260">
                  <c:v>44439</c:v>
                </c:pt>
                <c:pt idx="261">
                  <c:v>44469</c:v>
                </c:pt>
                <c:pt idx="262">
                  <c:v>44500</c:v>
                </c:pt>
                <c:pt idx="263">
                  <c:v>44530</c:v>
                </c:pt>
                <c:pt idx="264">
                  <c:v>44561</c:v>
                </c:pt>
                <c:pt idx="265">
                  <c:v>44592</c:v>
                </c:pt>
                <c:pt idx="266">
                  <c:v>44620</c:v>
                </c:pt>
                <c:pt idx="267">
                  <c:v>44651</c:v>
                </c:pt>
                <c:pt idx="268">
                  <c:v>44681</c:v>
                </c:pt>
                <c:pt idx="269">
                  <c:v>44712</c:v>
                </c:pt>
                <c:pt idx="270">
                  <c:v>44742</c:v>
                </c:pt>
                <c:pt idx="271">
                  <c:v>44773</c:v>
                </c:pt>
                <c:pt idx="272">
                  <c:v>44804</c:v>
                </c:pt>
                <c:pt idx="273">
                  <c:v>44834</c:v>
                </c:pt>
                <c:pt idx="274">
                  <c:v>44865</c:v>
                </c:pt>
                <c:pt idx="275">
                  <c:v>44895</c:v>
                </c:pt>
                <c:pt idx="276">
                  <c:v>44926</c:v>
                </c:pt>
                <c:pt idx="277">
                  <c:v>44957</c:v>
                </c:pt>
                <c:pt idx="278">
                  <c:v>44985</c:v>
                </c:pt>
                <c:pt idx="279">
                  <c:v>45016</c:v>
                </c:pt>
                <c:pt idx="280">
                  <c:v>45046</c:v>
                </c:pt>
                <c:pt idx="281">
                  <c:v>45077</c:v>
                </c:pt>
                <c:pt idx="282">
                  <c:v>45107</c:v>
                </c:pt>
                <c:pt idx="283">
                  <c:v>45138</c:v>
                </c:pt>
                <c:pt idx="284">
                  <c:v>45169</c:v>
                </c:pt>
                <c:pt idx="285">
                  <c:v>45199</c:v>
                </c:pt>
              </c:numCache>
            </c:numRef>
          </c:cat>
          <c:val>
            <c:numRef>
              <c:f>Sheet1!$D$2:$D$287</c:f>
              <c:numCache>
                <c:formatCode>General</c:formatCode>
                <c:ptCount val="286"/>
                <c:pt idx="203">
                  <c:v>0</c:v>
                </c:pt>
                <c:pt idx="273">
                  <c:v>400</c:v>
                </c:pt>
                <c:pt idx="274">
                  <c:v>400</c:v>
                </c:pt>
                <c:pt idx="275">
                  <c:v>400</c:v>
                </c:pt>
                <c:pt idx="276">
                  <c:v>400</c:v>
                </c:pt>
                <c:pt idx="277">
                  <c:v>400</c:v>
                </c:pt>
                <c:pt idx="278">
                  <c:v>400</c:v>
                </c:pt>
                <c:pt idx="279">
                  <c:v>400</c:v>
                </c:pt>
                <c:pt idx="280">
                  <c:v>400</c:v>
                </c:pt>
                <c:pt idx="281">
                  <c:v>400</c:v>
                </c:pt>
                <c:pt idx="282">
                  <c:v>400</c:v>
                </c:pt>
                <c:pt idx="283">
                  <c:v>400</c:v>
                </c:pt>
                <c:pt idx="284">
                  <c:v>400</c:v>
                </c:pt>
                <c:pt idx="285">
                  <c:v>400</c:v>
                </c:pt>
              </c:numCache>
            </c:numRef>
          </c:val>
          <c:extLst>
            <c:ext xmlns:c16="http://schemas.microsoft.com/office/drawing/2014/chart" uri="{C3380CC4-5D6E-409C-BE32-E72D297353CC}">
              <c16:uniqueId val="{00000000-435B-436A-95D1-13820D1B5757}"/>
            </c:ext>
          </c:extLst>
        </c:ser>
        <c:dLbls>
          <c:showLegendKey val="0"/>
          <c:showVal val="0"/>
          <c:showCatName val="0"/>
          <c:showSerName val="0"/>
          <c:showPercent val="0"/>
          <c:showBubbleSize val="0"/>
        </c:dLbls>
        <c:axId val="43202048"/>
        <c:axId val="43203584"/>
      </c:areaChart>
      <c:lineChart>
        <c:grouping val="standard"/>
        <c:varyColors val="0"/>
        <c:ser>
          <c:idx val="0"/>
          <c:order val="0"/>
          <c:tx>
            <c:strRef>
              <c:f>Sheet1!$B$1</c:f>
              <c:strCache>
                <c:ptCount val="1"/>
                <c:pt idx="0">
                  <c:v>MSCI All Country World Index (gross div.)</c:v>
                </c:pt>
              </c:strCache>
            </c:strRef>
          </c:tx>
          <c:spPr>
            <a:ln w="28575">
              <a:solidFill>
                <a:schemeClr val="bg1">
                  <a:lumMod val="65000"/>
                </a:schemeClr>
              </a:solidFill>
            </a:ln>
          </c:spPr>
          <c:marker>
            <c:symbol val="none"/>
          </c:marker>
          <c:cat>
            <c:numRef>
              <c:f>Sheet1!$A$2:$A$287</c:f>
              <c:numCache>
                <c:formatCode>m/d/yyyy</c:formatCode>
                <c:ptCount val="286"/>
                <c:pt idx="0">
                  <c:v>36525</c:v>
                </c:pt>
                <c:pt idx="1">
                  <c:v>36556</c:v>
                </c:pt>
                <c:pt idx="2">
                  <c:v>36585</c:v>
                </c:pt>
                <c:pt idx="3">
                  <c:v>36616</c:v>
                </c:pt>
                <c:pt idx="4">
                  <c:v>36646</c:v>
                </c:pt>
                <c:pt idx="5">
                  <c:v>36677</c:v>
                </c:pt>
                <c:pt idx="6">
                  <c:v>36707</c:v>
                </c:pt>
                <c:pt idx="7">
                  <c:v>36738</c:v>
                </c:pt>
                <c:pt idx="8">
                  <c:v>36769</c:v>
                </c:pt>
                <c:pt idx="9">
                  <c:v>36799</c:v>
                </c:pt>
                <c:pt idx="10">
                  <c:v>36830</c:v>
                </c:pt>
                <c:pt idx="11">
                  <c:v>36860</c:v>
                </c:pt>
                <c:pt idx="12">
                  <c:v>36891</c:v>
                </c:pt>
                <c:pt idx="13">
                  <c:v>36922</c:v>
                </c:pt>
                <c:pt idx="14">
                  <c:v>36950</c:v>
                </c:pt>
                <c:pt idx="15">
                  <c:v>36981</c:v>
                </c:pt>
                <c:pt idx="16">
                  <c:v>37011</c:v>
                </c:pt>
                <c:pt idx="17">
                  <c:v>37042</c:v>
                </c:pt>
                <c:pt idx="18">
                  <c:v>37072</c:v>
                </c:pt>
                <c:pt idx="19">
                  <c:v>37103</c:v>
                </c:pt>
                <c:pt idx="20">
                  <c:v>37134</c:v>
                </c:pt>
                <c:pt idx="21">
                  <c:v>37164</c:v>
                </c:pt>
                <c:pt idx="22">
                  <c:v>37195</c:v>
                </c:pt>
                <c:pt idx="23">
                  <c:v>37225</c:v>
                </c:pt>
                <c:pt idx="24">
                  <c:v>37256</c:v>
                </c:pt>
                <c:pt idx="25">
                  <c:v>37287</c:v>
                </c:pt>
                <c:pt idx="26">
                  <c:v>37315</c:v>
                </c:pt>
                <c:pt idx="27">
                  <c:v>37346</c:v>
                </c:pt>
                <c:pt idx="28">
                  <c:v>37376</c:v>
                </c:pt>
                <c:pt idx="29">
                  <c:v>37407</c:v>
                </c:pt>
                <c:pt idx="30">
                  <c:v>37437</c:v>
                </c:pt>
                <c:pt idx="31">
                  <c:v>37468</c:v>
                </c:pt>
                <c:pt idx="32">
                  <c:v>37499</c:v>
                </c:pt>
                <c:pt idx="33">
                  <c:v>37529</c:v>
                </c:pt>
                <c:pt idx="34">
                  <c:v>37560</c:v>
                </c:pt>
                <c:pt idx="35">
                  <c:v>37590</c:v>
                </c:pt>
                <c:pt idx="36">
                  <c:v>37621</c:v>
                </c:pt>
                <c:pt idx="37">
                  <c:v>37652</c:v>
                </c:pt>
                <c:pt idx="38">
                  <c:v>37680</c:v>
                </c:pt>
                <c:pt idx="39">
                  <c:v>37711</c:v>
                </c:pt>
                <c:pt idx="40">
                  <c:v>37741</c:v>
                </c:pt>
                <c:pt idx="41">
                  <c:v>37772</c:v>
                </c:pt>
                <c:pt idx="42">
                  <c:v>37802</c:v>
                </c:pt>
                <c:pt idx="43">
                  <c:v>37833</c:v>
                </c:pt>
                <c:pt idx="44">
                  <c:v>37864</c:v>
                </c:pt>
                <c:pt idx="45">
                  <c:v>37894</c:v>
                </c:pt>
                <c:pt idx="46">
                  <c:v>37925</c:v>
                </c:pt>
                <c:pt idx="47">
                  <c:v>37955</c:v>
                </c:pt>
                <c:pt idx="48">
                  <c:v>37986</c:v>
                </c:pt>
                <c:pt idx="49">
                  <c:v>38017</c:v>
                </c:pt>
                <c:pt idx="50">
                  <c:v>38046</c:v>
                </c:pt>
                <c:pt idx="51">
                  <c:v>38077</c:v>
                </c:pt>
                <c:pt idx="52">
                  <c:v>38107</c:v>
                </c:pt>
                <c:pt idx="53">
                  <c:v>38138</c:v>
                </c:pt>
                <c:pt idx="54">
                  <c:v>38168</c:v>
                </c:pt>
                <c:pt idx="55">
                  <c:v>38199</c:v>
                </c:pt>
                <c:pt idx="56">
                  <c:v>38230</c:v>
                </c:pt>
                <c:pt idx="57">
                  <c:v>38260</c:v>
                </c:pt>
                <c:pt idx="58">
                  <c:v>38291</c:v>
                </c:pt>
                <c:pt idx="59">
                  <c:v>38321</c:v>
                </c:pt>
                <c:pt idx="60">
                  <c:v>38352</c:v>
                </c:pt>
                <c:pt idx="61">
                  <c:v>38383</c:v>
                </c:pt>
                <c:pt idx="62">
                  <c:v>38411</c:v>
                </c:pt>
                <c:pt idx="63">
                  <c:v>38442</c:v>
                </c:pt>
                <c:pt idx="64">
                  <c:v>38472</c:v>
                </c:pt>
                <c:pt idx="65">
                  <c:v>38503</c:v>
                </c:pt>
                <c:pt idx="66">
                  <c:v>38533</c:v>
                </c:pt>
                <c:pt idx="67">
                  <c:v>38564</c:v>
                </c:pt>
                <c:pt idx="68">
                  <c:v>38595</c:v>
                </c:pt>
                <c:pt idx="69">
                  <c:v>38625</c:v>
                </c:pt>
                <c:pt idx="70">
                  <c:v>38656</c:v>
                </c:pt>
                <c:pt idx="71">
                  <c:v>38686</c:v>
                </c:pt>
                <c:pt idx="72">
                  <c:v>38717</c:v>
                </c:pt>
                <c:pt idx="73">
                  <c:v>38748</c:v>
                </c:pt>
                <c:pt idx="74">
                  <c:v>38776</c:v>
                </c:pt>
                <c:pt idx="75">
                  <c:v>38807</c:v>
                </c:pt>
                <c:pt idx="76">
                  <c:v>38837</c:v>
                </c:pt>
                <c:pt idx="77">
                  <c:v>38868</c:v>
                </c:pt>
                <c:pt idx="78">
                  <c:v>38898</c:v>
                </c:pt>
                <c:pt idx="79">
                  <c:v>38929</c:v>
                </c:pt>
                <c:pt idx="80">
                  <c:v>38960</c:v>
                </c:pt>
                <c:pt idx="81">
                  <c:v>38990</c:v>
                </c:pt>
                <c:pt idx="82">
                  <c:v>39021</c:v>
                </c:pt>
                <c:pt idx="83">
                  <c:v>39051</c:v>
                </c:pt>
                <c:pt idx="84">
                  <c:v>39082</c:v>
                </c:pt>
                <c:pt idx="85">
                  <c:v>39113</c:v>
                </c:pt>
                <c:pt idx="86">
                  <c:v>39141</c:v>
                </c:pt>
                <c:pt idx="87">
                  <c:v>39172</c:v>
                </c:pt>
                <c:pt idx="88">
                  <c:v>39202</c:v>
                </c:pt>
                <c:pt idx="89">
                  <c:v>39233</c:v>
                </c:pt>
                <c:pt idx="90">
                  <c:v>39263</c:v>
                </c:pt>
                <c:pt idx="91">
                  <c:v>39294</c:v>
                </c:pt>
                <c:pt idx="92">
                  <c:v>39325</c:v>
                </c:pt>
                <c:pt idx="93">
                  <c:v>39355</c:v>
                </c:pt>
                <c:pt idx="94">
                  <c:v>39386</c:v>
                </c:pt>
                <c:pt idx="95">
                  <c:v>39416</c:v>
                </c:pt>
                <c:pt idx="96">
                  <c:v>39447</c:v>
                </c:pt>
                <c:pt idx="97">
                  <c:v>39478</c:v>
                </c:pt>
                <c:pt idx="98">
                  <c:v>39507</c:v>
                </c:pt>
                <c:pt idx="99">
                  <c:v>39538</c:v>
                </c:pt>
                <c:pt idx="100">
                  <c:v>39568</c:v>
                </c:pt>
                <c:pt idx="101">
                  <c:v>39599</c:v>
                </c:pt>
                <c:pt idx="102">
                  <c:v>39629</c:v>
                </c:pt>
                <c:pt idx="103">
                  <c:v>39660</c:v>
                </c:pt>
                <c:pt idx="104">
                  <c:v>39691</c:v>
                </c:pt>
                <c:pt idx="105">
                  <c:v>39721</c:v>
                </c:pt>
                <c:pt idx="106">
                  <c:v>39752</c:v>
                </c:pt>
                <c:pt idx="107">
                  <c:v>39782</c:v>
                </c:pt>
                <c:pt idx="108">
                  <c:v>39813</c:v>
                </c:pt>
                <c:pt idx="109">
                  <c:v>39844</c:v>
                </c:pt>
                <c:pt idx="110">
                  <c:v>39872</c:v>
                </c:pt>
                <c:pt idx="111">
                  <c:v>39903</c:v>
                </c:pt>
                <c:pt idx="112">
                  <c:v>39933</c:v>
                </c:pt>
                <c:pt idx="113">
                  <c:v>39964</c:v>
                </c:pt>
                <c:pt idx="114">
                  <c:v>39994</c:v>
                </c:pt>
                <c:pt idx="115">
                  <c:v>40025</c:v>
                </c:pt>
                <c:pt idx="116">
                  <c:v>40056</c:v>
                </c:pt>
                <c:pt idx="117">
                  <c:v>40086</c:v>
                </c:pt>
                <c:pt idx="118">
                  <c:v>40117</c:v>
                </c:pt>
                <c:pt idx="119">
                  <c:v>40147</c:v>
                </c:pt>
                <c:pt idx="120">
                  <c:v>40178</c:v>
                </c:pt>
                <c:pt idx="121">
                  <c:v>40209</c:v>
                </c:pt>
                <c:pt idx="122">
                  <c:v>40237</c:v>
                </c:pt>
                <c:pt idx="123">
                  <c:v>40268</c:v>
                </c:pt>
                <c:pt idx="124">
                  <c:v>40298</c:v>
                </c:pt>
                <c:pt idx="125">
                  <c:v>40329</c:v>
                </c:pt>
                <c:pt idx="126">
                  <c:v>40359</c:v>
                </c:pt>
                <c:pt idx="127">
                  <c:v>40390</c:v>
                </c:pt>
                <c:pt idx="128">
                  <c:v>40421</c:v>
                </c:pt>
                <c:pt idx="129">
                  <c:v>40451</c:v>
                </c:pt>
                <c:pt idx="130">
                  <c:v>40482</c:v>
                </c:pt>
                <c:pt idx="131">
                  <c:v>40512</c:v>
                </c:pt>
                <c:pt idx="132">
                  <c:v>40543</c:v>
                </c:pt>
                <c:pt idx="133">
                  <c:v>40574</c:v>
                </c:pt>
                <c:pt idx="134">
                  <c:v>40602</c:v>
                </c:pt>
                <c:pt idx="135">
                  <c:v>40633</c:v>
                </c:pt>
                <c:pt idx="136">
                  <c:v>40663</c:v>
                </c:pt>
                <c:pt idx="137">
                  <c:v>40694</c:v>
                </c:pt>
                <c:pt idx="138">
                  <c:v>40724</c:v>
                </c:pt>
                <c:pt idx="139">
                  <c:v>40755</c:v>
                </c:pt>
                <c:pt idx="140">
                  <c:v>40786</c:v>
                </c:pt>
                <c:pt idx="141">
                  <c:v>40816</c:v>
                </c:pt>
                <c:pt idx="142">
                  <c:v>40847</c:v>
                </c:pt>
                <c:pt idx="143">
                  <c:v>40877</c:v>
                </c:pt>
                <c:pt idx="144">
                  <c:v>40908</c:v>
                </c:pt>
                <c:pt idx="145">
                  <c:v>40939</c:v>
                </c:pt>
                <c:pt idx="146">
                  <c:v>40968</c:v>
                </c:pt>
                <c:pt idx="147">
                  <c:v>40999</c:v>
                </c:pt>
                <c:pt idx="148">
                  <c:v>41029</c:v>
                </c:pt>
                <c:pt idx="149">
                  <c:v>41060</c:v>
                </c:pt>
                <c:pt idx="150">
                  <c:v>41090</c:v>
                </c:pt>
                <c:pt idx="151">
                  <c:v>41121</c:v>
                </c:pt>
                <c:pt idx="152">
                  <c:v>41152</c:v>
                </c:pt>
                <c:pt idx="153">
                  <c:v>41182</c:v>
                </c:pt>
                <c:pt idx="154">
                  <c:v>41213</c:v>
                </c:pt>
                <c:pt idx="155">
                  <c:v>41243</c:v>
                </c:pt>
                <c:pt idx="156">
                  <c:v>41274</c:v>
                </c:pt>
                <c:pt idx="157">
                  <c:v>41305</c:v>
                </c:pt>
                <c:pt idx="158">
                  <c:v>41333</c:v>
                </c:pt>
                <c:pt idx="159">
                  <c:v>41364</c:v>
                </c:pt>
                <c:pt idx="160">
                  <c:v>41394</c:v>
                </c:pt>
                <c:pt idx="161">
                  <c:v>41425</c:v>
                </c:pt>
                <c:pt idx="162">
                  <c:v>41455</c:v>
                </c:pt>
                <c:pt idx="163">
                  <c:v>41486</c:v>
                </c:pt>
                <c:pt idx="164">
                  <c:v>41517</c:v>
                </c:pt>
                <c:pt idx="165">
                  <c:v>41547</c:v>
                </c:pt>
                <c:pt idx="166">
                  <c:v>41578</c:v>
                </c:pt>
                <c:pt idx="167">
                  <c:v>41608</c:v>
                </c:pt>
                <c:pt idx="168">
                  <c:v>41639</c:v>
                </c:pt>
                <c:pt idx="169">
                  <c:v>41670</c:v>
                </c:pt>
                <c:pt idx="170">
                  <c:v>41698</c:v>
                </c:pt>
                <c:pt idx="171">
                  <c:v>41729</c:v>
                </c:pt>
                <c:pt idx="172">
                  <c:v>41759</c:v>
                </c:pt>
                <c:pt idx="173">
                  <c:v>41790</c:v>
                </c:pt>
                <c:pt idx="174">
                  <c:v>41820</c:v>
                </c:pt>
                <c:pt idx="175">
                  <c:v>41851</c:v>
                </c:pt>
                <c:pt idx="176">
                  <c:v>41882</c:v>
                </c:pt>
                <c:pt idx="177">
                  <c:v>41912</c:v>
                </c:pt>
                <c:pt idx="178">
                  <c:v>41943</c:v>
                </c:pt>
                <c:pt idx="179">
                  <c:v>41973</c:v>
                </c:pt>
                <c:pt idx="180">
                  <c:v>42004</c:v>
                </c:pt>
                <c:pt idx="181">
                  <c:v>42035</c:v>
                </c:pt>
                <c:pt idx="182">
                  <c:v>42063</c:v>
                </c:pt>
                <c:pt idx="183">
                  <c:v>42094</c:v>
                </c:pt>
                <c:pt idx="184">
                  <c:v>42124</c:v>
                </c:pt>
                <c:pt idx="185">
                  <c:v>42155</c:v>
                </c:pt>
                <c:pt idx="186">
                  <c:v>42185</c:v>
                </c:pt>
                <c:pt idx="187">
                  <c:v>42216</c:v>
                </c:pt>
                <c:pt idx="188">
                  <c:v>42247</c:v>
                </c:pt>
                <c:pt idx="189">
                  <c:v>42277</c:v>
                </c:pt>
                <c:pt idx="190">
                  <c:v>42308</c:v>
                </c:pt>
                <c:pt idx="191">
                  <c:v>42338</c:v>
                </c:pt>
                <c:pt idx="192">
                  <c:v>42369</c:v>
                </c:pt>
                <c:pt idx="193">
                  <c:v>42400</c:v>
                </c:pt>
                <c:pt idx="194">
                  <c:v>42429</c:v>
                </c:pt>
                <c:pt idx="195">
                  <c:v>42460</c:v>
                </c:pt>
                <c:pt idx="196">
                  <c:v>42490</c:v>
                </c:pt>
                <c:pt idx="197">
                  <c:v>42521</c:v>
                </c:pt>
                <c:pt idx="198">
                  <c:v>42551</c:v>
                </c:pt>
                <c:pt idx="199">
                  <c:v>42582</c:v>
                </c:pt>
                <c:pt idx="200">
                  <c:v>42613</c:v>
                </c:pt>
                <c:pt idx="201">
                  <c:v>42643</c:v>
                </c:pt>
                <c:pt idx="202">
                  <c:v>42674</c:v>
                </c:pt>
                <c:pt idx="203">
                  <c:v>42704</c:v>
                </c:pt>
                <c:pt idx="204">
                  <c:v>42735</c:v>
                </c:pt>
                <c:pt idx="205">
                  <c:v>42766</c:v>
                </c:pt>
                <c:pt idx="206">
                  <c:v>42794</c:v>
                </c:pt>
                <c:pt idx="207">
                  <c:v>42825</c:v>
                </c:pt>
                <c:pt idx="208">
                  <c:v>42855</c:v>
                </c:pt>
                <c:pt idx="209">
                  <c:v>42886</c:v>
                </c:pt>
                <c:pt idx="210">
                  <c:v>42916</c:v>
                </c:pt>
                <c:pt idx="211">
                  <c:v>42947</c:v>
                </c:pt>
                <c:pt idx="212">
                  <c:v>42978</c:v>
                </c:pt>
                <c:pt idx="213">
                  <c:v>43008</c:v>
                </c:pt>
                <c:pt idx="214">
                  <c:v>43039</c:v>
                </c:pt>
                <c:pt idx="215">
                  <c:v>43069</c:v>
                </c:pt>
                <c:pt idx="216">
                  <c:v>43100</c:v>
                </c:pt>
                <c:pt idx="217">
                  <c:v>43131</c:v>
                </c:pt>
                <c:pt idx="218">
                  <c:v>43159</c:v>
                </c:pt>
                <c:pt idx="219">
                  <c:v>43190</c:v>
                </c:pt>
                <c:pt idx="220">
                  <c:v>43220</c:v>
                </c:pt>
                <c:pt idx="221">
                  <c:v>43251</c:v>
                </c:pt>
                <c:pt idx="222">
                  <c:v>43281</c:v>
                </c:pt>
                <c:pt idx="223">
                  <c:v>43312</c:v>
                </c:pt>
                <c:pt idx="224">
                  <c:v>43343</c:v>
                </c:pt>
                <c:pt idx="225">
                  <c:v>43373</c:v>
                </c:pt>
                <c:pt idx="226">
                  <c:v>43404</c:v>
                </c:pt>
                <c:pt idx="227">
                  <c:v>43434</c:v>
                </c:pt>
                <c:pt idx="228">
                  <c:v>43465</c:v>
                </c:pt>
                <c:pt idx="229">
                  <c:v>43496</c:v>
                </c:pt>
                <c:pt idx="230">
                  <c:v>43524</c:v>
                </c:pt>
                <c:pt idx="231">
                  <c:v>43555</c:v>
                </c:pt>
                <c:pt idx="232">
                  <c:v>43585</c:v>
                </c:pt>
                <c:pt idx="233">
                  <c:v>43616</c:v>
                </c:pt>
                <c:pt idx="234">
                  <c:v>43646</c:v>
                </c:pt>
                <c:pt idx="235">
                  <c:v>43677</c:v>
                </c:pt>
                <c:pt idx="236">
                  <c:v>43708</c:v>
                </c:pt>
                <c:pt idx="237">
                  <c:v>43738</c:v>
                </c:pt>
                <c:pt idx="238">
                  <c:v>43769</c:v>
                </c:pt>
                <c:pt idx="239">
                  <c:v>43799</c:v>
                </c:pt>
                <c:pt idx="240">
                  <c:v>43830</c:v>
                </c:pt>
                <c:pt idx="241">
                  <c:v>43861</c:v>
                </c:pt>
                <c:pt idx="242">
                  <c:v>43890</c:v>
                </c:pt>
                <c:pt idx="243">
                  <c:v>43921</c:v>
                </c:pt>
                <c:pt idx="244">
                  <c:v>43951</c:v>
                </c:pt>
                <c:pt idx="245">
                  <c:v>43982</c:v>
                </c:pt>
                <c:pt idx="246">
                  <c:v>44012</c:v>
                </c:pt>
                <c:pt idx="247">
                  <c:v>44043</c:v>
                </c:pt>
                <c:pt idx="248">
                  <c:v>44074</c:v>
                </c:pt>
                <c:pt idx="249">
                  <c:v>44104</c:v>
                </c:pt>
                <c:pt idx="250">
                  <c:v>44135</c:v>
                </c:pt>
                <c:pt idx="251">
                  <c:v>44165</c:v>
                </c:pt>
                <c:pt idx="252">
                  <c:v>44196</c:v>
                </c:pt>
                <c:pt idx="253">
                  <c:v>44227</c:v>
                </c:pt>
                <c:pt idx="254">
                  <c:v>44255</c:v>
                </c:pt>
                <c:pt idx="255">
                  <c:v>44286</c:v>
                </c:pt>
                <c:pt idx="256">
                  <c:v>44316</c:v>
                </c:pt>
                <c:pt idx="257">
                  <c:v>44347</c:v>
                </c:pt>
                <c:pt idx="258">
                  <c:v>44377</c:v>
                </c:pt>
                <c:pt idx="259">
                  <c:v>44408</c:v>
                </c:pt>
                <c:pt idx="260">
                  <c:v>44439</c:v>
                </c:pt>
                <c:pt idx="261">
                  <c:v>44469</c:v>
                </c:pt>
                <c:pt idx="262">
                  <c:v>44500</c:v>
                </c:pt>
                <c:pt idx="263">
                  <c:v>44530</c:v>
                </c:pt>
                <c:pt idx="264">
                  <c:v>44561</c:v>
                </c:pt>
                <c:pt idx="265">
                  <c:v>44592</c:v>
                </c:pt>
                <c:pt idx="266">
                  <c:v>44620</c:v>
                </c:pt>
                <c:pt idx="267">
                  <c:v>44651</c:v>
                </c:pt>
                <c:pt idx="268">
                  <c:v>44681</c:v>
                </c:pt>
                <c:pt idx="269">
                  <c:v>44712</c:v>
                </c:pt>
                <c:pt idx="270">
                  <c:v>44742</c:v>
                </c:pt>
                <c:pt idx="271">
                  <c:v>44773</c:v>
                </c:pt>
                <c:pt idx="272">
                  <c:v>44804</c:v>
                </c:pt>
                <c:pt idx="273">
                  <c:v>44834</c:v>
                </c:pt>
                <c:pt idx="274">
                  <c:v>44865</c:v>
                </c:pt>
                <c:pt idx="275">
                  <c:v>44895</c:v>
                </c:pt>
                <c:pt idx="276">
                  <c:v>44926</c:v>
                </c:pt>
                <c:pt idx="277">
                  <c:v>44957</c:v>
                </c:pt>
                <c:pt idx="278">
                  <c:v>44985</c:v>
                </c:pt>
                <c:pt idx="279">
                  <c:v>45016</c:v>
                </c:pt>
                <c:pt idx="280">
                  <c:v>45046</c:v>
                </c:pt>
                <c:pt idx="281">
                  <c:v>45077</c:v>
                </c:pt>
                <c:pt idx="282">
                  <c:v>45107</c:v>
                </c:pt>
                <c:pt idx="283">
                  <c:v>45138</c:v>
                </c:pt>
                <c:pt idx="284">
                  <c:v>45169</c:v>
                </c:pt>
                <c:pt idx="285">
                  <c:v>45199</c:v>
                </c:pt>
              </c:numCache>
            </c:numRef>
          </c:cat>
          <c:val>
            <c:numRef>
              <c:f>Sheet1!$B$2:$B$287</c:f>
              <c:numCache>
                <c:formatCode>_(* #,##0.000_);_(* \(#,##0.000\);_(* "-"??_);_(@_)</c:formatCode>
                <c:ptCount val="286"/>
                <c:pt idx="0">
                  <c:v>100</c:v>
                </c:pt>
                <c:pt idx="1">
                  <c:v>94.534957289999994</c:v>
                </c:pt>
                <c:pt idx="2">
                  <c:v>94.835495093256895</c:v>
                </c:pt>
                <c:pt idx="3">
                  <c:v>101.099335654299</c:v>
                </c:pt>
                <c:pt idx="4">
                  <c:v>96.551724139822696</c:v>
                </c:pt>
                <c:pt idx="5">
                  <c:v>94.076241697015604</c:v>
                </c:pt>
                <c:pt idx="6">
                  <c:v>97.231888646613996</c:v>
                </c:pt>
                <c:pt idx="7">
                  <c:v>94.329326166841199</c:v>
                </c:pt>
                <c:pt idx="8">
                  <c:v>97.263524206544304</c:v>
                </c:pt>
                <c:pt idx="9">
                  <c:v>91.885479280413705</c:v>
                </c:pt>
                <c:pt idx="10">
                  <c:v>90.034799112984601</c:v>
                </c:pt>
                <c:pt idx="11">
                  <c:v>84.427396395534501</c:v>
                </c:pt>
                <c:pt idx="12">
                  <c:v>85.795634295558798</c:v>
                </c:pt>
                <c:pt idx="13">
                  <c:v>87.952536541749097</c:v>
                </c:pt>
                <c:pt idx="14">
                  <c:v>80.535503954982403</c:v>
                </c:pt>
                <c:pt idx="15">
                  <c:v>75.084907306902707</c:v>
                </c:pt>
                <c:pt idx="16">
                  <c:v>80.521776649933599</c:v>
                </c:pt>
                <c:pt idx="17">
                  <c:v>79.575450806918994</c:v>
                </c:pt>
                <c:pt idx="18">
                  <c:v>77.114832014125298</c:v>
                </c:pt>
                <c:pt idx="19">
                  <c:v>75.883664664151098</c:v>
                </c:pt>
                <c:pt idx="20">
                  <c:v>72.3703334378026</c:v>
                </c:pt>
                <c:pt idx="21">
                  <c:v>65.740904775626404</c:v>
                </c:pt>
                <c:pt idx="22">
                  <c:v>67.128220179069302</c:v>
                </c:pt>
                <c:pt idx="23">
                  <c:v>71.236973105444306</c:v>
                </c:pt>
                <c:pt idx="24">
                  <c:v>71.889019923321499</c:v>
                </c:pt>
                <c:pt idx="25">
                  <c:v>69.904566898983902</c:v>
                </c:pt>
                <c:pt idx="26">
                  <c:v>69.370060096977397</c:v>
                </c:pt>
                <c:pt idx="27">
                  <c:v>72.477577971770003</c:v>
                </c:pt>
                <c:pt idx="28">
                  <c:v>70.155090148539799</c:v>
                </c:pt>
                <c:pt idx="29">
                  <c:v>70.209141397318604</c:v>
                </c:pt>
                <c:pt idx="30">
                  <c:v>65.898768733458397</c:v>
                </c:pt>
                <c:pt idx="31">
                  <c:v>60.3580866714046</c:v>
                </c:pt>
                <c:pt idx="32">
                  <c:v>60.491927861589403</c:v>
                </c:pt>
                <c:pt idx="33">
                  <c:v>53.836760509083803</c:v>
                </c:pt>
                <c:pt idx="34">
                  <c:v>57.785933556310702</c:v>
                </c:pt>
                <c:pt idx="35">
                  <c:v>60.926053771248597</c:v>
                </c:pt>
                <c:pt idx="36">
                  <c:v>58.002138553555803</c:v>
                </c:pt>
                <c:pt idx="37">
                  <c:v>56.294805432950703</c:v>
                </c:pt>
                <c:pt idx="38">
                  <c:v>55.2849908174964</c:v>
                </c:pt>
                <c:pt idx="39">
                  <c:v>55.046478955629198</c:v>
                </c:pt>
                <c:pt idx="40">
                  <c:v>59.925676674596197</c:v>
                </c:pt>
                <c:pt idx="41">
                  <c:v>63.371229346863601</c:v>
                </c:pt>
                <c:pt idx="42">
                  <c:v>64.5577829676064</c:v>
                </c:pt>
                <c:pt idx="43">
                  <c:v>65.969979105270994</c:v>
                </c:pt>
                <c:pt idx="44">
                  <c:v>67.512584608673194</c:v>
                </c:pt>
                <c:pt idx="45">
                  <c:v>67.922687737993499</c:v>
                </c:pt>
                <c:pt idx="46">
                  <c:v>72.023719057611302</c:v>
                </c:pt>
                <c:pt idx="47">
                  <c:v>73.102170183427305</c:v>
                </c:pt>
                <c:pt idx="48">
                  <c:v>77.715401438499498</c:v>
                </c:pt>
                <c:pt idx="49">
                  <c:v>79.028074642801101</c:v>
                </c:pt>
                <c:pt idx="50">
                  <c:v>80.458287863186897</c:v>
                </c:pt>
                <c:pt idx="51">
                  <c:v>79.998423264978598</c:v>
                </c:pt>
                <c:pt idx="52">
                  <c:v>78.119498873782206</c:v>
                </c:pt>
                <c:pt idx="53">
                  <c:v>78.726074010703101</c:v>
                </c:pt>
                <c:pt idx="54">
                  <c:v>80.284122729102094</c:v>
                </c:pt>
                <c:pt idx="55">
                  <c:v>77.714543485174303</c:v>
                </c:pt>
                <c:pt idx="56">
                  <c:v>78.188135384714002</c:v>
                </c:pt>
                <c:pt idx="57">
                  <c:v>79.811388786225905</c:v>
                </c:pt>
                <c:pt idx="58">
                  <c:v>81.762381513240101</c:v>
                </c:pt>
                <c:pt idx="59">
                  <c:v>86.218957397579302</c:v>
                </c:pt>
                <c:pt idx="60">
                  <c:v>89.554218290895406</c:v>
                </c:pt>
                <c:pt idx="61">
                  <c:v>87.655070390198404</c:v>
                </c:pt>
                <c:pt idx="62">
                  <c:v>90.692241118433103</c:v>
                </c:pt>
                <c:pt idx="63">
                  <c:v>88.693839653171494</c:v>
                </c:pt>
                <c:pt idx="64">
                  <c:v>86.737107427321803</c:v>
                </c:pt>
                <c:pt idx="65">
                  <c:v>88.356947550539203</c:v>
                </c:pt>
                <c:pt idx="66">
                  <c:v>89.249613665372905</c:v>
                </c:pt>
                <c:pt idx="67">
                  <c:v>92.550473070549202</c:v>
                </c:pt>
                <c:pt idx="68">
                  <c:v>93.253228775710994</c:v>
                </c:pt>
                <c:pt idx="69">
                  <c:v>96.058987161564701</c:v>
                </c:pt>
                <c:pt idx="70">
                  <c:v>93.471581312147293</c:v>
                </c:pt>
                <c:pt idx="71">
                  <c:v>96.875181023933294</c:v>
                </c:pt>
                <c:pt idx="72">
                  <c:v>99.257654496521297</c:v>
                </c:pt>
                <c:pt idx="73">
                  <c:v>104.143758636454</c:v>
                </c:pt>
                <c:pt idx="74">
                  <c:v>103.990805562098</c:v>
                </c:pt>
                <c:pt idx="75">
                  <c:v>106.178365871043</c:v>
                </c:pt>
                <c:pt idx="76">
                  <c:v>109.71244534518</c:v>
                </c:pt>
                <c:pt idx="77">
                  <c:v>105.387340161252</c:v>
                </c:pt>
                <c:pt idx="78">
                  <c:v>105.34191651036799</c:v>
                </c:pt>
                <c:pt idx="79">
                  <c:v>106.06087386858501</c:v>
                </c:pt>
                <c:pt idx="80">
                  <c:v>108.809985666263</c:v>
                </c:pt>
                <c:pt idx="81">
                  <c:v>110.077983781596</c:v>
                </c:pt>
                <c:pt idx="82">
                  <c:v>114.207093063832</c:v>
                </c:pt>
                <c:pt idx="83">
                  <c:v>117.435854948496</c:v>
                </c:pt>
                <c:pt idx="84">
                  <c:v>120.05629642044001</c:v>
                </c:pt>
                <c:pt idx="85">
                  <c:v>121.250747918876</c:v>
                </c:pt>
                <c:pt idx="86">
                  <c:v>120.612323518591</c:v>
                </c:pt>
                <c:pt idx="87">
                  <c:v>123.032765005345</c:v>
                </c:pt>
                <c:pt idx="88">
                  <c:v>128.48111300492999</c:v>
                </c:pt>
                <c:pt idx="89">
                  <c:v>132.31275157151501</c:v>
                </c:pt>
                <c:pt idx="90">
                  <c:v>131.92388102067201</c:v>
                </c:pt>
                <c:pt idx="91">
                  <c:v>129.90923758193699</c:v>
                </c:pt>
                <c:pt idx="92">
                  <c:v>129.54982239703301</c:v>
                </c:pt>
                <c:pt idx="93">
                  <c:v>136.50427463655799</c:v>
                </c:pt>
                <c:pt idx="94">
                  <c:v>141.829595942997</c:v>
                </c:pt>
                <c:pt idx="95">
                  <c:v>135.559032938645</c:v>
                </c:pt>
                <c:pt idx="96">
                  <c:v>134.05815279648201</c:v>
                </c:pt>
                <c:pt idx="97">
                  <c:v>123.07801451581901</c:v>
                </c:pt>
                <c:pt idx="98">
                  <c:v>123.42592450565201</c:v>
                </c:pt>
                <c:pt idx="99">
                  <c:v>121.61519933333101</c:v>
                </c:pt>
                <c:pt idx="100">
                  <c:v>128.39959942576399</c:v>
                </c:pt>
                <c:pt idx="101">
                  <c:v>130.406450047498</c:v>
                </c:pt>
                <c:pt idx="102">
                  <c:v>119.698805645143</c:v>
                </c:pt>
                <c:pt idx="103">
                  <c:v>116.590196301451</c:v>
                </c:pt>
                <c:pt idx="104">
                  <c:v>114.07721132696</c:v>
                </c:pt>
                <c:pt idx="105">
                  <c:v>99.820139459215596</c:v>
                </c:pt>
                <c:pt idx="106">
                  <c:v>80.040415410190306</c:v>
                </c:pt>
                <c:pt idx="107">
                  <c:v>74.782153708479498</c:v>
                </c:pt>
                <c:pt idx="108">
                  <c:v>77.492453265344807</c:v>
                </c:pt>
                <c:pt idx="109">
                  <c:v>70.871915169232693</c:v>
                </c:pt>
                <c:pt idx="110">
                  <c:v>63.9320679231284</c:v>
                </c:pt>
                <c:pt idx="111">
                  <c:v>69.198399570476695</c:v>
                </c:pt>
                <c:pt idx="112">
                  <c:v>77.366703427410101</c:v>
                </c:pt>
                <c:pt idx="113">
                  <c:v>85.075574087755399</c:v>
                </c:pt>
                <c:pt idx="114">
                  <c:v>84.599148201490905</c:v>
                </c:pt>
                <c:pt idx="115">
                  <c:v>92.0461653556237</c:v>
                </c:pt>
                <c:pt idx="116">
                  <c:v>95.337927850447798</c:v>
                </c:pt>
                <c:pt idx="117">
                  <c:v>99.711460400747498</c:v>
                </c:pt>
                <c:pt idx="118">
                  <c:v>98.170967545161602</c:v>
                </c:pt>
                <c:pt idx="119">
                  <c:v>102.208248016065</c:v>
                </c:pt>
                <c:pt idx="120">
                  <c:v>104.324605646441</c:v>
                </c:pt>
                <c:pt idx="121">
                  <c:v>99.816779726620695</c:v>
                </c:pt>
                <c:pt idx="122">
                  <c:v>101.087992601663</c:v>
                </c:pt>
                <c:pt idx="123">
                  <c:v>107.59079074473399</c:v>
                </c:pt>
                <c:pt idx="124">
                  <c:v>107.77249051326601</c:v>
                </c:pt>
                <c:pt idx="125">
                  <c:v>97.554502541870605</c:v>
                </c:pt>
                <c:pt idx="126">
                  <c:v>94.549432260296896</c:v>
                </c:pt>
                <c:pt idx="127">
                  <c:v>102.242376669932</c:v>
                </c:pt>
                <c:pt idx="128">
                  <c:v>98.668197164621404</c:v>
                </c:pt>
                <c:pt idx="129">
                  <c:v>108.107530296232</c:v>
                </c:pt>
                <c:pt idx="130">
                  <c:v>112.014527479023</c:v>
                </c:pt>
                <c:pt idx="131">
                  <c:v>109.522347094742</c:v>
                </c:pt>
                <c:pt idx="132">
                  <c:v>117.54220557772</c:v>
                </c:pt>
                <c:pt idx="133">
                  <c:v>119.386831189698</c:v>
                </c:pt>
                <c:pt idx="134">
                  <c:v>122.86401270237999</c:v>
                </c:pt>
                <c:pt idx="135">
                  <c:v>122.740703749942</c:v>
                </c:pt>
                <c:pt idx="136">
                  <c:v>127.762291256658</c:v>
                </c:pt>
                <c:pt idx="137">
                  <c:v>125.01663359757499</c:v>
                </c:pt>
                <c:pt idx="138">
                  <c:v>123.046610758917</c:v>
                </c:pt>
                <c:pt idx="139">
                  <c:v>121.043451064584</c:v>
                </c:pt>
                <c:pt idx="140">
                  <c:v>112.201133906111</c:v>
                </c:pt>
                <c:pt idx="141">
                  <c:v>101.60776503134799</c:v>
                </c:pt>
                <c:pt idx="142">
                  <c:v>112.49481674850099</c:v>
                </c:pt>
                <c:pt idx="143">
                  <c:v>109.126684103044</c:v>
                </c:pt>
                <c:pt idx="144">
                  <c:v>108.90652385516</c:v>
                </c:pt>
                <c:pt idx="145">
                  <c:v>115.238707029827</c:v>
                </c:pt>
                <c:pt idx="146">
                  <c:v>121.036801902143</c:v>
                </c:pt>
                <c:pt idx="147">
                  <c:v>121.84099381039501</c:v>
                </c:pt>
                <c:pt idx="148">
                  <c:v>120.447685987131</c:v>
                </c:pt>
                <c:pt idx="149">
                  <c:v>109.648301137061</c:v>
                </c:pt>
                <c:pt idx="150">
                  <c:v>115.063992735585</c:v>
                </c:pt>
                <c:pt idx="151">
                  <c:v>116.63892654510001</c:v>
                </c:pt>
                <c:pt idx="152">
                  <c:v>119.175476161658</c:v>
                </c:pt>
                <c:pt idx="153">
                  <c:v>122.92921398092101</c:v>
                </c:pt>
                <c:pt idx="154">
                  <c:v>122.109290580143</c:v>
                </c:pt>
                <c:pt idx="155">
                  <c:v>123.671050468809</c:v>
                </c:pt>
                <c:pt idx="156">
                  <c:v>126.472338038529</c:v>
                </c:pt>
                <c:pt idx="157">
                  <c:v>132.298561886145</c:v>
                </c:pt>
                <c:pt idx="158">
                  <c:v>132.27766892681601</c:v>
                </c:pt>
                <c:pt idx="159">
                  <c:v>134.69622205276201</c:v>
                </c:pt>
                <c:pt idx="160">
                  <c:v>138.544178089285</c:v>
                </c:pt>
                <c:pt idx="161">
                  <c:v>138.16471245728999</c:v>
                </c:pt>
                <c:pt idx="162">
                  <c:v>134.126145905649</c:v>
                </c:pt>
                <c:pt idx="163">
                  <c:v>140.547169624764</c:v>
                </c:pt>
                <c:pt idx="164">
                  <c:v>137.618645369663</c:v>
                </c:pt>
                <c:pt idx="165">
                  <c:v>144.727205497044</c:v>
                </c:pt>
                <c:pt idx="166">
                  <c:v>150.54365892508599</c:v>
                </c:pt>
                <c:pt idx="167">
                  <c:v>152.67592908093499</c:v>
                </c:pt>
                <c:pt idx="168">
                  <c:v>155.310235134789</c:v>
                </c:pt>
                <c:pt idx="169">
                  <c:v>149.097533575314</c:v>
                </c:pt>
                <c:pt idx="170">
                  <c:v>156.300346247102</c:v>
                </c:pt>
                <c:pt idx="171">
                  <c:v>156.99507834127999</c:v>
                </c:pt>
                <c:pt idx="172">
                  <c:v>158.48920550999699</c:v>
                </c:pt>
                <c:pt idx="173">
                  <c:v>161.86021317357699</c:v>
                </c:pt>
                <c:pt idx="174">
                  <c:v>164.907927329394</c:v>
                </c:pt>
                <c:pt idx="175">
                  <c:v>162.907945507227</c:v>
                </c:pt>
                <c:pt idx="176">
                  <c:v>166.50621557834901</c:v>
                </c:pt>
                <c:pt idx="177">
                  <c:v>161.10676337529901</c:v>
                </c:pt>
                <c:pt idx="178">
                  <c:v>162.241371547108</c:v>
                </c:pt>
                <c:pt idx="179">
                  <c:v>164.95544354484301</c:v>
                </c:pt>
                <c:pt idx="180">
                  <c:v>161.77171581061</c:v>
                </c:pt>
                <c:pt idx="181">
                  <c:v>159.243112593549</c:v>
                </c:pt>
                <c:pt idx="182">
                  <c:v>168.108409262122</c:v>
                </c:pt>
                <c:pt idx="183">
                  <c:v>165.503078130158</c:v>
                </c:pt>
                <c:pt idx="184">
                  <c:v>170.305573547233</c:v>
                </c:pt>
                <c:pt idx="185">
                  <c:v>170.08338422743</c:v>
                </c:pt>
                <c:pt idx="186">
                  <c:v>166.07907245261001</c:v>
                </c:pt>
                <c:pt idx="187">
                  <c:v>167.52141422468799</c:v>
                </c:pt>
                <c:pt idx="188">
                  <c:v>156.037742913068</c:v>
                </c:pt>
                <c:pt idx="189">
                  <c:v>150.38468732012899</c:v>
                </c:pt>
                <c:pt idx="190" formatCode="_(* #,##0.00_);_(* \(#,##0.00\);_(* &quot;-&quot;??_);_(@_)">
                  <c:v>162.18713499448199</c:v>
                </c:pt>
                <c:pt idx="191" formatCode="_(* #,##0.00_);_(* \(#,##0.00\);_(* &quot;-&quot;??_);_(@_)">
                  <c:v>160.84811093660801</c:v>
                </c:pt>
                <c:pt idx="192" formatCode="_(* #,##0.00_);_(* \(#,##0.00\);_(* &quot;-&quot;??_);_(@_)">
                  <c:v>157.94752947265101</c:v>
                </c:pt>
                <c:pt idx="193" formatCode="_(* #,##0.00_);_(* \(#,##0.00\);_(* &quot;-&quot;??_);_(@_)">
                  <c:v>148.42160192217801</c:v>
                </c:pt>
                <c:pt idx="194" formatCode="_(* #,##0.00_);_(* \(#,##0.00\);_(* &quot;-&quot;??_);_(@_)">
                  <c:v>147.399976348211</c:v>
                </c:pt>
                <c:pt idx="195" formatCode="_(* #,##0.00_);_(* \(#,##0.00\);_(* &quot;-&quot;??_);_(@_)">
                  <c:v>158.32373917216501</c:v>
                </c:pt>
                <c:pt idx="196" formatCode="_(* #,##0.00_);_(* \(#,##0.00\);_(* &quot;-&quot;??_);_(@_)">
                  <c:v>160.66077440996301</c:v>
                </c:pt>
                <c:pt idx="197" formatCode="_(* #,##0.00_);_(* \(#,##0.00\);_(* &quot;-&quot;??_);_(@_)">
                  <c:v>160.863765233713</c:v>
                </c:pt>
                <c:pt idx="198" formatCode="_(* #,##0.00_);_(* \(#,##0.00\);_(* &quot;-&quot;??_);_(@_)">
                  <c:v>159.88930067436499</c:v>
                </c:pt>
                <c:pt idx="199" formatCode="_(* #,##0.00_);_(* \(#,##0.00\);_(* &quot;-&quot;??_);_(@_)">
                  <c:v>166.77996127086701</c:v>
                </c:pt>
                <c:pt idx="200" formatCode="_(* #,##0.00_);_(* \(#,##0.00\);_(* &quot;-&quot;??_);_(@_)">
                  <c:v>167.34081266050001</c:v>
                </c:pt>
                <c:pt idx="201" formatCode="_(* #,##0.00_);_(* \(#,##0.00\);_(* &quot;-&quot;??_);_(@_)">
                  <c:v>168.36638397412401</c:v>
                </c:pt>
                <c:pt idx="202" formatCode="_(* #,##0.00_);_(* \(#,##0.00\);_(* &quot;-&quot;??_);_(@_)">
                  <c:v>165.50874494582499</c:v>
                </c:pt>
                <c:pt idx="203" formatCode="_(* #,##0.00_);_(* \(#,##0.00\);_(* &quot;-&quot;??_);_(@_)">
                  <c:v>166.766549672651</c:v>
                </c:pt>
                <c:pt idx="204" formatCode="_(* #,##0.00_);_(* \(#,##0.00\);_(* &quot;-&quot;??_);_(@_)">
                  <c:v>170.36899028182799</c:v>
                </c:pt>
                <c:pt idx="205" formatCode="_(* #,##0.00_);_(* \(#,##0.00\);_(* &quot;-&quot;??_);_(@_)">
                  <c:v>175.02740561482599</c:v>
                </c:pt>
                <c:pt idx="206" formatCode="_(* #,##0.00_);_(* \(#,##0.00\);_(* &quot;-&quot;??_);_(@_)">
                  <c:v>179.937151615408</c:v>
                </c:pt>
                <c:pt idx="207" formatCode="_(* #,##0.00_);_(* \(#,##0.00\);_(* &quot;-&quot;??_);_(@_)">
                  <c:v>182.13842035304299</c:v>
                </c:pt>
                <c:pt idx="208" formatCode="_(* #,##0.00_);_(* \(#,##0.00\);_(* &quot;-&quot;??_);_(@_)">
                  <c:v>184.976987000365</c:v>
                </c:pt>
                <c:pt idx="209" formatCode="_(* #,##0.00_);_(* \(#,##0.00\);_(* &quot;-&quot;??_);_(@_)">
                  <c:v>189.061806853147</c:v>
                </c:pt>
                <c:pt idx="210" formatCode="_(* #,##0.00_);_(* \(#,##0.00\);_(* &quot;-&quot;??_);_(@_)">
                  <c:v>189.921554889069</c:v>
                </c:pt>
                <c:pt idx="211" formatCode="_(* #,##0.00_);_(* \(#,##0.00\);_(* &quot;-&quot;??_);_(@_)">
                  <c:v>195.22923061215101</c:v>
                </c:pt>
                <c:pt idx="212" formatCode="_(* #,##0.00_);_(* \(#,##0.00\);_(* &quot;-&quot;??_);_(@_)">
                  <c:v>195.97717573839199</c:v>
                </c:pt>
                <c:pt idx="213" formatCode="_(* #,##0.00_);_(* \(#,##0.00\);_(* &quot;-&quot;??_);_(@_)">
                  <c:v>199.763457576131</c:v>
                </c:pt>
                <c:pt idx="214" formatCode="_(* #,##0.00_);_(* \(#,##0.00\);_(* &quot;-&quot;??_);_(@_)">
                  <c:v>203.91161263352899</c:v>
                </c:pt>
                <c:pt idx="215" formatCode="_(* #,##0.00_);_(* \(#,##0.00\);_(* &quot;-&quot;??_);_(@_)">
                  <c:v>207.85897838948699</c:v>
                </c:pt>
                <c:pt idx="216" formatCode="_(* #,##0.00_);_(* \(#,##0.00\);_(* &quot;-&quot;??_);_(@_)">
                  <c:v>211.21002139141501</c:v>
                </c:pt>
                <c:pt idx="217" formatCode="_(* #,##0.00_);_(* \(#,##0.00\);_(* &quot;-&quot;??_);_(@_)">
                  <c:v>223.12577424720001</c:v>
                </c:pt>
                <c:pt idx="218" formatCode="_(* #,##0.00_);_(* \(#,##0.00\);_(* &quot;-&quot;??_);_(@_)">
                  <c:v>213.754877736407</c:v>
                </c:pt>
                <c:pt idx="219" formatCode="_(* #,##0.00_);_(* \(#,##0.00\);_(* &quot;-&quot;??_);_(@_)">
                  <c:v>209.17908191820499</c:v>
                </c:pt>
                <c:pt idx="220" formatCode="_(* #,##0.00_);_(* \(#,##0.00\);_(* &quot;-&quot;??_);_(@_)">
                  <c:v>211.17665117854199</c:v>
                </c:pt>
                <c:pt idx="221" formatCode="_(* #,##0.00_);_(* \(#,##0.00\);_(* &quot;-&quot;??_);_(@_)">
                  <c:v>211.44030210212301</c:v>
                </c:pt>
                <c:pt idx="222" formatCode="_(* #,##0.00_);_(* \(#,##0.00\);_(* &quot;-&quot;??_);_(@_)">
                  <c:v>210.295269770202</c:v>
                </c:pt>
                <c:pt idx="223" formatCode="_(* #,##0.00_);_(* \(#,##0.00\);_(* &quot;-&quot;??_);_(@_)">
                  <c:v>216.63708950183201</c:v>
                </c:pt>
                <c:pt idx="224" formatCode="_(* #,##0.00_);_(* \(#,##0.00\);_(* &quot;-&quot;??_);_(@_)">
                  <c:v>218.339073817247</c:v>
                </c:pt>
                <c:pt idx="225" formatCode="_(* #,##0.00_);_(* \(#,##0.00\);_(* &quot;-&quot;??_);_(@_)">
                  <c:v>219.289330269678</c:v>
                </c:pt>
                <c:pt idx="226" formatCode="_(* #,##0.00_);_(* \(#,##0.00\);_(* &quot;-&quot;??_);_(@_)">
                  <c:v>202.85602140240499</c:v>
                </c:pt>
                <c:pt idx="227" formatCode="_(* #,##0.00_);_(* \(#,##0.00\);_(* &quot;-&quot;??_);_(@_)">
                  <c:v>205.822875732374</c:v>
                </c:pt>
                <c:pt idx="228" formatCode="_(* #,##0.00_);_(* \(#,##0.00\);_(* &quot;-&quot;??_);_(@_)">
                  <c:v>191.32585056628801</c:v>
                </c:pt>
                <c:pt idx="229" formatCode="_(* #,##0.00_);_(* \(#,##0.00\);_(* &quot;-&quot;??_);_(@_)">
                  <c:v>206.43285887269801</c:v>
                </c:pt>
                <c:pt idx="230" formatCode="_(* #,##0.00_);_(* \(#,##0.00\);_(* &quot;-&quot;??_);_(@_)">
                  <c:v>211.95434939003499</c:v>
                </c:pt>
                <c:pt idx="231" formatCode="_(* #,##0.00_);_(* \(#,##0.00\);_(* &quot;-&quot;??_);_(@_)">
                  <c:v>214.619887627091</c:v>
                </c:pt>
                <c:pt idx="232" formatCode="_(* #,##0.00_);_(* \(#,##0.00\);_(* &quot;-&quot;??_);_(@_)">
                  <c:v>221.86666284972301</c:v>
                </c:pt>
                <c:pt idx="233" formatCode="_(* #,##0.00_);_(* \(#,##0.00\);_(* &quot;-&quot;??_);_(@_)">
                  <c:v>208.70574810824701</c:v>
                </c:pt>
                <c:pt idx="234" formatCode="_(* #,##0.00_);_(* \(#,##0.00\);_(* &quot;-&quot;??_);_(@_)">
                  <c:v>222.37171960002701</c:v>
                </c:pt>
                <c:pt idx="235" formatCode="_(* #,##0.00_);_(* \(#,##0.00\);_(* &quot;-&quot;??_);_(@_)">
                  <c:v>223.02330247224501</c:v>
                </c:pt>
                <c:pt idx="236" formatCode="_(* #,##0.00_);_(* \(#,##0.00\);_(* &quot;-&quot;??_);_(@_)">
                  <c:v>217.732676917822</c:v>
                </c:pt>
                <c:pt idx="237" formatCode="_(* #,##0.00_);_(* \(#,##0.00\);_(* &quot;-&quot;??_);_(@_)">
                  <c:v>222.31411038306101</c:v>
                </c:pt>
                <c:pt idx="238" formatCode="_(* #,##0.00_);_(* \(#,##0.00\);_(* &quot;-&quot;??_);_(@_)">
                  <c:v>228.39856286656399</c:v>
                </c:pt>
                <c:pt idx="239" formatCode="_(* #,##0.00_);_(* \(#,##0.00\);_(* &quot;-&quot;??_);_(@_)">
                  <c:v>233.97410552211699</c:v>
                </c:pt>
                <c:pt idx="240" formatCode="_(* #,##0.00_);_(* \(#,##0.00\);_(* &quot;-&quot;??_);_(@_)">
                  <c:v>242.213554584241</c:v>
                </c:pt>
                <c:pt idx="241" formatCode="_(* #,##0.00_);_(* \(#,##0.00\);_(* &quot;-&quot;??_);_(@_)">
                  <c:v>239.538081196565</c:v>
                </c:pt>
                <c:pt idx="242" formatCode="_(* #,##0.00_);_(* \(#,##0.00\);_(* &quot;-&quot;??_);_(@_)">
                  <c:v>220.19064202272801</c:v>
                </c:pt>
                <c:pt idx="243" formatCode="_(* #,##0.00_);_(* \(#,##0.00\);_(* &quot;-&quot;??_);_(@_)">
                  <c:v>190.46417554979601</c:v>
                </c:pt>
                <c:pt idx="244" formatCode="_(* #,##0.00_);_(* \(#,##0.00\);_(* &quot;-&quot;??_);_(@_)">
                  <c:v>210.86766153581499</c:v>
                </c:pt>
                <c:pt idx="245" formatCode="_(* #,##0.00_);_(* \(#,##0.00\);_(* &quot;-&quot;??_);_(@_)">
                  <c:v>220.03851088363399</c:v>
                </c:pt>
                <c:pt idx="246" formatCode="_(* #,##0.00_);_(* \(#,##0.00\);_(* &quot;-&quot;??_);_(@_)">
                  <c:v>227.06929039046599</c:v>
                </c:pt>
                <c:pt idx="247" formatCode="_(* #,##0.00_);_(* \(#,##0.00\);_(* &quot;-&quot;??_);_(@_)">
                  <c:v>239.078311717117</c:v>
                </c:pt>
                <c:pt idx="248" formatCode="_(* #,##0.00_);_(* \(#,##0.00\);_(* &quot;-&quot;??_);_(@_)">
                  <c:v>253.71112567794401</c:v>
                </c:pt>
                <c:pt idx="249" formatCode="_(* #,##0.00_);_(* \(#,##0.00\);_(* &quot;-&quot;??_);_(@_)">
                  <c:v>245.530664573374</c:v>
                </c:pt>
                <c:pt idx="250" formatCode="_(* #,##0.00_);_(* \(#,##0.00\);_(* &quot;-&quot;??_);_(@_)">
                  <c:v>239.56215977566399</c:v>
                </c:pt>
                <c:pt idx="251" formatCode="_(* #,##0.00_);_(* \(#,##0.00\);_(* &quot;-&quot;??_);_(@_)">
                  <c:v>269.09129192563103</c:v>
                </c:pt>
                <c:pt idx="252" formatCode="_(* #,##0.00_);_(* \(#,##0.00\);_(* &quot;-&quot;??_);_(@_)">
                  <c:v>281.58505702262499</c:v>
                </c:pt>
                <c:pt idx="253" formatCode="_(* #,##0.00_);_(* \(#,##0.00\);_(* &quot;-&quot;??_);_(@_)">
                  <c:v>280.30439545564099</c:v>
                </c:pt>
                <c:pt idx="254" formatCode="_(* #,##0.00_);_(* \(#,##0.00\);_(* &quot;-&quot;??_);_(@_)">
                  <c:v>286.79721297728901</c:v>
                </c:pt>
                <c:pt idx="255" formatCode="_(* #,##0.00_);_(* \(#,##0.00\);_(* &quot;-&quot;??_);_(@_)">
                  <c:v>294.45737745051002</c:v>
                </c:pt>
                <c:pt idx="256" formatCode="_(* #,##0.00_);_(* \(#,##0.00\);_(* &quot;-&quot;??_);_(@_)">
                  <c:v>307.331798174776</c:v>
                </c:pt>
                <c:pt idx="257" formatCode="_(* #,##0.00_);_(* \(#,##0.00\);_(* &quot;-&quot;??_);_(@_)">
                  <c:v>312.11462322213401</c:v>
                </c:pt>
                <c:pt idx="258" formatCode="_(* #,##0.00_);_(* \(#,##0.00\);_(* &quot;-&quot;??_);_(@_)">
                  <c:v>316.22800443867698</c:v>
                </c:pt>
                <c:pt idx="259" formatCode="_(* #,##0.00_);_(* \(#,##0.00\);_(* &quot;-&quot;??_);_(@_)">
                  <c:v>318.40651073520098</c:v>
                </c:pt>
                <c:pt idx="260" formatCode="_(* #,##0.00_);_(* \(#,##0.00\);_(* &quot;-&quot;??_);_(@_)">
                  <c:v>326.37600975560701</c:v>
                </c:pt>
                <c:pt idx="261" formatCode="_(* #,##0.00_);_(* \(#,##0.00\);_(* &quot;-&quot;??_);_(@_)">
                  <c:v>312.89349770121601</c:v>
                </c:pt>
                <c:pt idx="262" formatCode="_(* #,##0.00_);_(* \(#,##0.00\);_(* &quot;-&quot;??_);_(@_)">
                  <c:v>328.864683678338</c:v>
                </c:pt>
                <c:pt idx="263" formatCode="_(* #,##0.00_);_(* \(#,##0.00\);_(* &quot;-&quot;??_);_(@_)">
                  <c:v>320.94547292234301</c:v>
                </c:pt>
                <c:pt idx="264" formatCode="_(* #,##0.00_);_(* \(#,##0.00\);_(* &quot;-&quot;??_);_(@_)">
                  <c:v>333.78345106028598</c:v>
                </c:pt>
                <c:pt idx="265" formatCode="_(* #,##0.00_);_(* \(#,##0.00\);_(* &quot;-&quot;??_);_(@_)">
                  <c:v>317.390544231136</c:v>
                </c:pt>
                <c:pt idx="266" formatCode="_(* #,##0.00_);_(* \(#,##0.00\);_(* &quot;-&quot;??_);_(@_)">
                  <c:v>309.19322170981002</c:v>
                </c:pt>
                <c:pt idx="267" formatCode="_(* #,##0.00_);_(* \(#,##0.00\);_(* &quot;-&quot;??_);_(@_)">
                  <c:v>315.890042460399</c:v>
                </c:pt>
                <c:pt idx="268" formatCode="_(* #,##0.00_);_(* \(#,##0.00\);_(* &quot;-&quot;??_);_(@_)">
                  <c:v>290.60562408794198</c:v>
                </c:pt>
                <c:pt idx="269" formatCode="_(* #,##0.00_);_(* \(#,##0.00\);_(* &quot;-&quot;??_);_(@_)">
                  <c:v>290.94570866149502</c:v>
                </c:pt>
                <c:pt idx="270" formatCode="_(* #,##0.00_);_(* \(#,##0.00\);_(* &quot;-&quot;??_);_(@_)">
                  <c:v>266.42004481284602</c:v>
                </c:pt>
                <c:pt idx="271" formatCode="_(* #,##0.00_);_(* \(#,##0.00\);_(* &quot;-&quot;??_);_(@_)">
                  <c:v>285.02482901296202</c:v>
                </c:pt>
                <c:pt idx="272" formatCode="_(* #,##0.00_);_(* \(#,##0.00\);_(* &quot;-&quot;??_);_(@_)">
                  <c:v>274.53166860634701</c:v>
                </c:pt>
                <c:pt idx="273" formatCode="_(* #,##0.00_);_(* \(#,##0.00\);_(* &quot;-&quot;??_);_(@_)">
                  <c:v>248.25094381339201</c:v>
                </c:pt>
                <c:pt idx="274" formatCode="_(* #,##0.00_);_(* \(#,##0.00\);_(* &quot;-&quot;??_);_(@_)">
                  <c:v>263.23215337526102</c:v>
                </c:pt>
                <c:pt idx="275" formatCode="_(* #,##0.00_);_(* \(#,##0.00\);_(* &quot;-&quot;??_);_(@_)">
                  <c:v>283.64933233774201</c:v>
                </c:pt>
                <c:pt idx="276" formatCode="_(* #,##0.00_);_(* \(#,##0.00\);_(* &quot;-&quot;??_);_(@_)">
                  <c:v>272.48745909054298</c:v>
                </c:pt>
                <c:pt idx="277" formatCode="_(* #,##0.00_);_(* \(#,##0.00\);_(* &quot;-&quot;??_);_(@_)">
                  <c:v>292.01850441128698</c:v>
                </c:pt>
                <c:pt idx="278" formatCode="_(* #,##0.00_);_(* \(#,##0.00\);_(* &quot;-&quot;??_);_(@_)">
                  <c:v>283.64925337401502</c:v>
                </c:pt>
                <c:pt idx="279" formatCode="_(* #,##0.00_);_(* \(#,##0.00\);_(* &quot;-&quot;??_);_(@_)">
                  <c:v>292.39489169897502</c:v>
                </c:pt>
                <c:pt idx="280" formatCode="_(* #,##0.00_);_(* \(#,##0.00\);_(* &quot;-&quot;??_);_(@_)">
                  <c:v>296.59735628558701</c:v>
                </c:pt>
                <c:pt idx="281" formatCode="_(* #,##0.00_);_(* \(#,##0.00\);_(* &quot;-&quot;??_);_(@_)">
                  <c:v>293.42064404288601</c:v>
                </c:pt>
                <c:pt idx="282" formatCode="_(* #,##0.00_);_(* \(#,##0.00\);_(* &quot;-&quot;??_);_(@_)">
                  <c:v>310.45692224602601</c:v>
                </c:pt>
                <c:pt idx="283" formatCode="_(* #,##0.00_);_(* \(#,##0.00\);_(* &quot;-&quot;??_);_(@_)">
                  <c:v>321.82</c:v>
                </c:pt>
                <c:pt idx="284" formatCode="_(* #,##0.00_);_(* \(#,##0.00\);_(* &quot;-&quot;??_);_(@_)">
                  <c:v>312.83</c:v>
                </c:pt>
                <c:pt idx="285" formatCode="_(* #,##0.00_);_(* \(#,##0.00\);_(* &quot;-&quot;??_);_(@_)">
                  <c:v>299.89</c:v>
                </c:pt>
              </c:numCache>
            </c:numRef>
          </c:val>
          <c:smooth val="0"/>
          <c:extLst>
            <c:ext xmlns:c16="http://schemas.microsoft.com/office/drawing/2014/chart" uri="{C3380CC4-5D6E-409C-BE32-E72D297353CC}">
              <c16:uniqueId val="{00000001-435B-436A-95D1-13820D1B5757}"/>
            </c:ext>
          </c:extLst>
        </c:ser>
        <c:ser>
          <c:idx val="1"/>
          <c:order val="1"/>
          <c:tx>
            <c:strRef>
              <c:f>Sheet1!$C$1</c:f>
              <c:strCache>
                <c:ptCount val="1"/>
                <c:pt idx="0">
                  <c:v>blue line</c:v>
                </c:pt>
              </c:strCache>
            </c:strRef>
          </c:tx>
          <c:spPr>
            <a:ln w="28575">
              <a:solidFill>
                <a:schemeClr val="accent1"/>
              </a:solidFill>
            </a:ln>
          </c:spPr>
          <c:marker>
            <c:symbol val="none"/>
          </c:marker>
          <c:cat>
            <c:numRef>
              <c:f>Sheet1!$A$2:$A$287</c:f>
              <c:numCache>
                <c:formatCode>m/d/yyyy</c:formatCode>
                <c:ptCount val="286"/>
                <c:pt idx="0">
                  <c:v>36525</c:v>
                </c:pt>
                <c:pt idx="1">
                  <c:v>36556</c:v>
                </c:pt>
                <c:pt idx="2">
                  <c:v>36585</c:v>
                </c:pt>
                <c:pt idx="3">
                  <c:v>36616</c:v>
                </c:pt>
                <c:pt idx="4">
                  <c:v>36646</c:v>
                </c:pt>
                <c:pt idx="5">
                  <c:v>36677</c:v>
                </c:pt>
                <c:pt idx="6">
                  <c:v>36707</c:v>
                </c:pt>
                <c:pt idx="7">
                  <c:v>36738</c:v>
                </c:pt>
                <c:pt idx="8">
                  <c:v>36769</c:v>
                </c:pt>
                <c:pt idx="9">
                  <c:v>36799</c:v>
                </c:pt>
                <c:pt idx="10">
                  <c:v>36830</c:v>
                </c:pt>
                <c:pt idx="11">
                  <c:v>36860</c:v>
                </c:pt>
                <c:pt idx="12">
                  <c:v>36891</c:v>
                </c:pt>
                <c:pt idx="13">
                  <c:v>36922</c:v>
                </c:pt>
                <c:pt idx="14">
                  <c:v>36950</c:v>
                </c:pt>
                <c:pt idx="15">
                  <c:v>36981</c:v>
                </c:pt>
                <c:pt idx="16">
                  <c:v>37011</c:v>
                </c:pt>
                <c:pt idx="17">
                  <c:v>37042</c:v>
                </c:pt>
                <c:pt idx="18">
                  <c:v>37072</c:v>
                </c:pt>
                <c:pt idx="19">
                  <c:v>37103</c:v>
                </c:pt>
                <c:pt idx="20">
                  <c:v>37134</c:v>
                </c:pt>
                <c:pt idx="21">
                  <c:v>37164</c:v>
                </c:pt>
                <c:pt idx="22">
                  <c:v>37195</c:v>
                </c:pt>
                <c:pt idx="23">
                  <c:v>37225</c:v>
                </c:pt>
                <c:pt idx="24">
                  <c:v>37256</c:v>
                </c:pt>
                <c:pt idx="25">
                  <c:v>37287</c:v>
                </c:pt>
                <c:pt idx="26">
                  <c:v>37315</c:v>
                </c:pt>
                <c:pt idx="27">
                  <c:v>37346</c:v>
                </c:pt>
                <c:pt idx="28">
                  <c:v>37376</c:v>
                </c:pt>
                <c:pt idx="29">
                  <c:v>37407</c:v>
                </c:pt>
                <c:pt idx="30">
                  <c:v>37437</c:v>
                </c:pt>
                <c:pt idx="31">
                  <c:v>37468</c:v>
                </c:pt>
                <c:pt idx="32">
                  <c:v>37499</c:v>
                </c:pt>
                <c:pt idx="33">
                  <c:v>37529</c:v>
                </c:pt>
                <c:pt idx="34">
                  <c:v>37560</c:v>
                </c:pt>
                <c:pt idx="35">
                  <c:v>37590</c:v>
                </c:pt>
                <c:pt idx="36">
                  <c:v>37621</c:v>
                </c:pt>
                <c:pt idx="37">
                  <c:v>37652</c:v>
                </c:pt>
                <c:pt idx="38">
                  <c:v>37680</c:v>
                </c:pt>
                <c:pt idx="39">
                  <c:v>37711</c:v>
                </c:pt>
                <c:pt idx="40">
                  <c:v>37741</c:v>
                </c:pt>
                <c:pt idx="41">
                  <c:v>37772</c:v>
                </c:pt>
                <c:pt idx="42">
                  <c:v>37802</c:v>
                </c:pt>
                <c:pt idx="43">
                  <c:v>37833</c:v>
                </c:pt>
                <c:pt idx="44">
                  <c:v>37864</c:v>
                </c:pt>
                <c:pt idx="45">
                  <c:v>37894</c:v>
                </c:pt>
                <c:pt idx="46">
                  <c:v>37925</c:v>
                </c:pt>
                <c:pt idx="47">
                  <c:v>37955</c:v>
                </c:pt>
                <c:pt idx="48">
                  <c:v>37986</c:v>
                </c:pt>
                <c:pt idx="49">
                  <c:v>38017</c:v>
                </c:pt>
                <c:pt idx="50">
                  <c:v>38046</c:v>
                </c:pt>
                <c:pt idx="51">
                  <c:v>38077</c:v>
                </c:pt>
                <c:pt idx="52">
                  <c:v>38107</c:v>
                </c:pt>
                <c:pt idx="53">
                  <c:v>38138</c:v>
                </c:pt>
                <c:pt idx="54">
                  <c:v>38168</c:v>
                </c:pt>
                <c:pt idx="55">
                  <c:v>38199</c:v>
                </c:pt>
                <c:pt idx="56">
                  <c:v>38230</c:v>
                </c:pt>
                <c:pt idx="57">
                  <c:v>38260</c:v>
                </c:pt>
                <c:pt idx="58">
                  <c:v>38291</c:v>
                </c:pt>
                <c:pt idx="59">
                  <c:v>38321</c:v>
                </c:pt>
                <c:pt idx="60">
                  <c:v>38352</c:v>
                </c:pt>
                <c:pt idx="61">
                  <c:v>38383</c:v>
                </c:pt>
                <c:pt idx="62">
                  <c:v>38411</c:v>
                </c:pt>
                <c:pt idx="63">
                  <c:v>38442</c:v>
                </c:pt>
                <c:pt idx="64">
                  <c:v>38472</c:v>
                </c:pt>
                <c:pt idx="65">
                  <c:v>38503</c:v>
                </c:pt>
                <c:pt idx="66">
                  <c:v>38533</c:v>
                </c:pt>
                <c:pt idx="67">
                  <c:v>38564</c:v>
                </c:pt>
                <c:pt idx="68">
                  <c:v>38595</c:v>
                </c:pt>
                <c:pt idx="69">
                  <c:v>38625</c:v>
                </c:pt>
                <c:pt idx="70">
                  <c:v>38656</c:v>
                </c:pt>
                <c:pt idx="71">
                  <c:v>38686</c:v>
                </c:pt>
                <c:pt idx="72">
                  <c:v>38717</c:v>
                </c:pt>
                <c:pt idx="73">
                  <c:v>38748</c:v>
                </c:pt>
                <c:pt idx="74">
                  <c:v>38776</c:v>
                </c:pt>
                <c:pt idx="75">
                  <c:v>38807</c:v>
                </c:pt>
                <c:pt idx="76">
                  <c:v>38837</c:v>
                </c:pt>
                <c:pt idx="77">
                  <c:v>38868</c:v>
                </c:pt>
                <c:pt idx="78">
                  <c:v>38898</c:v>
                </c:pt>
                <c:pt idx="79">
                  <c:v>38929</c:v>
                </c:pt>
                <c:pt idx="80">
                  <c:v>38960</c:v>
                </c:pt>
                <c:pt idx="81">
                  <c:v>38990</c:v>
                </c:pt>
                <c:pt idx="82">
                  <c:v>39021</c:v>
                </c:pt>
                <c:pt idx="83">
                  <c:v>39051</c:v>
                </c:pt>
                <c:pt idx="84">
                  <c:v>39082</c:v>
                </c:pt>
                <c:pt idx="85">
                  <c:v>39113</c:v>
                </c:pt>
                <c:pt idx="86">
                  <c:v>39141</c:v>
                </c:pt>
                <c:pt idx="87">
                  <c:v>39172</c:v>
                </c:pt>
                <c:pt idx="88">
                  <c:v>39202</c:v>
                </c:pt>
                <c:pt idx="89">
                  <c:v>39233</c:v>
                </c:pt>
                <c:pt idx="90">
                  <c:v>39263</c:v>
                </c:pt>
                <c:pt idx="91">
                  <c:v>39294</c:v>
                </c:pt>
                <c:pt idx="92">
                  <c:v>39325</c:v>
                </c:pt>
                <c:pt idx="93">
                  <c:v>39355</c:v>
                </c:pt>
                <c:pt idx="94">
                  <c:v>39386</c:v>
                </c:pt>
                <c:pt idx="95">
                  <c:v>39416</c:v>
                </c:pt>
                <c:pt idx="96">
                  <c:v>39447</c:v>
                </c:pt>
                <c:pt idx="97">
                  <c:v>39478</c:v>
                </c:pt>
                <c:pt idx="98">
                  <c:v>39507</c:v>
                </c:pt>
                <c:pt idx="99">
                  <c:v>39538</c:v>
                </c:pt>
                <c:pt idx="100">
                  <c:v>39568</c:v>
                </c:pt>
                <c:pt idx="101">
                  <c:v>39599</c:v>
                </c:pt>
                <c:pt idx="102">
                  <c:v>39629</c:v>
                </c:pt>
                <c:pt idx="103">
                  <c:v>39660</c:v>
                </c:pt>
                <c:pt idx="104">
                  <c:v>39691</c:v>
                </c:pt>
                <c:pt idx="105">
                  <c:v>39721</c:v>
                </c:pt>
                <c:pt idx="106">
                  <c:v>39752</c:v>
                </c:pt>
                <c:pt idx="107">
                  <c:v>39782</c:v>
                </c:pt>
                <c:pt idx="108">
                  <c:v>39813</c:v>
                </c:pt>
                <c:pt idx="109">
                  <c:v>39844</c:v>
                </c:pt>
                <c:pt idx="110">
                  <c:v>39872</c:v>
                </c:pt>
                <c:pt idx="111">
                  <c:v>39903</c:v>
                </c:pt>
                <c:pt idx="112">
                  <c:v>39933</c:v>
                </c:pt>
                <c:pt idx="113">
                  <c:v>39964</c:v>
                </c:pt>
                <c:pt idx="114">
                  <c:v>39994</c:v>
                </c:pt>
                <c:pt idx="115">
                  <c:v>40025</c:v>
                </c:pt>
                <c:pt idx="116">
                  <c:v>40056</c:v>
                </c:pt>
                <c:pt idx="117">
                  <c:v>40086</c:v>
                </c:pt>
                <c:pt idx="118">
                  <c:v>40117</c:v>
                </c:pt>
                <c:pt idx="119">
                  <c:v>40147</c:v>
                </c:pt>
                <c:pt idx="120">
                  <c:v>40178</c:v>
                </c:pt>
                <c:pt idx="121">
                  <c:v>40209</c:v>
                </c:pt>
                <c:pt idx="122">
                  <c:v>40237</c:v>
                </c:pt>
                <c:pt idx="123">
                  <c:v>40268</c:v>
                </c:pt>
                <c:pt idx="124">
                  <c:v>40298</c:v>
                </c:pt>
                <c:pt idx="125">
                  <c:v>40329</c:v>
                </c:pt>
                <c:pt idx="126">
                  <c:v>40359</c:v>
                </c:pt>
                <c:pt idx="127">
                  <c:v>40390</c:v>
                </c:pt>
                <c:pt idx="128">
                  <c:v>40421</c:v>
                </c:pt>
                <c:pt idx="129">
                  <c:v>40451</c:v>
                </c:pt>
                <c:pt idx="130">
                  <c:v>40482</c:v>
                </c:pt>
                <c:pt idx="131">
                  <c:v>40512</c:v>
                </c:pt>
                <c:pt idx="132">
                  <c:v>40543</c:v>
                </c:pt>
                <c:pt idx="133">
                  <c:v>40574</c:v>
                </c:pt>
                <c:pt idx="134">
                  <c:v>40602</c:v>
                </c:pt>
                <c:pt idx="135">
                  <c:v>40633</c:v>
                </c:pt>
                <c:pt idx="136">
                  <c:v>40663</c:v>
                </c:pt>
                <c:pt idx="137">
                  <c:v>40694</c:v>
                </c:pt>
                <c:pt idx="138">
                  <c:v>40724</c:v>
                </c:pt>
                <c:pt idx="139">
                  <c:v>40755</c:v>
                </c:pt>
                <c:pt idx="140">
                  <c:v>40786</c:v>
                </c:pt>
                <c:pt idx="141">
                  <c:v>40816</c:v>
                </c:pt>
                <c:pt idx="142">
                  <c:v>40847</c:v>
                </c:pt>
                <c:pt idx="143">
                  <c:v>40877</c:v>
                </c:pt>
                <c:pt idx="144">
                  <c:v>40908</c:v>
                </c:pt>
                <c:pt idx="145">
                  <c:v>40939</c:v>
                </c:pt>
                <c:pt idx="146">
                  <c:v>40968</c:v>
                </c:pt>
                <c:pt idx="147">
                  <c:v>40999</c:v>
                </c:pt>
                <c:pt idx="148">
                  <c:v>41029</c:v>
                </c:pt>
                <c:pt idx="149">
                  <c:v>41060</c:v>
                </c:pt>
                <c:pt idx="150">
                  <c:v>41090</c:v>
                </c:pt>
                <c:pt idx="151">
                  <c:v>41121</c:v>
                </c:pt>
                <c:pt idx="152">
                  <c:v>41152</c:v>
                </c:pt>
                <c:pt idx="153">
                  <c:v>41182</c:v>
                </c:pt>
                <c:pt idx="154">
                  <c:v>41213</c:v>
                </c:pt>
                <c:pt idx="155">
                  <c:v>41243</c:v>
                </c:pt>
                <c:pt idx="156">
                  <c:v>41274</c:v>
                </c:pt>
                <c:pt idx="157">
                  <c:v>41305</c:v>
                </c:pt>
                <c:pt idx="158">
                  <c:v>41333</c:v>
                </c:pt>
                <c:pt idx="159">
                  <c:v>41364</c:v>
                </c:pt>
                <c:pt idx="160">
                  <c:v>41394</c:v>
                </c:pt>
                <c:pt idx="161">
                  <c:v>41425</c:v>
                </c:pt>
                <c:pt idx="162">
                  <c:v>41455</c:v>
                </c:pt>
                <c:pt idx="163">
                  <c:v>41486</c:v>
                </c:pt>
                <c:pt idx="164">
                  <c:v>41517</c:v>
                </c:pt>
                <c:pt idx="165">
                  <c:v>41547</c:v>
                </c:pt>
                <c:pt idx="166">
                  <c:v>41578</c:v>
                </c:pt>
                <c:pt idx="167">
                  <c:v>41608</c:v>
                </c:pt>
                <c:pt idx="168">
                  <c:v>41639</c:v>
                </c:pt>
                <c:pt idx="169">
                  <c:v>41670</c:v>
                </c:pt>
                <c:pt idx="170">
                  <c:v>41698</c:v>
                </c:pt>
                <c:pt idx="171">
                  <c:v>41729</c:v>
                </c:pt>
                <c:pt idx="172">
                  <c:v>41759</c:v>
                </c:pt>
                <c:pt idx="173">
                  <c:v>41790</c:v>
                </c:pt>
                <c:pt idx="174">
                  <c:v>41820</c:v>
                </c:pt>
                <c:pt idx="175">
                  <c:v>41851</c:v>
                </c:pt>
                <c:pt idx="176">
                  <c:v>41882</c:v>
                </c:pt>
                <c:pt idx="177">
                  <c:v>41912</c:v>
                </c:pt>
                <c:pt idx="178">
                  <c:v>41943</c:v>
                </c:pt>
                <c:pt idx="179">
                  <c:v>41973</c:v>
                </c:pt>
                <c:pt idx="180">
                  <c:v>42004</c:v>
                </c:pt>
                <c:pt idx="181">
                  <c:v>42035</c:v>
                </c:pt>
                <c:pt idx="182">
                  <c:v>42063</c:v>
                </c:pt>
                <c:pt idx="183">
                  <c:v>42094</c:v>
                </c:pt>
                <c:pt idx="184">
                  <c:v>42124</c:v>
                </c:pt>
                <c:pt idx="185">
                  <c:v>42155</c:v>
                </c:pt>
                <c:pt idx="186">
                  <c:v>42185</c:v>
                </c:pt>
                <c:pt idx="187">
                  <c:v>42216</c:v>
                </c:pt>
                <c:pt idx="188">
                  <c:v>42247</c:v>
                </c:pt>
                <c:pt idx="189">
                  <c:v>42277</c:v>
                </c:pt>
                <c:pt idx="190">
                  <c:v>42308</c:v>
                </c:pt>
                <c:pt idx="191">
                  <c:v>42338</c:v>
                </c:pt>
                <c:pt idx="192">
                  <c:v>42369</c:v>
                </c:pt>
                <c:pt idx="193">
                  <c:v>42400</c:v>
                </c:pt>
                <c:pt idx="194">
                  <c:v>42429</c:v>
                </c:pt>
                <c:pt idx="195">
                  <c:v>42460</c:v>
                </c:pt>
                <c:pt idx="196">
                  <c:v>42490</c:v>
                </c:pt>
                <c:pt idx="197">
                  <c:v>42521</c:v>
                </c:pt>
                <c:pt idx="198">
                  <c:v>42551</c:v>
                </c:pt>
                <c:pt idx="199">
                  <c:v>42582</c:v>
                </c:pt>
                <c:pt idx="200">
                  <c:v>42613</c:v>
                </c:pt>
                <c:pt idx="201">
                  <c:v>42643</c:v>
                </c:pt>
                <c:pt idx="202">
                  <c:v>42674</c:v>
                </c:pt>
                <c:pt idx="203">
                  <c:v>42704</c:v>
                </c:pt>
                <c:pt idx="204">
                  <c:v>42735</c:v>
                </c:pt>
                <c:pt idx="205">
                  <c:v>42766</c:v>
                </c:pt>
                <c:pt idx="206">
                  <c:v>42794</c:v>
                </c:pt>
                <c:pt idx="207">
                  <c:v>42825</c:v>
                </c:pt>
                <c:pt idx="208">
                  <c:v>42855</c:v>
                </c:pt>
                <c:pt idx="209">
                  <c:v>42886</c:v>
                </c:pt>
                <c:pt idx="210">
                  <c:v>42916</c:v>
                </c:pt>
                <c:pt idx="211">
                  <c:v>42947</c:v>
                </c:pt>
                <c:pt idx="212">
                  <c:v>42978</c:v>
                </c:pt>
                <c:pt idx="213">
                  <c:v>43008</c:v>
                </c:pt>
                <c:pt idx="214">
                  <c:v>43039</c:v>
                </c:pt>
                <c:pt idx="215">
                  <c:v>43069</c:v>
                </c:pt>
                <c:pt idx="216">
                  <c:v>43100</c:v>
                </c:pt>
                <c:pt idx="217">
                  <c:v>43131</c:v>
                </c:pt>
                <c:pt idx="218">
                  <c:v>43159</c:v>
                </c:pt>
                <c:pt idx="219">
                  <c:v>43190</c:v>
                </c:pt>
                <c:pt idx="220">
                  <c:v>43220</c:v>
                </c:pt>
                <c:pt idx="221">
                  <c:v>43251</c:v>
                </c:pt>
                <c:pt idx="222">
                  <c:v>43281</c:v>
                </c:pt>
                <c:pt idx="223">
                  <c:v>43312</c:v>
                </c:pt>
                <c:pt idx="224">
                  <c:v>43343</c:v>
                </c:pt>
                <c:pt idx="225">
                  <c:v>43373</c:v>
                </c:pt>
                <c:pt idx="226">
                  <c:v>43404</c:v>
                </c:pt>
                <c:pt idx="227">
                  <c:v>43434</c:v>
                </c:pt>
                <c:pt idx="228">
                  <c:v>43465</c:v>
                </c:pt>
                <c:pt idx="229">
                  <c:v>43496</c:v>
                </c:pt>
                <c:pt idx="230">
                  <c:v>43524</c:v>
                </c:pt>
                <c:pt idx="231">
                  <c:v>43555</c:v>
                </c:pt>
                <c:pt idx="232">
                  <c:v>43585</c:v>
                </c:pt>
                <c:pt idx="233">
                  <c:v>43616</c:v>
                </c:pt>
                <c:pt idx="234">
                  <c:v>43646</c:v>
                </c:pt>
                <c:pt idx="235">
                  <c:v>43677</c:v>
                </c:pt>
                <c:pt idx="236">
                  <c:v>43708</c:v>
                </c:pt>
                <c:pt idx="237">
                  <c:v>43738</c:v>
                </c:pt>
                <c:pt idx="238">
                  <c:v>43769</c:v>
                </c:pt>
                <c:pt idx="239">
                  <c:v>43799</c:v>
                </c:pt>
                <c:pt idx="240">
                  <c:v>43830</c:v>
                </c:pt>
                <c:pt idx="241">
                  <c:v>43861</c:v>
                </c:pt>
                <c:pt idx="242">
                  <c:v>43890</c:v>
                </c:pt>
                <c:pt idx="243">
                  <c:v>43921</c:v>
                </c:pt>
                <c:pt idx="244">
                  <c:v>43951</c:v>
                </c:pt>
                <c:pt idx="245">
                  <c:v>43982</c:v>
                </c:pt>
                <c:pt idx="246">
                  <c:v>44012</c:v>
                </c:pt>
                <c:pt idx="247">
                  <c:v>44043</c:v>
                </c:pt>
                <c:pt idx="248">
                  <c:v>44074</c:v>
                </c:pt>
                <c:pt idx="249">
                  <c:v>44104</c:v>
                </c:pt>
                <c:pt idx="250">
                  <c:v>44135</c:v>
                </c:pt>
                <c:pt idx="251">
                  <c:v>44165</c:v>
                </c:pt>
                <c:pt idx="252">
                  <c:v>44196</c:v>
                </c:pt>
                <c:pt idx="253">
                  <c:v>44227</c:v>
                </c:pt>
                <c:pt idx="254">
                  <c:v>44255</c:v>
                </c:pt>
                <c:pt idx="255">
                  <c:v>44286</c:v>
                </c:pt>
                <c:pt idx="256">
                  <c:v>44316</c:v>
                </c:pt>
                <c:pt idx="257">
                  <c:v>44347</c:v>
                </c:pt>
                <c:pt idx="258">
                  <c:v>44377</c:v>
                </c:pt>
                <c:pt idx="259">
                  <c:v>44408</c:v>
                </c:pt>
                <c:pt idx="260">
                  <c:v>44439</c:v>
                </c:pt>
                <c:pt idx="261">
                  <c:v>44469</c:v>
                </c:pt>
                <c:pt idx="262">
                  <c:v>44500</c:v>
                </c:pt>
                <c:pt idx="263">
                  <c:v>44530</c:v>
                </c:pt>
                <c:pt idx="264">
                  <c:v>44561</c:v>
                </c:pt>
                <c:pt idx="265">
                  <c:v>44592</c:v>
                </c:pt>
                <c:pt idx="266">
                  <c:v>44620</c:v>
                </c:pt>
                <c:pt idx="267">
                  <c:v>44651</c:v>
                </c:pt>
                <c:pt idx="268">
                  <c:v>44681</c:v>
                </c:pt>
                <c:pt idx="269">
                  <c:v>44712</c:v>
                </c:pt>
                <c:pt idx="270">
                  <c:v>44742</c:v>
                </c:pt>
                <c:pt idx="271">
                  <c:v>44773</c:v>
                </c:pt>
                <c:pt idx="272">
                  <c:v>44804</c:v>
                </c:pt>
                <c:pt idx="273">
                  <c:v>44834</c:v>
                </c:pt>
                <c:pt idx="274">
                  <c:v>44865</c:v>
                </c:pt>
                <c:pt idx="275">
                  <c:v>44895</c:v>
                </c:pt>
                <c:pt idx="276">
                  <c:v>44926</c:v>
                </c:pt>
                <c:pt idx="277">
                  <c:v>44957</c:v>
                </c:pt>
                <c:pt idx="278">
                  <c:v>44985</c:v>
                </c:pt>
                <c:pt idx="279">
                  <c:v>45016</c:v>
                </c:pt>
                <c:pt idx="280">
                  <c:v>45046</c:v>
                </c:pt>
                <c:pt idx="281">
                  <c:v>45077</c:v>
                </c:pt>
                <c:pt idx="282">
                  <c:v>45107</c:v>
                </c:pt>
                <c:pt idx="283">
                  <c:v>45138</c:v>
                </c:pt>
                <c:pt idx="284">
                  <c:v>45169</c:v>
                </c:pt>
                <c:pt idx="285">
                  <c:v>45199</c:v>
                </c:pt>
              </c:numCache>
            </c:numRef>
          </c:cat>
          <c:val>
            <c:numRef>
              <c:f>Sheet1!$C$2:$C$287</c:f>
              <c:numCache>
                <c:formatCode>General</c:formatCode>
                <c:ptCount val="286"/>
                <c:pt idx="273" formatCode="#,##0.000">
                  <c:v>248.25094381339201</c:v>
                </c:pt>
                <c:pt idx="274" formatCode="#,##0.000">
                  <c:v>263.23215337526102</c:v>
                </c:pt>
                <c:pt idx="275" formatCode="#,##0.000">
                  <c:v>283.64933233774201</c:v>
                </c:pt>
                <c:pt idx="276" formatCode="#,##0.000">
                  <c:v>272.48745909054298</c:v>
                </c:pt>
                <c:pt idx="277" formatCode="#,##0.000">
                  <c:v>292.01850441128698</c:v>
                </c:pt>
                <c:pt idx="278" formatCode="#,##0.000">
                  <c:v>283.64925337401598</c:v>
                </c:pt>
                <c:pt idx="279" formatCode="#,##0.000">
                  <c:v>292.39489169897502</c:v>
                </c:pt>
                <c:pt idx="280" formatCode="#,##0.000">
                  <c:v>296.59735628558701</c:v>
                </c:pt>
                <c:pt idx="281" formatCode="#,##0.000">
                  <c:v>293.42064404288601</c:v>
                </c:pt>
                <c:pt idx="282" formatCode="#,##0.000">
                  <c:v>310.45692224602601</c:v>
                </c:pt>
                <c:pt idx="283" formatCode="#,##0.000">
                  <c:v>321.82</c:v>
                </c:pt>
                <c:pt idx="284" formatCode="#,##0.000">
                  <c:v>312.83</c:v>
                </c:pt>
                <c:pt idx="285" formatCode="#,##0.000">
                  <c:v>299.89</c:v>
                </c:pt>
              </c:numCache>
            </c:numRef>
          </c:val>
          <c:smooth val="0"/>
          <c:extLst>
            <c:ext xmlns:c16="http://schemas.microsoft.com/office/drawing/2014/chart" uri="{C3380CC4-5D6E-409C-BE32-E72D297353CC}">
              <c16:uniqueId val="{00000002-435B-436A-95D1-13820D1B5757}"/>
            </c:ext>
          </c:extLst>
        </c:ser>
        <c:dLbls>
          <c:showLegendKey val="0"/>
          <c:showVal val="0"/>
          <c:showCatName val="0"/>
          <c:showSerName val="0"/>
          <c:showPercent val="0"/>
          <c:showBubbleSize val="0"/>
        </c:dLbls>
        <c:marker val="1"/>
        <c:smooth val="0"/>
        <c:axId val="43202048"/>
        <c:axId val="43203584"/>
      </c:lineChart>
      <c:dateAx>
        <c:axId val="43202048"/>
        <c:scaling>
          <c:orientation val="minMax"/>
          <c:max val="45199"/>
          <c:min val="36556"/>
        </c:scaling>
        <c:delete val="0"/>
        <c:axPos val="b"/>
        <c:numFmt formatCode="yyyy" sourceLinked="0"/>
        <c:majorTickMark val="none"/>
        <c:minorTickMark val="none"/>
        <c:tickLblPos val="nextTo"/>
        <c:spPr>
          <a:ln w="6350">
            <a:solidFill>
              <a:schemeClr val="tx1"/>
            </a:solidFill>
          </a:ln>
        </c:spPr>
        <c:txPr>
          <a:bodyPr/>
          <a:lstStyle/>
          <a:p>
            <a:pPr>
              <a:defRPr sz="600"/>
            </a:pPr>
            <a:endParaRPr lang="en-US"/>
          </a:p>
        </c:txPr>
        <c:crossAx val="43203584"/>
        <c:crosses val="autoZero"/>
        <c:auto val="0"/>
        <c:lblOffset val="100"/>
        <c:baseTimeUnit val="months"/>
        <c:majorUnit val="46"/>
        <c:majorTimeUnit val="months"/>
      </c:dateAx>
      <c:valAx>
        <c:axId val="43203584"/>
        <c:scaling>
          <c:orientation val="minMax"/>
          <c:max val="400"/>
          <c:min val="0"/>
        </c:scaling>
        <c:delete val="0"/>
        <c:axPos val="l"/>
        <c:numFmt formatCode="#,##0" sourceLinked="0"/>
        <c:majorTickMark val="none"/>
        <c:minorTickMark val="none"/>
        <c:tickLblPos val="nextTo"/>
        <c:spPr>
          <a:ln w="6350">
            <a:solidFill>
              <a:schemeClr val="tx1"/>
            </a:solidFill>
          </a:ln>
        </c:spPr>
        <c:txPr>
          <a:bodyPr/>
          <a:lstStyle/>
          <a:p>
            <a:pPr>
              <a:defRPr sz="600"/>
            </a:pPr>
            <a:endParaRPr lang="en-US"/>
          </a:p>
        </c:txPr>
        <c:crossAx val="43202048"/>
        <c:crosses val="autoZero"/>
        <c:crossBetween val="between"/>
        <c:majorUnit val="100"/>
      </c:valAx>
      <c:spPr>
        <a:noFill/>
        <a:effectLst>
          <a:outerShdw blurRad="50800" dist="50800" dir="5400000" algn="ctr" rotWithShape="0">
            <a:schemeClr val="bg1"/>
          </a:outerShdw>
        </a:effectLst>
      </c:spPr>
    </c:plotArea>
    <c:plotVisOnly val="1"/>
    <c:dispBlanksAs val="gap"/>
    <c:showDLblsOverMax val="0"/>
  </c:chart>
  <c:spPr>
    <a:noFill/>
  </c:spPr>
  <c:txPr>
    <a:bodyPr/>
    <a:lstStyle/>
    <a:p>
      <a:pPr>
        <a:defRPr sz="7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6.8915470248806288E-2"/>
          <c:y val="0.16941887496060962"/>
          <c:w val="0.38386982101044814"/>
          <c:h val="0.73655567558642576"/>
        </c:manualLayout>
      </c:layout>
      <c:pieChart>
        <c:varyColors val="1"/>
        <c:ser>
          <c:idx val="0"/>
          <c:order val="0"/>
          <c:tx>
            <c:strRef>
              <c:f>Sheet2!$B$1</c:f>
              <c:strCache>
                <c:ptCount val="1"/>
                <c:pt idx="0">
                  <c:v>Percent</c:v>
                </c:pt>
              </c:strCache>
            </c:strRef>
          </c:tx>
          <c:spPr>
            <a:ln>
              <a:solidFill>
                <a:schemeClr val="bg1">
                  <a:lumMod val="65000"/>
                </a:schemeClr>
              </a:solidFill>
            </a:ln>
            <a:effectLst/>
          </c:spPr>
          <c:dPt>
            <c:idx val="0"/>
            <c:bubble3D val="0"/>
            <c:spPr>
              <a:solidFill>
                <a:schemeClr val="accent1"/>
              </a:solidFill>
              <a:ln>
                <a:solidFill>
                  <a:schemeClr val="bg2"/>
                </a:solidFill>
              </a:ln>
              <a:effectLst/>
            </c:spPr>
            <c:extLst>
              <c:ext xmlns:c16="http://schemas.microsoft.com/office/drawing/2014/chart" uri="{C3380CC4-5D6E-409C-BE32-E72D297353CC}">
                <c16:uniqueId val="{00000001-4601-4DC2-93D2-83F05F194226}"/>
              </c:ext>
            </c:extLst>
          </c:dPt>
          <c:dPt>
            <c:idx val="1"/>
            <c:bubble3D val="0"/>
            <c:spPr>
              <a:solidFill>
                <a:schemeClr val="bg1">
                  <a:lumMod val="75000"/>
                </a:schemeClr>
              </a:solidFill>
              <a:ln>
                <a:solidFill>
                  <a:schemeClr val="bg1">
                    <a:lumMod val="75000"/>
                  </a:schemeClr>
                </a:solidFill>
              </a:ln>
              <a:effectLst/>
            </c:spPr>
            <c:extLst>
              <c:ext xmlns:c16="http://schemas.microsoft.com/office/drawing/2014/chart" uri="{C3380CC4-5D6E-409C-BE32-E72D297353CC}">
                <c16:uniqueId val="{00000003-4601-4DC2-93D2-83F05F194226}"/>
              </c:ext>
            </c:extLst>
          </c:dPt>
          <c:dPt>
            <c:idx val="2"/>
            <c:bubble3D val="0"/>
            <c:spPr>
              <a:solidFill>
                <a:schemeClr val="bg1">
                  <a:lumMod val="75000"/>
                </a:schemeClr>
              </a:solidFill>
              <a:ln>
                <a:solidFill>
                  <a:schemeClr val="bg1">
                    <a:lumMod val="75000"/>
                  </a:schemeClr>
                </a:solidFill>
              </a:ln>
              <a:effectLst/>
            </c:spPr>
            <c:extLst>
              <c:ext xmlns:c16="http://schemas.microsoft.com/office/drawing/2014/chart" uri="{C3380CC4-5D6E-409C-BE32-E72D297353CC}">
                <c16:uniqueId val="{00000005-4601-4DC2-93D2-83F05F194226}"/>
              </c:ext>
            </c:extLst>
          </c:dPt>
          <c:dLbls>
            <c:dLbl>
              <c:idx val="0"/>
              <c:layout>
                <c:manualLayout>
                  <c:x val="2.9555208881468554E-2"/>
                  <c:y val="-0.14346854760521635"/>
                </c:manualLayout>
              </c:layout>
              <c:tx>
                <c:rich>
                  <a:bodyPr anchor="t" anchorCtr="0"/>
                  <a:lstStyle/>
                  <a:p>
                    <a:pPr algn="l">
                      <a:defRPr/>
                    </a:pPr>
                    <a:r>
                      <a:rPr lang="en-US" sz="3200" dirty="0">
                        <a:solidFill>
                          <a:schemeClr val="tx2"/>
                        </a:solidFill>
                      </a:rPr>
                      <a:t>61%</a:t>
                    </a:r>
                    <a:r>
                      <a:rPr lang="en-US" sz="900" dirty="0">
                        <a:solidFill>
                          <a:schemeClr val="tx2"/>
                        </a:solidFill>
                      </a:rPr>
                      <a:t> </a:t>
                    </a:r>
                    <a:r>
                      <a:rPr lang="en-US" sz="900" b="1" dirty="0">
                        <a:solidFill>
                          <a:schemeClr val="bg1">
                            <a:lumMod val="50000"/>
                          </a:schemeClr>
                        </a:solidFill>
                      </a:rPr>
                      <a:t>US Market </a:t>
                    </a:r>
                    <a:br>
                      <a:rPr lang="en-US" sz="900" dirty="0">
                        <a:solidFill>
                          <a:schemeClr val="bg1">
                            <a:lumMod val="50000"/>
                          </a:schemeClr>
                        </a:solidFill>
                      </a:rPr>
                    </a:br>
                    <a:r>
                      <a:rPr lang="en-US" sz="900" dirty="0">
                        <a:solidFill>
                          <a:schemeClr val="bg1">
                            <a:lumMod val="50000"/>
                          </a:schemeClr>
                        </a:solidFill>
                      </a:rPr>
                      <a:t>$41.8 trillion</a:t>
                    </a:r>
                  </a:p>
                </c:rich>
              </c:tx>
              <c:spPr/>
              <c:dLblPos val="bestFit"/>
              <c:showLegendKey val="0"/>
              <c:showVal val="1"/>
              <c:showCatName val="0"/>
              <c:showSerName val="0"/>
              <c:showPercent val="0"/>
              <c:showBubbleSize val="0"/>
              <c:extLst>
                <c:ext xmlns:c15="http://schemas.microsoft.com/office/drawing/2012/chart" uri="{CE6537A1-D6FC-4f65-9D91-7224C49458BB}">
                  <c15:layout>
                    <c:manualLayout>
                      <c:w val="0.31032373671145891"/>
                      <c:h val="0.46119356102059578"/>
                    </c:manualLayout>
                  </c15:layout>
                  <c15:showDataLabelsRange val="0"/>
                </c:ext>
                <c:ext xmlns:c16="http://schemas.microsoft.com/office/drawing/2014/chart" uri="{C3380CC4-5D6E-409C-BE32-E72D297353CC}">
                  <c16:uniqueId val="{00000001-4601-4DC2-93D2-83F05F194226}"/>
                </c:ext>
              </c:extLst>
            </c:dLbl>
            <c:dLbl>
              <c:idx val="1"/>
              <c:delete val="1"/>
              <c:extLst>
                <c:ext xmlns:c15="http://schemas.microsoft.com/office/drawing/2012/chart" uri="{CE6537A1-D6FC-4f65-9D91-7224C49458BB}"/>
                <c:ext xmlns:c16="http://schemas.microsoft.com/office/drawing/2014/chart" uri="{C3380CC4-5D6E-409C-BE32-E72D297353CC}">
                  <c16:uniqueId val="{00000003-4601-4DC2-93D2-83F05F194226}"/>
                </c:ext>
              </c:extLst>
            </c:dLbl>
            <c:dLbl>
              <c:idx val="2"/>
              <c:delete val="1"/>
              <c:extLst>
                <c:ext xmlns:c15="http://schemas.microsoft.com/office/drawing/2012/chart" uri="{CE6537A1-D6FC-4f65-9D91-7224C49458BB}"/>
                <c:ext xmlns:c16="http://schemas.microsoft.com/office/drawing/2014/chart" uri="{C3380CC4-5D6E-409C-BE32-E72D297353CC}">
                  <c16:uniqueId val="{00000005-4601-4DC2-93D2-83F05F194226}"/>
                </c:ext>
              </c:extLst>
            </c:dLbl>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extLst>
          </c:dLbls>
          <c:cat>
            <c:strRef>
              <c:f>Sheet2!$A$2:$A$4</c:f>
              <c:strCache>
                <c:ptCount val="3"/>
                <c:pt idx="0">
                  <c:v>US</c:v>
                </c:pt>
                <c:pt idx="1">
                  <c:v>International Developed</c:v>
                </c:pt>
                <c:pt idx="2">
                  <c:v>Emerging Markets</c:v>
                </c:pt>
              </c:strCache>
            </c:strRef>
          </c:cat>
          <c:val>
            <c:numRef>
              <c:f>Sheet2!$B$2:$B$4</c:f>
              <c:numCache>
                <c:formatCode>0%</c:formatCode>
                <c:ptCount val="3"/>
                <c:pt idx="0">
                  <c:v>0.61</c:v>
                </c:pt>
                <c:pt idx="1">
                  <c:v>0.28000000000000003</c:v>
                </c:pt>
                <c:pt idx="2">
                  <c:v>0.11</c:v>
                </c:pt>
              </c:numCache>
            </c:numRef>
          </c:val>
          <c:extLst>
            <c:ext xmlns:c16="http://schemas.microsoft.com/office/drawing/2014/chart" uri="{C3380CC4-5D6E-409C-BE32-E72D297353CC}">
              <c16:uniqueId val="{00000006-4601-4DC2-93D2-83F05F194226}"/>
            </c:ext>
          </c:extLst>
        </c:ser>
        <c:ser>
          <c:idx val="1"/>
          <c:order val="1"/>
          <c:tx>
            <c:strRef>
              <c:f>Sheet2!$C$1</c:f>
              <c:strCache>
                <c:ptCount val="1"/>
                <c:pt idx="0">
                  <c:v>$market</c:v>
                </c:pt>
              </c:strCache>
            </c:strRef>
          </c:tx>
          <c:cat>
            <c:strRef>
              <c:f>Sheet2!$A$2:$A$4</c:f>
              <c:strCache>
                <c:ptCount val="3"/>
                <c:pt idx="0">
                  <c:v>US</c:v>
                </c:pt>
                <c:pt idx="1">
                  <c:v>International Developed</c:v>
                </c:pt>
                <c:pt idx="2">
                  <c:v>Emerging Markets</c:v>
                </c:pt>
              </c:strCache>
            </c:strRef>
          </c:cat>
          <c:val>
            <c:numRef>
              <c:f>Sheet2!$C$2:$C$4</c:f>
              <c:numCache>
                <c:formatCode>0.0</c:formatCode>
                <c:ptCount val="3"/>
                <c:pt idx="0">
                  <c:v>41.8</c:v>
                </c:pt>
                <c:pt idx="1">
                  <c:v>19.100000000000001</c:v>
                </c:pt>
                <c:pt idx="2">
                  <c:v>7.6</c:v>
                </c:pt>
              </c:numCache>
            </c:numRef>
          </c:val>
          <c:extLst>
            <c:ext xmlns:c16="http://schemas.microsoft.com/office/drawing/2014/chart" uri="{C3380CC4-5D6E-409C-BE32-E72D297353CC}">
              <c16:uniqueId val="{00000007-4601-4DC2-93D2-83F05F194226}"/>
            </c:ext>
          </c:extLst>
        </c:ser>
        <c:dLbls>
          <c:showLegendKey val="0"/>
          <c:showVal val="0"/>
          <c:showCatName val="0"/>
          <c:showSerName val="0"/>
          <c:showPercent val="0"/>
          <c:showBubbleSize val="0"/>
          <c:showLeaderLines val="0"/>
        </c:dLbls>
        <c:firstSliceAng val="0"/>
      </c:pieChart>
    </c:plotArea>
    <c:plotVisOnly val="1"/>
    <c:dispBlanksAs val="zero"/>
    <c:showDLblsOverMax val="0"/>
  </c:chart>
  <c:txPr>
    <a:bodyPr/>
    <a:lstStyle/>
    <a:p>
      <a:pPr>
        <a:defRPr sz="180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1927222264168617"/>
          <c:y val="5.3097018226660728E-2"/>
          <c:w val="0.70868333350855239"/>
          <c:h val="0.90438687622051483"/>
        </c:manualLayout>
      </c:layout>
      <c:barChart>
        <c:barDir val="bar"/>
        <c:grouping val="clustered"/>
        <c:varyColors val="0"/>
        <c:ser>
          <c:idx val="0"/>
          <c:order val="0"/>
          <c:spPr>
            <a:solidFill>
              <a:schemeClr val="bg1">
                <a:lumMod val="65000"/>
              </a:schemeClr>
            </a:solidFill>
          </c:spPr>
          <c:invertIfNegative val="0"/>
          <c:dLbls>
            <c:dLbl>
              <c:idx val="6"/>
              <c:tx>
                <c:rich>
                  <a:bodyPr wrap="square" lIns="38100" tIns="19050" rIns="38100" bIns="19050" anchor="ctr" anchorCtr="0">
                    <a:spAutoFit/>
                  </a:bodyPr>
                  <a:lstStyle/>
                  <a:p>
                    <a:pPr algn="ctr">
                      <a:defRPr lang="en-US" sz="900" b="0" i="0" u="none" strike="noStrike" kern="1200" baseline="0">
                        <a:solidFill>
                          <a:srgbClr val="C00000"/>
                        </a:solidFill>
                        <a:latin typeface="+mn-lt"/>
                        <a:ea typeface="+mn-ea"/>
                        <a:cs typeface="+mn-cs"/>
                      </a:defRPr>
                    </a:pPr>
                    <a:fld id="{99F1A9F2-99A2-4A67-A7DF-D6DFF6530377}" type="VALUE">
                      <a:rPr lang="en-US" sz="900" b="0" i="0" u="none" strike="noStrike" kern="1200" baseline="0">
                        <a:solidFill>
                          <a:srgbClr val="C00000"/>
                        </a:solidFill>
                        <a:latin typeface="+mn-lt"/>
                        <a:ea typeface="+mn-ea"/>
                        <a:cs typeface="+mn-cs"/>
                      </a:rPr>
                      <a:pPr algn="ctr">
                        <a:defRPr lang="en-US" sz="900" b="0" i="0" u="none" strike="noStrike" kern="1200" baseline="0">
                          <a:solidFill>
                            <a:srgbClr val="C00000"/>
                          </a:solidFill>
                          <a:latin typeface="+mn-lt"/>
                          <a:ea typeface="+mn-ea"/>
                          <a:cs typeface="+mn-cs"/>
                        </a:defRPr>
                      </a:pPr>
                      <a:t>[VALUE]</a:t>
                    </a:fld>
                    <a:endParaRPr lang="en-US"/>
                  </a:p>
                </c:rich>
              </c:tx>
              <c:spPr>
                <a:noFill/>
                <a:ln>
                  <a:noFill/>
                </a:ln>
                <a:effectLst/>
              </c:spPr>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0-21F3-4F87-BA14-1D8F31EC7E82}"/>
                </c:ext>
              </c:extLst>
            </c:dLbl>
            <c:spPr>
              <a:noFill/>
              <a:ln>
                <a:noFill/>
              </a:ln>
              <a:effectLst/>
            </c:spPr>
            <c:txPr>
              <a:bodyPr wrap="square" lIns="38100" tIns="19050" rIns="38100" bIns="19050" anchor="ctr">
                <a:spAutoFit/>
              </a:bodyPr>
              <a:lstStyle/>
              <a:p>
                <a:pPr>
                  <a:defRPr sz="900">
                    <a:solidFill>
                      <a:srgbClr val="C00000"/>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Sheet1!$A$2:$A$8</c:f>
              <c:strCache>
                <c:ptCount val="7"/>
                <c:pt idx="0">
                  <c:v>Small Value</c:v>
                </c:pt>
                <c:pt idx="1">
                  <c:v>Large Growth</c:v>
                </c:pt>
                <c:pt idx="2">
                  <c:v>Large Cap</c:v>
                </c:pt>
                <c:pt idx="3">
                  <c:v>Large Value</c:v>
                </c:pt>
                <c:pt idx="4">
                  <c:v>Marketwide</c:v>
                </c:pt>
                <c:pt idx="5">
                  <c:v>Small Cap</c:v>
                </c:pt>
                <c:pt idx="6">
                  <c:v>Small Growth</c:v>
                </c:pt>
              </c:strCache>
            </c:strRef>
          </c:cat>
          <c:val>
            <c:numRef>
              <c:f>Sheet1!$B$2:$B$8</c:f>
              <c:numCache>
                <c:formatCode>0.00</c:formatCode>
                <c:ptCount val="7"/>
                <c:pt idx="0">
                  <c:v>-2.96</c:v>
                </c:pt>
                <c:pt idx="1">
                  <c:v>-3.13</c:v>
                </c:pt>
                <c:pt idx="2">
                  <c:v>-3.15</c:v>
                </c:pt>
                <c:pt idx="3">
                  <c:v>-3.16</c:v>
                </c:pt>
                <c:pt idx="4">
                  <c:v>-3.25</c:v>
                </c:pt>
                <c:pt idx="5">
                  <c:v>-5.13</c:v>
                </c:pt>
                <c:pt idx="6">
                  <c:v>-7.32</c:v>
                </c:pt>
              </c:numCache>
            </c:numRef>
          </c:val>
          <c:extLst>
            <c:ext xmlns:c16="http://schemas.microsoft.com/office/drawing/2014/chart" uri="{C3380CC4-5D6E-409C-BE32-E72D297353CC}">
              <c16:uniqueId val="{00000001-DE90-4268-A2A1-534704828DA8}"/>
            </c:ext>
          </c:extLst>
        </c:ser>
        <c:dLbls>
          <c:showLegendKey val="0"/>
          <c:showVal val="1"/>
          <c:showCatName val="0"/>
          <c:showSerName val="0"/>
          <c:showPercent val="0"/>
          <c:showBubbleSize val="0"/>
        </c:dLbls>
        <c:gapWidth val="30"/>
        <c:overlap val="100"/>
        <c:axId val="45522304"/>
        <c:axId val="45532288"/>
      </c:barChart>
      <c:dateAx>
        <c:axId val="45522304"/>
        <c:scaling>
          <c:orientation val="maxMin"/>
        </c:scaling>
        <c:delete val="0"/>
        <c:axPos val="l"/>
        <c:numFmt formatCode="General" sourceLinked="0"/>
        <c:majorTickMark val="none"/>
        <c:minorTickMark val="none"/>
        <c:tickLblPos val="low"/>
        <c:spPr>
          <a:ln w="6350">
            <a:solidFill>
              <a:schemeClr val="bg1">
                <a:lumMod val="65000"/>
              </a:schemeClr>
            </a:solidFill>
          </a:ln>
        </c:spPr>
        <c:txPr>
          <a:bodyPr wrap="none"/>
          <a:lstStyle/>
          <a:p>
            <a:pPr>
              <a:defRPr sz="900">
                <a:solidFill>
                  <a:schemeClr val="tx1"/>
                </a:solidFill>
                <a:latin typeface="Arial" pitchFamily="34" charset="0"/>
                <a:cs typeface="Arial" pitchFamily="34" charset="0"/>
              </a:defRPr>
            </a:pPr>
            <a:endParaRPr lang="en-US"/>
          </a:p>
        </c:txPr>
        <c:crossAx val="45532288"/>
        <c:crosses val="autoZero"/>
        <c:auto val="0"/>
        <c:lblOffset val="50"/>
        <c:baseTimeUnit val="days"/>
        <c:majorUnit val="1"/>
      </c:dateAx>
      <c:valAx>
        <c:axId val="45532288"/>
        <c:scaling>
          <c:orientation val="minMax"/>
          <c:max val="0"/>
          <c:min val="-9"/>
        </c:scaling>
        <c:delete val="0"/>
        <c:axPos val="b"/>
        <c:numFmt formatCode="0.00" sourceLinked="1"/>
        <c:majorTickMark val="out"/>
        <c:minorTickMark val="none"/>
        <c:tickLblPos val="none"/>
        <c:spPr>
          <a:ln>
            <a:noFill/>
          </a:ln>
        </c:spPr>
        <c:crossAx val="45522304"/>
        <c:crosses val="max"/>
        <c:crossBetween val="between"/>
        <c:majorUnit val="1.0000000000000002E-2"/>
      </c:valAx>
    </c:plotArea>
    <c:plotVisOnly val="1"/>
    <c:dispBlanksAs val="gap"/>
    <c:showDLblsOverMax val="0"/>
  </c:chart>
  <c:txPr>
    <a:bodyPr/>
    <a:lstStyle/>
    <a:p>
      <a:pPr>
        <a:defRPr sz="1800"/>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0.40681485450999672"/>
          <c:y val="0.10644203101903275"/>
          <c:w val="0.37807622825384374"/>
          <c:h val="0.76665596813068571"/>
        </c:manualLayout>
      </c:layout>
      <c:pieChart>
        <c:varyColors val="1"/>
        <c:ser>
          <c:idx val="0"/>
          <c:order val="0"/>
          <c:tx>
            <c:strRef>
              <c:f>Sheet2!$B$2</c:f>
              <c:strCache>
                <c:ptCount val="1"/>
                <c:pt idx="0">
                  <c:v>Percent</c:v>
                </c:pt>
              </c:strCache>
            </c:strRef>
          </c:tx>
          <c:spPr>
            <a:solidFill>
              <a:schemeClr val="bg1">
                <a:lumMod val="75000"/>
              </a:schemeClr>
            </a:solidFill>
            <a:ln>
              <a:noFill/>
            </a:ln>
            <a:effectLst/>
          </c:spPr>
          <c:dPt>
            <c:idx val="0"/>
            <c:bubble3D val="0"/>
            <c:spPr>
              <a:solidFill>
                <a:schemeClr val="bg1">
                  <a:lumMod val="75000"/>
                </a:schemeClr>
              </a:solidFill>
              <a:ln>
                <a:solidFill>
                  <a:schemeClr val="bg1">
                    <a:lumMod val="75000"/>
                  </a:schemeClr>
                </a:solidFill>
              </a:ln>
              <a:effectLst/>
            </c:spPr>
            <c:extLst>
              <c:ext xmlns:c16="http://schemas.microsoft.com/office/drawing/2014/chart" uri="{C3380CC4-5D6E-409C-BE32-E72D297353CC}">
                <c16:uniqueId val="{00000001-4A11-435D-B5A0-0CF6449C18A7}"/>
              </c:ext>
            </c:extLst>
          </c:dPt>
          <c:dPt>
            <c:idx val="1"/>
            <c:bubble3D val="0"/>
            <c:spPr>
              <a:solidFill>
                <a:schemeClr val="accent4"/>
              </a:solidFill>
              <a:ln>
                <a:solidFill>
                  <a:schemeClr val="accent4"/>
                </a:solidFill>
              </a:ln>
              <a:effectLst/>
            </c:spPr>
            <c:extLst>
              <c:ext xmlns:c16="http://schemas.microsoft.com/office/drawing/2014/chart" uri="{C3380CC4-5D6E-409C-BE32-E72D297353CC}">
                <c16:uniqueId val="{00000003-4A11-435D-B5A0-0CF6449C18A7}"/>
              </c:ext>
            </c:extLst>
          </c:dPt>
          <c:dPt>
            <c:idx val="2"/>
            <c:bubble3D val="0"/>
            <c:extLst>
              <c:ext xmlns:c16="http://schemas.microsoft.com/office/drawing/2014/chart" uri="{C3380CC4-5D6E-409C-BE32-E72D297353CC}">
                <c16:uniqueId val="{00000004-4A11-435D-B5A0-0CF6449C18A7}"/>
              </c:ext>
            </c:extLst>
          </c:dPt>
          <c:dLbls>
            <c:dLbl>
              <c:idx val="0"/>
              <c:delete val="1"/>
              <c:extLst>
                <c:ext xmlns:c15="http://schemas.microsoft.com/office/drawing/2012/chart" uri="{CE6537A1-D6FC-4f65-9D91-7224C49458BB}"/>
                <c:ext xmlns:c16="http://schemas.microsoft.com/office/drawing/2014/chart" uri="{C3380CC4-5D6E-409C-BE32-E72D297353CC}">
                  <c16:uniqueId val="{00000001-4A11-435D-B5A0-0CF6449C18A7}"/>
                </c:ext>
              </c:extLst>
            </c:dLbl>
            <c:dLbl>
              <c:idx val="1"/>
              <c:layout>
                <c:manualLayout>
                  <c:x val="1.5517736687126055E-2"/>
                  <c:y val="-0.15038892819153851"/>
                </c:manualLayout>
              </c:layout>
              <c:tx>
                <c:rich>
                  <a:bodyPr/>
                  <a:lstStyle/>
                  <a:p>
                    <a:pPr algn="l">
                      <a:defRPr/>
                    </a:pPr>
                    <a:r>
                      <a:rPr lang="en-US" sz="3200" dirty="0">
                        <a:solidFill>
                          <a:schemeClr val="accent4"/>
                        </a:solidFill>
                      </a:rPr>
                      <a:t>28%</a:t>
                    </a:r>
                  </a:p>
                  <a:p>
                    <a:pPr algn="l">
                      <a:defRPr/>
                    </a:pPr>
                    <a:r>
                      <a:rPr lang="en-US" sz="900" b="1" dirty="0">
                        <a:solidFill>
                          <a:schemeClr val="bg1">
                            <a:lumMod val="50000"/>
                          </a:schemeClr>
                        </a:solidFill>
                      </a:rPr>
                      <a:t>International Developed Market</a:t>
                    </a:r>
                  </a:p>
                  <a:p>
                    <a:pPr algn="l">
                      <a:defRPr/>
                    </a:pPr>
                    <a:r>
                      <a:rPr lang="en-US" sz="900" dirty="0">
                        <a:solidFill>
                          <a:schemeClr val="bg1">
                            <a:lumMod val="50000"/>
                          </a:schemeClr>
                        </a:solidFill>
                      </a:rPr>
                      <a:t>$19.1 trillion</a:t>
                    </a:r>
                  </a:p>
                </c:rich>
              </c:tx>
              <c:numFmt formatCode="0%" sourceLinked="0"/>
              <c:spPr>
                <a:noFill/>
                <a:ln>
                  <a:noFill/>
                </a:ln>
                <a:effectLst/>
              </c:spPr>
              <c:showLegendKey val="0"/>
              <c:showVal val="0"/>
              <c:showCatName val="0"/>
              <c:showSerName val="0"/>
              <c:showPercent val="0"/>
              <c:showBubbleSize val="0"/>
              <c:extLst>
                <c:ext xmlns:c15="http://schemas.microsoft.com/office/drawing/2012/chart" uri="{CE6537A1-D6FC-4f65-9D91-7224C49458BB}">
                  <c15:layout>
                    <c:manualLayout>
                      <c:w val="0.33956792203702579"/>
                      <c:h val="0.58897793132884224"/>
                    </c:manualLayout>
                  </c15:layout>
                  <c15:showDataLabelsRange val="0"/>
                </c:ext>
                <c:ext xmlns:c16="http://schemas.microsoft.com/office/drawing/2014/chart" uri="{C3380CC4-5D6E-409C-BE32-E72D297353CC}">
                  <c16:uniqueId val="{00000003-4A11-435D-B5A0-0CF6449C18A7}"/>
                </c:ext>
              </c:extLst>
            </c:dLbl>
            <c:dLbl>
              <c:idx val="2"/>
              <c:delete val="1"/>
              <c:extLst>
                <c:ext xmlns:c15="http://schemas.microsoft.com/office/drawing/2012/chart" uri="{CE6537A1-D6FC-4f65-9D91-7224C49458BB}"/>
                <c:ext xmlns:c16="http://schemas.microsoft.com/office/drawing/2014/chart" uri="{C3380CC4-5D6E-409C-BE32-E72D297353CC}">
                  <c16:uniqueId val="{00000004-4A11-435D-B5A0-0CF6449C18A7}"/>
                </c:ext>
              </c:extLst>
            </c:dLbl>
            <c:spPr>
              <a:noFill/>
              <a:ln>
                <a:noFill/>
              </a:ln>
              <a:effectLst/>
            </c:spPr>
            <c:txPr>
              <a:bodyPr/>
              <a:lstStyle/>
              <a:p>
                <a:pPr algn="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extLst>
          </c:dLbls>
          <c:cat>
            <c:strRef>
              <c:f>Sheet2!$A$2:$A$5</c:f>
              <c:strCache>
                <c:ptCount val="4"/>
                <c:pt idx="0">
                  <c:v>MARKET</c:v>
                </c:pt>
                <c:pt idx="1">
                  <c:v>US</c:v>
                </c:pt>
                <c:pt idx="2">
                  <c:v>International Developed</c:v>
                </c:pt>
                <c:pt idx="3">
                  <c:v>Emerging Markets</c:v>
                </c:pt>
              </c:strCache>
            </c:strRef>
          </c:cat>
          <c:val>
            <c:numRef>
              <c:f>Sheet2!$B$3:$B$5</c:f>
              <c:numCache>
                <c:formatCode>0%</c:formatCode>
                <c:ptCount val="3"/>
                <c:pt idx="0">
                  <c:v>0.61</c:v>
                </c:pt>
                <c:pt idx="1">
                  <c:v>0.28000000000000003</c:v>
                </c:pt>
                <c:pt idx="2">
                  <c:v>0.11</c:v>
                </c:pt>
              </c:numCache>
            </c:numRef>
          </c:val>
          <c:extLst>
            <c:ext xmlns:c16="http://schemas.microsoft.com/office/drawing/2014/chart" uri="{C3380CC4-5D6E-409C-BE32-E72D297353CC}">
              <c16:uniqueId val="{00000005-4A11-435D-B5A0-0CF6449C18A7}"/>
            </c:ext>
          </c:extLst>
        </c:ser>
        <c:dLbls>
          <c:showLegendKey val="0"/>
          <c:showVal val="0"/>
          <c:showCatName val="0"/>
          <c:showSerName val="0"/>
          <c:showPercent val="0"/>
          <c:showBubbleSize val="0"/>
          <c:showLeaderLines val="0"/>
        </c:dLbls>
        <c:firstSliceAng val="0"/>
      </c:pieChart>
    </c:plotArea>
    <c:plotVisOnly val="1"/>
    <c:dispBlanksAs val="zero"/>
    <c:showDLblsOverMax val="0"/>
  </c:chart>
  <c:txPr>
    <a:bodyPr/>
    <a:lstStyle/>
    <a:p>
      <a:pPr>
        <a:defRPr sz="1800"/>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5193997358137992"/>
          <c:y val="0.1673665707261863"/>
          <c:w val="0.83027138274421064"/>
          <c:h val="0.66394640922975823"/>
        </c:manualLayout>
      </c:layout>
      <c:barChart>
        <c:barDir val="bar"/>
        <c:grouping val="clustered"/>
        <c:varyColors val="0"/>
        <c:ser>
          <c:idx val="1"/>
          <c:order val="0"/>
          <c:tx>
            <c:strRef>
              <c:f>Sheet1!$B$2</c:f>
              <c:strCache>
                <c:ptCount val="1"/>
                <c:pt idx="0">
                  <c:v>Local currency</c:v>
                </c:pt>
              </c:strCache>
            </c:strRef>
          </c:tx>
          <c:spPr>
            <a:solidFill>
              <a:schemeClr val="bg1">
                <a:lumMod val="85000"/>
              </a:schemeClr>
            </a:solidFill>
          </c:spPr>
          <c:invertIfNegative val="0"/>
          <c:dLbls>
            <c:dLbl>
              <c:idx val="0"/>
              <c:layout>
                <c:manualLayout>
                  <c:x val="0"/>
                  <c:y val="3.8031374362594165E-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AE8D-43FF-B3E1-922BB0EE1283}"/>
                </c:ext>
              </c:extLst>
            </c:dLbl>
            <c:dLbl>
              <c:idx val="1"/>
              <c:spPr>
                <a:noFill/>
                <a:ln>
                  <a:noFill/>
                </a:ln>
                <a:effectLst/>
              </c:spPr>
              <c:txPr>
                <a:bodyPr wrap="square" lIns="38100" tIns="19050" rIns="38100" bIns="19050" anchor="ctr">
                  <a:spAutoFit/>
                </a:bodyPr>
                <a:lstStyle/>
                <a:p>
                  <a:pPr>
                    <a:defRPr>
                      <a:solidFill>
                        <a:srgbClr val="C00000"/>
                      </a:solidFill>
                    </a:defRPr>
                  </a:pPr>
                  <a:endParaRPr lang="en-US"/>
                </a:p>
              </c:txPr>
              <c:showLegendKey val="0"/>
              <c:showVal val="1"/>
              <c:showCatName val="0"/>
              <c:showSerName val="0"/>
              <c:showPercent val="0"/>
              <c:showBubbleSize val="0"/>
              <c:extLst>
                <c:ext xmlns:c16="http://schemas.microsoft.com/office/drawing/2014/chart" uri="{C3380CC4-5D6E-409C-BE32-E72D297353CC}">
                  <c16:uniqueId val="{00000000-D308-4BF1-B3FA-5221B94A1681}"/>
                </c:ext>
              </c:extLst>
            </c:dLbl>
            <c:dLbl>
              <c:idx val="2"/>
              <c:spPr>
                <a:noFill/>
                <a:ln>
                  <a:noFill/>
                </a:ln>
                <a:effectLst/>
              </c:spPr>
              <c:txPr>
                <a:bodyPr wrap="square" lIns="38100" tIns="19050" rIns="38100" bIns="19050" anchor="ctr">
                  <a:spAutoFit/>
                </a:bodyPr>
                <a:lstStyle/>
                <a:p>
                  <a:pPr>
                    <a:defRPr>
                      <a:solidFill>
                        <a:srgbClr val="C00000"/>
                      </a:solidFill>
                    </a:defRPr>
                  </a:pPr>
                  <a:endParaRPr lang="en-US"/>
                </a:p>
              </c:txPr>
              <c:showLegendKey val="0"/>
              <c:showVal val="1"/>
              <c:showCatName val="0"/>
              <c:showSerName val="0"/>
              <c:showPercent val="0"/>
              <c:showBubbleSize val="0"/>
              <c:extLst>
                <c:ext xmlns:c16="http://schemas.microsoft.com/office/drawing/2014/chart" uri="{C3380CC4-5D6E-409C-BE32-E72D297353CC}">
                  <c16:uniqueId val="{00000001-AE8D-43FF-B3E1-922BB0EE1283}"/>
                </c:ext>
              </c:extLst>
            </c:dLbl>
            <c:dLbl>
              <c:idx val="3"/>
              <c:spPr>
                <a:noFill/>
                <a:ln>
                  <a:noFill/>
                </a:ln>
                <a:effectLst/>
              </c:spPr>
              <c:txPr>
                <a:bodyPr wrap="square" lIns="38100" tIns="19050" rIns="38100" bIns="19050" anchor="ctr">
                  <a:spAutoFit/>
                </a:bodyPr>
                <a:lstStyle/>
                <a:p>
                  <a:pPr>
                    <a:defRPr>
                      <a:solidFill>
                        <a:srgbClr val="C00000"/>
                      </a:solidFill>
                    </a:defRPr>
                  </a:pPr>
                  <a:endParaRPr lang="en-US"/>
                </a:p>
              </c:txPr>
              <c:showLegendKey val="0"/>
              <c:showVal val="1"/>
              <c:showCatName val="0"/>
              <c:showSerName val="0"/>
              <c:showPercent val="0"/>
              <c:showBubbleSize val="0"/>
              <c:extLst>
                <c:ext xmlns:c16="http://schemas.microsoft.com/office/drawing/2014/chart" uri="{C3380CC4-5D6E-409C-BE32-E72D297353CC}">
                  <c16:uniqueId val="{00000002-AE8D-43FF-B3E1-922BB0EE1283}"/>
                </c:ext>
              </c:extLst>
            </c:dLbl>
            <c:spPr>
              <a:noFill/>
              <a:ln>
                <a:noFill/>
              </a:ln>
              <a:effectLst/>
            </c:spPr>
            <c:txPr>
              <a:bodyPr wrap="square" lIns="38100" tIns="19050" rIns="38100" bIns="19050" anchor="ctr">
                <a:spAutoFit/>
              </a:bodyPr>
              <a:lstStyle/>
              <a:p>
                <a:pPr>
                  <a:defRPr>
                    <a:solidFill>
                      <a:schemeClr val="tx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Sheet1!$A$3:$A$6</c:f>
              <c:strCache>
                <c:ptCount val="4"/>
                <c:pt idx="0">
                  <c:v>Value</c:v>
                </c:pt>
                <c:pt idx="1">
                  <c:v>Small Cap</c:v>
                </c:pt>
                <c:pt idx="2">
                  <c:v>Large Cap</c:v>
                </c:pt>
                <c:pt idx="3">
                  <c:v>Growth</c:v>
                </c:pt>
              </c:strCache>
            </c:strRef>
          </c:cat>
          <c:val>
            <c:numRef>
              <c:f>Sheet1!$B$3:$B$6</c:f>
              <c:numCache>
                <c:formatCode>#,##0.00;\-#,##0.00</c:formatCode>
                <c:ptCount val="4"/>
                <c:pt idx="0">
                  <c:v>3.15</c:v>
                </c:pt>
                <c:pt idx="1">
                  <c:v>-0.75</c:v>
                </c:pt>
                <c:pt idx="2">
                  <c:v>-1.35</c:v>
                </c:pt>
                <c:pt idx="3">
                  <c:v>-5.67</c:v>
                </c:pt>
              </c:numCache>
            </c:numRef>
          </c:val>
          <c:extLst>
            <c:ext xmlns:c16="http://schemas.microsoft.com/office/drawing/2014/chart" uri="{C3380CC4-5D6E-409C-BE32-E72D297353CC}">
              <c16:uniqueId val="{00000003-AE8D-43FF-B3E1-922BB0EE1283}"/>
            </c:ext>
          </c:extLst>
        </c:ser>
        <c:ser>
          <c:idx val="3"/>
          <c:order val="1"/>
          <c:tx>
            <c:strRef>
              <c:f>Sheet1!$C$2</c:f>
              <c:strCache>
                <c:ptCount val="1"/>
                <c:pt idx="0">
                  <c:v>US currency</c:v>
                </c:pt>
              </c:strCache>
            </c:strRef>
          </c:tx>
          <c:spPr>
            <a:solidFill>
              <a:schemeClr val="bg1">
                <a:lumMod val="65000"/>
              </a:schemeClr>
            </a:solidFill>
          </c:spPr>
          <c:invertIfNegative val="0"/>
          <c:dLbls>
            <c:dLbl>
              <c:idx val="0"/>
              <c:layout>
                <c:manualLayout>
                  <c:x val="4.6025470495372138E-7"/>
                  <c:y val="7.6062748725188329E-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AE8D-43FF-B3E1-922BB0EE1283}"/>
                </c:ext>
              </c:extLst>
            </c:dLbl>
            <c:dLbl>
              <c:idx val="1"/>
              <c:layout>
                <c:manualLayout>
                  <c:x val="1.6994275383924284E-6"/>
                  <c:y val="3.4228236926334748E-6"/>
                </c:manualLayout>
              </c:layout>
              <c:numFmt formatCode="0.00;\-0.00;;" sourceLinked="0"/>
              <c:spPr>
                <a:noFill/>
                <a:ln>
                  <a:noFill/>
                </a:ln>
                <a:effectLst/>
              </c:spPr>
              <c:txPr>
                <a:bodyPr/>
                <a:lstStyle/>
                <a:p>
                  <a:pPr>
                    <a:defRPr>
                      <a:solidFill>
                        <a:srgbClr val="C00000"/>
                      </a:solidFill>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AE8D-43FF-B3E1-922BB0EE1283}"/>
                </c:ext>
              </c:extLst>
            </c:dLbl>
            <c:dLbl>
              <c:idx val="2"/>
              <c:numFmt formatCode="0.00;\-0.00;;" sourceLinked="0"/>
              <c:spPr>
                <a:noFill/>
                <a:ln>
                  <a:noFill/>
                </a:ln>
                <a:effectLst/>
              </c:spPr>
              <c:txPr>
                <a:bodyPr/>
                <a:lstStyle/>
                <a:p>
                  <a:pPr>
                    <a:defRPr>
                      <a:solidFill>
                        <a:srgbClr val="C00000"/>
                      </a:solidFill>
                    </a:defRPr>
                  </a:pPr>
                  <a:endParaRPr lang="en-US"/>
                </a:p>
              </c:txPr>
              <c:showLegendKey val="0"/>
              <c:showVal val="1"/>
              <c:showCatName val="0"/>
              <c:showSerName val="0"/>
              <c:showPercent val="0"/>
              <c:showBubbleSize val="0"/>
              <c:extLst>
                <c:ext xmlns:c16="http://schemas.microsoft.com/office/drawing/2014/chart" uri="{C3380CC4-5D6E-409C-BE32-E72D297353CC}">
                  <c16:uniqueId val="{00000006-AE8D-43FF-B3E1-922BB0EE1283}"/>
                </c:ext>
              </c:extLst>
            </c:dLbl>
            <c:dLbl>
              <c:idx val="3"/>
              <c:tx>
                <c:rich>
                  <a:bodyPr/>
                  <a:lstStyle/>
                  <a:p>
                    <a:fld id="{3763346E-20B6-44FE-A7DE-90D6F55ACC8C}" type="VALUE">
                      <a:rPr lang="en-US">
                        <a:solidFill>
                          <a:srgbClr val="C00000"/>
                        </a:solidFill>
                      </a:rPr>
                      <a:pPr/>
                      <a:t>[VALUE]</a:t>
                    </a:fld>
                    <a:endParaRPr lang="en-US"/>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7-AE8D-43FF-B3E1-922BB0EE1283}"/>
                </c:ext>
              </c:extLst>
            </c:dLbl>
            <c:numFmt formatCode="0.00;\-0.00;;" sourceLinked="0"/>
            <c:spPr>
              <a:noFill/>
              <a:ln>
                <a:noFill/>
              </a:ln>
              <a:effectLst/>
            </c:spPr>
            <c:txPr>
              <a:bodyPr/>
              <a:lstStyle/>
              <a:p>
                <a:pPr>
                  <a:defRPr>
                    <a:solidFill>
                      <a:schemeClr val="tx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Sheet1!$C$3:$C$6</c:f>
              <c:numCache>
                <c:formatCode>#,##0.00;\-#,##0.00</c:formatCode>
                <c:ptCount val="4"/>
                <c:pt idx="0">
                  <c:v>0.19</c:v>
                </c:pt>
                <c:pt idx="1">
                  <c:v>-3.48</c:v>
                </c:pt>
                <c:pt idx="2">
                  <c:v>-4.0999999999999996</c:v>
                </c:pt>
                <c:pt idx="3">
                  <c:v>-8.24</c:v>
                </c:pt>
              </c:numCache>
            </c:numRef>
          </c:val>
          <c:extLst>
            <c:ext xmlns:c16="http://schemas.microsoft.com/office/drawing/2014/chart" uri="{C3380CC4-5D6E-409C-BE32-E72D297353CC}">
              <c16:uniqueId val="{00000008-AE8D-43FF-B3E1-922BB0EE1283}"/>
            </c:ext>
          </c:extLst>
        </c:ser>
        <c:dLbls>
          <c:showLegendKey val="0"/>
          <c:showVal val="0"/>
          <c:showCatName val="0"/>
          <c:showSerName val="0"/>
          <c:showPercent val="0"/>
          <c:showBubbleSize val="0"/>
        </c:dLbls>
        <c:gapWidth val="79"/>
        <c:axId val="45320832"/>
        <c:axId val="45344256"/>
      </c:barChart>
      <c:catAx>
        <c:axId val="45320832"/>
        <c:scaling>
          <c:orientation val="maxMin"/>
        </c:scaling>
        <c:delete val="0"/>
        <c:axPos val="l"/>
        <c:numFmt formatCode="General" sourceLinked="0"/>
        <c:majorTickMark val="none"/>
        <c:minorTickMark val="none"/>
        <c:tickLblPos val="low"/>
        <c:spPr>
          <a:ln w="6350">
            <a:solidFill>
              <a:schemeClr val="bg1">
                <a:lumMod val="65000"/>
              </a:schemeClr>
            </a:solidFill>
          </a:ln>
        </c:spPr>
        <c:crossAx val="45344256"/>
        <c:crosses val="autoZero"/>
        <c:auto val="1"/>
        <c:lblAlgn val="ctr"/>
        <c:lblOffset val="100"/>
        <c:noMultiLvlLbl val="0"/>
      </c:catAx>
      <c:valAx>
        <c:axId val="45344256"/>
        <c:scaling>
          <c:orientation val="minMax"/>
          <c:max val="6"/>
          <c:min val="-10"/>
        </c:scaling>
        <c:delete val="0"/>
        <c:axPos val="b"/>
        <c:numFmt formatCode="#,##0.00;\-#,##0.00" sourceLinked="1"/>
        <c:majorTickMark val="none"/>
        <c:minorTickMark val="none"/>
        <c:tickLblPos val="none"/>
        <c:spPr>
          <a:ln>
            <a:noFill/>
          </a:ln>
        </c:spPr>
        <c:crossAx val="45320832"/>
        <c:crosses val="max"/>
        <c:crossBetween val="between"/>
      </c:valAx>
    </c:plotArea>
    <c:legend>
      <c:legendPos val="t"/>
      <c:layout>
        <c:manualLayout>
          <c:xMode val="edge"/>
          <c:yMode val="edge"/>
          <c:x val="0.46085714187134619"/>
          <c:y val="6.2250874694427125E-2"/>
          <c:w val="0.53577219179038382"/>
          <c:h val="7.7035971595127123E-2"/>
        </c:manualLayout>
      </c:layout>
      <c:overlay val="0"/>
      <c:txPr>
        <a:bodyPr/>
        <a:lstStyle/>
        <a:p>
          <a:pPr>
            <a:defRPr>
              <a:solidFill>
                <a:schemeClr val="tx1">
                  <a:lumMod val="65000"/>
                  <a:lumOff val="35000"/>
                </a:schemeClr>
              </a:solidFill>
            </a:defRPr>
          </a:pPr>
          <a:endParaRPr lang="en-US"/>
        </a:p>
      </c:txPr>
    </c:legend>
    <c:plotVisOnly val="1"/>
    <c:dispBlanksAs val="gap"/>
    <c:showDLblsOverMax val="0"/>
  </c:chart>
  <c:txPr>
    <a:bodyPr/>
    <a:lstStyle/>
    <a:p>
      <a:pPr>
        <a:defRPr sz="900">
          <a:solidFill>
            <a:schemeClr val="tx1"/>
          </a:solidFill>
        </a:defRPr>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0.39486993032215278"/>
          <c:y val="0.10970556990212132"/>
          <c:w val="0.39377335138664876"/>
          <c:h val="0.76783973238061798"/>
        </c:manualLayout>
      </c:layout>
      <c:pieChart>
        <c:varyColors val="1"/>
        <c:ser>
          <c:idx val="0"/>
          <c:order val="0"/>
          <c:tx>
            <c:strRef>
              <c:f>Sheet2!$B$2</c:f>
              <c:strCache>
                <c:ptCount val="1"/>
                <c:pt idx="0">
                  <c:v>Percent</c:v>
                </c:pt>
              </c:strCache>
            </c:strRef>
          </c:tx>
          <c:spPr>
            <a:solidFill>
              <a:schemeClr val="bg1">
                <a:lumMod val="75000"/>
              </a:schemeClr>
            </a:solidFill>
            <a:ln>
              <a:solidFill>
                <a:schemeClr val="bg1">
                  <a:lumMod val="75000"/>
                </a:schemeClr>
              </a:solidFill>
            </a:ln>
            <a:effectLst/>
          </c:spPr>
          <c:dPt>
            <c:idx val="0"/>
            <c:bubble3D val="0"/>
            <c:extLst>
              <c:ext xmlns:c16="http://schemas.microsoft.com/office/drawing/2014/chart" uri="{C3380CC4-5D6E-409C-BE32-E72D297353CC}">
                <c16:uniqueId val="{00000000-32AE-44A8-94D9-6FC481904814}"/>
              </c:ext>
            </c:extLst>
          </c:dPt>
          <c:dPt>
            <c:idx val="1"/>
            <c:bubble3D val="0"/>
            <c:extLst>
              <c:ext xmlns:c16="http://schemas.microsoft.com/office/drawing/2014/chart" uri="{C3380CC4-5D6E-409C-BE32-E72D297353CC}">
                <c16:uniqueId val="{00000001-32AE-44A8-94D9-6FC481904814}"/>
              </c:ext>
            </c:extLst>
          </c:dPt>
          <c:dPt>
            <c:idx val="2"/>
            <c:bubble3D val="0"/>
            <c:spPr>
              <a:solidFill>
                <a:schemeClr val="accent5"/>
              </a:solidFill>
              <a:ln>
                <a:solidFill>
                  <a:schemeClr val="accent5"/>
                </a:solidFill>
              </a:ln>
              <a:effectLst/>
            </c:spPr>
            <c:extLst>
              <c:ext xmlns:c16="http://schemas.microsoft.com/office/drawing/2014/chart" uri="{C3380CC4-5D6E-409C-BE32-E72D297353CC}">
                <c16:uniqueId val="{00000003-32AE-44A8-94D9-6FC481904814}"/>
              </c:ext>
            </c:extLst>
          </c:dPt>
          <c:dLbls>
            <c:dLbl>
              <c:idx val="0"/>
              <c:delete val="1"/>
              <c:extLst>
                <c:ext xmlns:c15="http://schemas.microsoft.com/office/drawing/2012/chart" uri="{CE6537A1-D6FC-4f65-9D91-7224C49458BB}"/>
                <c:ext xmlns:c16="http://schemas.microsoft.com/office/drawing/2014/chart" uri="{C3380CC4-5D6E-409C-BE32-E72D297353CC}">
                  <c16:uniqueId val="{00000000-32AE-44A8-94D9-6FC481904814}"/>
                </c:ext>
              </c:extLst>
            </c:dLbl>
            <c:dLbl>
              <c:idx val="1"/>
              <c:delete val="1"/>
              <c:extLst>
                <c:ext xmlns:c15="http://schemas.microsoft.com/office/drawing/2012/chart" uri="{CE6537A1-D6FC-4f65-9D91-7224C49458BB}"/>
                <c:ext xmlns:c16="http://schemas.microsoft.com/office/drawing/2014/chart" uri="{C3380CC4-5D6E-409C-BE32-E72D297353CC}">
                  <c16:uniqueId val="{00000001-32AE-44A8-94D9-6FC481904814}"/>
                </c:ext>
              </c:extLst>
            </c:dLbl>
            <c:dLbl>
              <c:idx val="2"/>
              <c:layout>
                <c:manualLayout>
                  <c:x val="-0.11236472738960403"/>
                  <c:y val="0.12491683686867626"/>
                </c:manualLayout>
              </c:layout>
              <c:tx>
                <c:rich>
                  <a:bodyPr anchor="t" anchorCtr="0"/>
                  <a:lstStyle/>
                  <a:p>
                    <a:pPr algn="l">
                      <a:defRPr/>
                    </a:pPr>
                    <a:r>
                      <a:rPr lang="en-US" sz="3200" b="0" dirty="0">
                        <a:solidFill>
                          <a:schemeClr val="accent5"/>
                        </a:solidFill>
                      </a:rPr>
                      <a:t>11%</a:t>
                    </a:r>
                  </a:p>
                  <a:p>
                    <a:pPr algn="l">
                      <a:defRPr/>
                    </a:pPr>
                    <a:r>
                      <a:rPr lang="en-US" sz="900" b="1" dirty="0">
                        <a:solidFill>
                          <a:schemeClr val="bg1">
                            <a:lumMod val="50000"/>
                          </a:schemeClr>
                        </a:solidFill>
                      </a:rPr>
                      <a:t>Emerging Markets</a:t>
                    </a:r>
                  </a:p>
                  <a:p>
                    <a:pPr algn="l">
                      <a:defRPr/>
                    </a:pPr>
                    <a:r>
                      <a:rPr lang="en-US" sz="900" dirty="0">
                        <a:solidFill>
                          <a:schemeClr val="bg1">
                            <a:lumMod val="50000"/>
                          </a:schemeClr>
                        </a:solidFill>
                      </a:rPr>
                      <a:t>$7.6 trillion </a:t>
                    </a:r>
                  </a:p>
                </c:rich>
              </c:tx>
              <c:spPr/>
              <c:dLblPos val="bestFit"/>
              <c:showLegendKey val="0"/>
              <c:showVal val="1"/>
              <c:showCatName val="0"/>
              <c:showSerName val="0"/>
              <c:showPercent val="0"/>
              <c:showBubbleSize val="0"/>
              <c:extLst>
                <c:ext xmlns:c15="http://schemas.microsoft.com/office/drawing/2012/chart" uri="{CE6537A1-D6FC-4f65-9D91-7224C49458BB}">
                  <c15:layout>
                    <c:manualLayout>
                      <c:w val="0.30659678036280186"/>
                      <c:h val="0.75983168292684311"/>
                    </c:manualLayout>
                  </c15:layout>
                  <c15:showDataLabelsRange val="0"/>
                </c:ext>
                <c:ext xmlns:c16="http://schemas.microsoft.com/office/drawing/2014/chart" uri="{C3380CC4-5D6E-409C-BE32-E72D297353CC}">
                  <c16:uniqueId val="{00000003-32AE-44A8-94D9-6FC481904814}"/>
                </c:ext>
              </c:extLst>
            </c:dLbl>
            <c:spPr>
              <a:noFill/>
              <a:ln>
                <a:noFill/>
              </a:ln>
              <a:effectLst/>
            </c:spPr>
            <c:txPr>
              <a:bodyPr/>
              <a:lstStyle/>
              <a:p>
                <a:pPr algn="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extLst>
          </c:dLbls>
          <c:cat>
            <c:strRef>
              <c:f>Sheet2!$A$2:$A$5</c:f>
              <c:strCache>
                <c:ptCount val="4"/>
                <c:pt idx="0">
                  <c:v>MARKET</c:v>
                </c:pt>
                <c:pt idx="1">
                  <c:v>US</c:v>
                </c:pt>
                <c:pt idx="2">
                  <c:v>International Developed</c:v>
                </c:pt>
                <c:pt idx="3">
                  <c:v>Emerging Markets</c:v>
                </c:pt>
              </c:strCache>
            </c:strRef>
          </c:cat>
          <c:val>
            <c:numRef>
              <c:f>Sheet2!$B$3:$B$5</c:f>
              <c:numCache>
                <c:formatCode>0%</c:formatCode>
                <c:ptCount val="3"/>
                <c:pt idx="0">
                  <c:v>0.61</c:v>
                </c:pt>
                <c:pt idx="1">
                  <c:v>0.28000000000000003</c:v>
                </c:pt>
                <c:pt idx="2">
                  <c:v>0.11</c:v>
                </c:pt>
              </c:numCache>
            </c:numRef>
          </c:val>
          <c:extLst>
            <c:ext xmlns:c16="http://schemas.microsoft.com/office/drawing/2014/chart" uri="{C3380CC4-5D6E-409C-BE32-E72D297353CC}">
              <c16:uniqueId val="{00000004-32AE-44A8-94D9-6FC481904814}"/>
            </c:ext>
          </c:extLst>
        </c:ser>
        <c:dLbls>
          <c:showLegendKey val="0"/>
          <c:showVal val="0"/>
          <c:showCatName val="0"/>
          <c:showSerName val="0"/>
          <c:showPercent val="0"/>
          <c:showBubbleSize val="0"/>
          <c:showLeaderLines val="0"/>
        </c:dLbls>
        <c:firstSliceAng val="0"/>
      </c:pieChart>
    </c:plotArea>
    <c:plotVisOnly val="1"/>
    <c:dispBlanksAs val="zero"/>
    <c:showDLblsOverMax val="0"/>
  </c:chart>
  <c:txPr>
    <a:bodyPr/>
    <a:lstStyle/>
    <a:p>
      <a:pPr>
        <a:defRPr sz="1800"/>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0.09552</cdr:x>
      <cdr:y>0.68133</cdr:y>
    </cdr:from>
    <cdr:to>
      <cdr:x>0.19546</cdr:x>
      <cdr:y>0.76731</cdr:y>
    </cdr:to>
    <cdr:sp macro="" textlink="">
      <cdr:nvSpPr>
        <cdr:cNvPr id="2" name="TextBox 1"/>
        <cdr:cNvSpPr txBox="1"/>
      </cdr:nvSpPr>
      <cdr:spPr>
        <a:xfrm xmlns:a="http://schemas.openxmlformats.org/drawingml/2006/main">
          <a:off x="849629" y="3723728"/>
          <a:ext cx="889000" cy="4699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userShapes>
</file>

<file path=ppt/drawings/drawing2.xml><?xml version="1.0" encoding="utf-8"?>
<c:userShapes xmlns:c="http://schemas.openxmlformats.org/drawingml/2006/chart">
  <cdr:relSizeAnchor xmlns:cdr="http://schemas.openxmlformats.org/drawingml/2006/chartDrawing">
    <cdr:from>
      <cdr:x>0.09552</cdr:x>
      <cdr:y>0.68133</cdr:y>
    </cdr:from>
    <cdr:to>
      <cdr:x>0.19546</cdr:x>
      <cdr:y>0.76731</cdr:y>
    </cdr:to>
    <cdr:sp macro="" textlink="">
      <cdr:nvSpPr>
        <cdr:cNvPr id="2" name="TextBox 1"/>
        <cdr:cNvSpPr txBox="1"/>
      </cdr:nvSpPr>
      <cdr:spPr>
        <a:xfrm xmlns:a="http://schemas.openxmlformats.org/drawingml/2006/main">
          <a:off x="849629" y="3723728"/>
          <a:ext cx="889000" cy="4699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userShapes>
</file>

<file path=ppt/drawings/drawing3.xml><?xml version="1.0" encoding="utf-8"?>
<c:userShapes xmlns:c="http://schemas.openxmlformats.org/drawingml/2006/chart">
  <cdr:relSizeAnchor xmlns:cdr="http://schemas.openxmlformats.org/drawingml/2006/chartDrawing">
    <cdr:from>
      <cdr:x>0.08969</cdr:x>
      <cdr:y>0.82057</cdr:y>
    </cdr:from>
    <cdr:to>
      <cdr:x>0.12994</cdr:x>
      <cdr:y>0.87787</cdr:y>
    </cdr:to>
    <cdr:sp macro="" textlink="">
      <cdr:nvSpPr>
        <cdr:cNvPr id="6" name="TextBox 16"/>
        <cdr:cNvSpPr txBox="1"/>
      </cdr:nvSpPr>
      <cdr:spPr>
        <a:xfrm xmlns:a="http://schemas.openxmlformats.org/drawingml/2006/main">
          <a:off x="357208" y="1983232"/>
          <a:ext cx="160300" cy="138499"/>
        </a:xfrm>
        <a:prstGeom xmlns:a="http://schemas.openxmlformats.org/drawingml/2006/main" prst="rect">
          <a:avLst/>
        </a:prstGeom>
        <a:noFill xmlns:a="http://schemas.openxmlformats.org/drawingml/2006/main"/>
      </cdr:spPr>
      <cdr:txBody>
        <a:bodyPr xmlns:a="http://schemas.openxmlformats.org/drawingml/2006/main" wrap="none" lIns="0" tIns="0" rIns="0" bIns="0"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algn="ctr"/>
          <a:r>
            <a:rPr lang="en-US" sz="900" dirty="0"/>
            <a:t>3M</a:t>
          </a:r>
        </a:p>
      </cdr:txBody>
    </cdr:sp>
  </cdr:relSizeAnchor>
  <cdr:relSizeAnchor xmlns:cdr="http://schemas.openxmlformats.org/drawingml/2006/chartDrawing">
    <cdr:from>
      <cdr:x>0.18021</cdr:x>
      <cdr:y>0.82057</cdr:y>
    </cdr:from>
    <cdr:to>
      <cdr:x>0.21563</cdr:x>
      <cdr:y>0.87787</cdr:y>
    </cdr:to>
    <cdr:sp macro="" textlink="">
      <cdr:nvSpPr>
        <cdr:cNvPr id="7" name="TextBox 22"/>
        <cdr:cNvSpPr txBox="1"/>
      </cdr:nvSpPr>
      <cdr:spPr>
        <a:xfrm xmlns:a="http://schemas.openxmlformats.org/drawingml/2006/main">
          <a:off x="717728" y="1983232"/>
          <a:ext cx="141064" cy="138499"/>
        </a:xfrm>
        <a:prstGeom xmlns:a="http://schemas.openxmlformats.org/drawingml/2006/main" prst="rect">
          <a:avLst/>
        </a:prstGeom>
        <a:noFill xmlns:a="http://schemas.openxmlformats.org/drawingml/2006/main"/>
      </cdr:spPr>
      <cdr:txBody>
        <a:bodyPr xmlns:a="http://schemas.openxmlformats.org/drawingml/2006/main" wrap="none" lIns="0" tIns="0" rIns="0" bIns="0"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algn="ctr"/>
          <a:r>
            <a:rPr lang="en-US" sz="900" dirty="0"/>
            <a:t>5Y</a:t>
          </a:r>
        </a:p>
      </cdr:txBody>
    </cdr:sp>
  </cdr:relSizeAnchor>
  <cdr:relSizeAnchor xmlns:cdr="http://schemas.openxmlformats.org/drawingml/2006/chartDrawing">
    <cdr:from>
      <cdr:x>0.2996</cdr:x>
      <cdr:y>0.82057</cdr:y>
    </cdr:from>
    <cdr:to>
      <cdr:x>0.35112</cdr:x>
      <cdr:y>0.87787</cdr:y>
    </cdr:to>
    <cdr:sp macro="" textlink="">
      <cdr:nvSpPr>
        <cdr:cNvPr id="8" name="TextBox 24"/>
        <cdr:cNvSpPr txBox="1"/>
      </cdr:nvSpPr>
      <cdr:spPr>
        <a:xfrm xmlns:a="http://schemas.openxmlformats.org/drawingml/2006/main">
          <a:off x="1193193" y="1983232"/>
          <a:ext cx="205184" cy="138499"/>
        </a:xfrm>
        <a:prstGeom xmlns:a="http://schemas.openxmlformats.org/drawingml/2006/main" prst="rect">
          <a:avLst/>
        </a:prstGeom>
        <a:noFill xmlns:a="http://schemas.openxmlformats.org/drawingml/2006/main"/>
      </cdr:spPr>
      <cdr:txBody>
        <a:bodyPr xmlns:a="http://schemas.openxmlformats.org/drawingml/2006/main" wrap="none" lIns="0" tIns="0" rIns="0" bIns="0"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algn="ctr"/>
          <a:r>
            <a:rPr lang="en-US" sz="900" dirty="0"/>
            <a:t>10Y</a:t>
          </a:r>
        </a:p>
      </cdr:txBody>
    </cdr:sp>
  </cdr:relSizeAnchor>
  <cdr:relSizeAnchor xmlns:cdr="http://schemas.openxmlformats.org/drawingml/2006/chartDrawing">
    <cdr:from>
      <cdr:x>0.75289</cdr:x>
      <cdr:y>0.82057</cdr:y>
    </cdr:from>
    <cdr:to>
      <cdr:x>0.82243</cdr:x>
      <cdr:y>0.87787</cdr:y>
    </cdr:to>
    <cdr:sp macro="" textlink="">
      <cdr:nvSpPr>
        <cdr:cNvPr id="9" name="TextBox 25"/>
        <cdr:cNvSpPr txBox="1"/>
      </cdr:nvSpPr>
      <cdr:spPr>
        <a:xfrm xmlns:a="http://schemas.openxmlformats.org/drawingml/2006/main">
          <a:off x="2998468" y="1983232"/>
          <a:ext cx="276959" cy="138499"/>
        </a:xfrm>
        <a:prstGeom xmlns:a="http://schemas.openxmlformats.org/drawingml/2006/main" prst="rect">
          <a:avLst/>
        </a:prstGeom>
        <a:noFill xmlns:a="http://schemas.openxmlformats.org/drawingml/2006/main"/>
      </cdr:spPr>
      <cdr:txBody>
        <a:bodyPr xmlns:a="http://schemas.openxmlformats.org/drawingml/2006/main" wrap="square" lIns="0" tIns="0" rIns="0" bIns="0"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algn="ctr"/>
          <a:r>
            <a:rPr lang="en-US" sz="900" dirty="0"/>
            <a:t>30Y</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F479FEA-9F49-45EC-AF32-861AF283ACD3}"/>
              </a:ext>
            </a:extLst>
          </p:cNvPr>
          <p:cNvSpPr>
            <a:spLocks noGrp="1"/>
          </p:cNvSpPr>
          <p:nvPr>
            <p:ph type="hdr" sz="quarter"/>
          </p:nvPr>
        </p:nvSpPr>
        <p:spPr>
          <a:xfrm>
            <a:off x="0" y="0"/>
            <a:ext cx="3043238" cy="466725"/>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8598F02F-E1C2-41A2-9BEE-BCD2986DC751}"/>
              </a:ext>
            </a:extLst>
          </p:cNvPr>
          <p:cNvSpPr>
            <a:spLocks noGrp="1"/>
          </p:cNvSpPr>
          <p:nvPr>
            <p:ph type="dt" sz="quarter" idx="1"/>
          </p:nvPr>
        </p:nvSpPr>
        <p:spPr>
          <a:xfrm>
            <a:off x="3978275" y="0"/>
            <a:ext cx="3043238" cy="466725"/>
          </a:xfrm>
          <a:prstGeom prst="rect">
            <a:avLst/>
          </a:prstGeom>
        </p:spPr>
        <p:txBody>
          <a:bodyPr vert="horz" lIns="91440" tIns="45720" rIns="91440" bIns="45720" rtlCol="0"/>
          <a:lstStyle>
            <a:lvl1pPr algn="r">
              <a:defRPr sz="1200"/>
            </a:lvl1pPr>
          </a:lstStyle>
          <a:p>
            <a:fld id="{8D1D580A-36D8-439C-B10B-B8C5BF4522CB}" type="datetimeFigureOut">
              <a:rPr lang="en-US" smtClean="0"/>
              <a:t>10/5/2023</a:t>
            </a:fld>
            <a:endParaRPr lang="en-US"/>
          </a:p>
        </p:txBody>
      </p:sp>
      <p:sp>
        <p:nvSpPr>
          <p:cNvPr id="4" name="Footer Placeholder 3">
            <a:extLst>
              <a:ext uri="{FF2B5EF4-FFF2-40B4-BE49-F238E27FC236}">
                <a16:creationId xmlns:a16="http://schemas.microsoft.com/office/drawing/2014/main" id="{5AE3DE42-8A3E-4DD7-9F08-623EA8F25A27}"/>
              </a:ext>
            </a:extLst>
          </p:cNvPr>
          <p:cNvSpPr>
            <a:spLocks noGrp="1"/>
          </p:cNvSpPr>
          <p:nvPr>
            <p:ph type="ftr" sz="quarter" idx="2"/>
          </p:nvPr>
        </p:nvSpPr>
        <p:spPr>
          <a:xfrm>
            <a:off x="0" y="8842375"/>
            <a:ext cx="3043238"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1939795A-A822-4C69-A845-DD1C9969CBE8}"/>
              </a:ext>
            </a:extLst>
          </p:cNvPr>
          <p:cNvSpPr>
            <a:spLocks noGrp="1"/>
          </p:cNvSpPr>
          <p:nvPr>
            <p:ph type="sldNum" sz="quarter" idx="3"/>
          </p:nvPr>
        </p:nvSpPr>
        <p:spPr>
          <a:xfrm>
            <a:off x="3978275" y="8842375"/>
            <a:ext cx="3043238" cy="466725"/>
          </a:xfrm>
          <a:prstGeom prst="rect">
            <a:avLst/>
          </a:prstGeom>
        </p:spPr>
        <p:txBody>
          <a:bodyPr vert="horz" lIns="91440" tIns="45720" rIns="91440" bIns="45720" rtlCol="0" anchor="b"/>
          <a:lstStyle>
            <a:lvl1pPr algn="r">
              <a:defRPr sz="1200"/>
            </a:lvl1pPr>
          </a:lstStyle>
          <a:p>
            <a:fld id="{6F3B3811-51EB-4933-B74E-B77D0E869CA8}" type="slidenum">
              <a:rPr lang="en-US" smtClean="0"/>
              <a:t>‹#›</a:t>
            </a:fld>
            <a:endParaRPr lang="en-US"/>
          </a:p>
        </p:txBody>
      </p:sp>
    </p:spTree>
    <p:extLst>
      <p:ext uri="{BB962C8B-B14F-4D97-AF65-F5344CB8AC3E}">
        <p14:creationId xmlns:p14="http://schemas.microsoft.com/office/powerpoint/2010/main" val="29378528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5" y="8"/>
            <a:ext cx="3043344" cy="465456"/>
          </a:xfrm>
          <a:prstGeom prst="rect">
            <a:avLst/>
          </a:prstGeom>
        </p:spPr>
        <p:txBody>
          <a:bodyPr vert="horz" lIns="92802" tIns="46406" rIns="92802" bIns="46406" rtlCol="0"/>
          <a:lstStyle>
            <a:lvl1pPr algn="l">
              <a:defRPr sz="1100"/>
            </a:lvl1pPr>
          </a:lstStyle>
          <a:p>
            <a:endParaRPr lang="en-US" dirty="0"/>
          </a:p>
        </p:txBody>
      </p:sp>
      <p:sp>
        <p:nvSpPr>
          <p:cNvPr id="3" name="Date Placeholder 2"/>
          <p:cNvSpPr>
            <a:spLocks noGrp="1"/>
          </p:cNvSpPr>
          <p:nvPr>
            <p:ph type="dt" idx="1"/>
          </p:nvPr>
        </p:nvSpPr>
        <p:spPr>
          <a:xfrm>
            <a:off x="3978137" y="8"/>
            <a:ext cx="3043344" cy="465456"/>
          </a:xfrm>
          <a:prstGeom prst="rect">
            <a:avLst/>
          </a:prstGeom>
        </p:spPr>
        <p:txBody>
          <a:bodyPr vert="horz" lIns="92802" tIns="46406" rIns="92802" bIns="46406" rtlCol="0"/>
          <a:lstStyle>
            <a:lvl1pPr algn="r">
              <a:defRPr sz="1100"/>
            </a:lvl1pPr>
          </a:lstStyle>
          <a:p>
            <a:fld id="{86CEC522-08D6-41D7-BD17-4A764ED892E3}" type="datetimeFigureOut">
              <a:rPr lang="en-US" smtClean="0"/>
              <a:pPr/>
              <a:t>10/5/2023</a:t>
            </a:fld>
            <a:endParaRPr lang="en-US" dirty="0"/>
          </a:p>
        </p:txBody>
      </p:sp>
      <p:sp>
        <p:nvSpPr>
          <p:cNvPr id="4" name="Slide Image Placeholder 3"/>
          <p:cNvSpPr>
            <a:spLocks noGrp="1" noRot="1" noChangeAspect="1"/>
          </p:cNvSpPr>
          <p:nvPr>
            <p:ph type="sldImg" idx="2"/>
          </p:nvPr>
        </p:nvSpPr>
        <p:spPr>
          <a:xfrm>
            <a:off x="2163763" y="696913"/>
            <a:ext cx="2697162" cy="3490912"/>
          </a:xfrm>
          <a:prstGeom prst="rect">
            <a:avLst/>
          </a:prstGeom>
          <a:noFill/>
          <a:ln w="12700">
            <a:solidFill>
              <a:prstClr val="black"/>
            </a:solidFill>
          </a:ln>
        </p:spPr>
        <p:txBody>
          <a:bodyPr vert="horz" lIns="92802" tIns="46406" rIns="92802" bIns="46406" rtlCol="0" anchor="ctr"/>
          <a:lstStyle/>
          <a:p>
            <a:endParaRPr lang="en-US" dirty="0"/>
          </a:p>
        </p:txBody>
      </p:sp>
      <p:sp>
        <p:nvSpPr>
          <p:cNvPr id="5" name="Notes Placeholder 4"/>
          <p:cNvSpPr>
            <a:spLocks noGrp="1"/>
          </p:cNvSpPr>
          <p:nvPr>
            <p:ph type="body" sz="quarter" idx="3"/>
          </p:nvPr>
        </p:nvSpPr>
        <p:spPr>
          <a:xfrm>
            <a:off x="702311" y="4421834"/>
            <a:ext cx="5618480" cy="4189096"/>
          </a:xfrm>
          <a:prstGeom prst="rect">
            <a:avLst/>
          </a:prstGeom>
        </p:spPr>
        <p:txBody>
          <a:bodyPr vert="horz" lIns="92802" tIns="46406" rIns="92802" bIns="46406"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5" y="8842039"/>
            <a:ext cx="3043344" cy="465456"/>
          </a:xfrm>
          <a:prstGeom prst="rect">
            <a:avLst/>
          </a:prstGeom>
        </p:spPr>
        <p:txBody>
          <a:bodyPr vert="horz" lIns="92802" tIns="46406" rIns="92802" bIns="46406" rtlCol="0" anchor="b"/>
          <a:lstStyle>
            <a:lvl1pPr algn="l">
              <a:defRPr sz="1100"/>
            </a:lvl1pPr>
          </a:lstStyle>
          <a:p>
            <a:endParaRPr lang="en-US" dirty="0"/>
          </a:p>
        </p:txBody>
      </p:sp>
      <p:sp>
        <p:nvSpPr>
          <p:cNvPr id="7" name="Slide Number Placeholder 6"/>
          <p:cNvSpPr>
            <a:spLocks noGrp="1"/>
          </p:cNvSpPr>
          <p:nvPr>
            <p:ph type="sldNum" sz="quarter" idx="5"/>
          </p:nvPr>
        </p:nvSpPr>
        <p:spPr>
          <a:xfrm>
            <a:off x="3978137" y="8842039"/>
            <a:ext cx="3043344" cy="465456"/>
          </a:xfrm>
          <a:prstGeom prst="rect">
            <a:avLst/>
          </a:prstGeom>
        </p:spPr>
        <p:txBody>
          <a:bodyPr vert="horz" lIns="92802" tIns="46406" rIns="92802" bIns="46406" rtlCol="0" anchor="b"/>
          <a:lstStyle>
            <a:lvl1pPr algn="r">
              <a:defRPr sz="1100"/>
            </a:lvl1pPr>
          </a:lstStyle>
          <a:p>
            <a:fld id="{C026C3DD-909A-435F-A8A6-9918FB0A88D5}" type="slidenum">
              <a:rPr lang="en-US" smtClean="0"/>
              <a:pPr/>
              <a:t>‹#›</a:t>
            </a:fld>
            <a:endParaRPr lang="en-US" dirty="0"/>
          </a:p>
        </p:txBody>
      </p:sp>
    </p:spTree>
    <p:extLst>
      <p:ext uri="{BB962C8B-B14F-4D97-AF65-F5344CB8AC3E}">
        <p14:creationId xmlns:p14="http://schemas.microsoft.com/office/powerpoint/2010/main" val="2509161024"/>
      </p:ext>
    </p:extLst>
  </p:cSld>
  <p:clrMap bg1="lt1" tx1="dk1" bg2="lt2" tx2="dk2" accent1="accent1" accent2="accent2" accent3="accent3" accent4="accent4" accent5="accent5" accent6="accent6" hlink="hlink" folHlink="folHlink"/>
  <p:notesStyle>
    <a:lvl1pPr marL="0" algn="l" defTabSz="913866" rtl="0" eaLnBrk="1" latinLnBrk="0" hangingPunct="1">
      <a:defRPr sz="1200" kern="1200">
        <a:solidFill>
          <a:schemeClr val="tx1"/>
        </a:solidFill>
        <a:latin typeface="+mn-lt"/>
        <a:ea typeface="+mn-ea"/>
        <a:cs typeface="+mn-cs"/>
      </a:defRPr>
    </a:lvl1pPr>
    <a:lvl2pPr marL="456932" algn="l" defTabSz="913866" rtl="0" eaLnBrk="1" latinLnBrk="0" hangingPunct="1">
      <a:defRPr sz="1200" kern="1200">
        <a:solidFill>
          <a:schemeClr val="tx1"/>
        </a:solidFill>
        <a:latin typeface="+mn-lt"/>
        <a:ea typeface="+mn-ea"/>
        <a:cs typeface="+mn-cs"/>
      </a:defRPr>
    </a:lvl2pPr>
    <a:lvl3pPr marL="913866" algn="l" defTabSz="913866" rtl="0" eaLnBrk="1" latinLnBrk="0" hangingPunct="1">
      <a:defRPr sz="1200" kern="1200">
        <a:solidFill>
          <a:schemeClr val="tx1"/>
        </a:solidFill>
        <a:latin typeface="+mn-lt"/>
        <a:ea typeface="+mn-ea"/>
        <a:cs typeface="+mn-cs"/>
      </a:defRPr>
    </a:lvl3pPr>
    <a:lvl4pPr marL="1370798" algn="l" defTabSz="913866" rtl="0" eaLnBrk="1" latinLnBrk="0" hangingPunct="1">
      <a:defRPr sz="1200" kern="1200">
        <a:solidFill>
          <a:schemeClr val="tx1"/>
        </a:solidFill>
        <a:latin typeface="+mn-lt"/>
        <a:ea typeface="+mn-ea"/>
        <a:cs typeface="+mn-cs"/>
      </a:defRPr>
    </a:lvl4pPr>
    <a:lvl5pPr marL="1827730" algn="l" defTabSz="913866" rtl="0" eaLnBrk="1" latinLnBrk="0" hangingPunct="1">
      <a:defRPr sz="1200" kern="1200">
        <a:solidFill>
          <a:schemeClr val="tx1"/>
        </a:solidFill>
        <a:latin typeface="+mn-lt"/>
        <a:ea typeface="+mn-ea"/>
        <a:cs typeface="+mn-cs"/>
      </a:defRPr>
    </a:lvl5pPr>
    <a:lvl6pPr marL="2284663" algn="l" defTabSz="913866" rtl="0" eaLnBrk="1" latinLnBrk="0" hangingPunct="1">
      <a:defRPr sz="1200" kern="1200">
        <a:solidFill>
          <a:schemeClr val="tx1"/>
        </a:solidFill>
        <a:latin typeface="+mn-lt"/>
        <a:ea typeface="+mn-ea"/>
        <a:cs typeface="+mn-cs"/>
      </a:defRPr>
    </a:lvl6pPr>
    <a:lvl7pPr marL="2741597" algn="l" defTabSz="913866" rtl="0" eaLnBrk="1" latinLnBrk="0" hangingPunct="1">
      <a:defRPr sz="1200" kern="1200">
        <a:solidFill>
          <a:schemeClr val="tx1"/>
        </a:solidFill>
        <a:latin typeface="+mn-lt"/>
        <a:ea typeface="+mn-ea"/>
        <a:cs typeface="+mn-cs"/>
      </a:defRPr>
    </a:lvl7pPr>
    <a:lvl8pPr marL="3198529" algn="l" defTabSz="913866" rtl="0" eaLnBrk="1" latinLnBrk="0" hangingPunct="1">
      <a:defRPr sz="1200" kern="1200">
        <a:solidFill>
          <a:schemeClr val="tx1"/>
        </a:solidFill>
        <a:latin typeface="+mn-lt"/>
        <a:ea typeface="+mn-ea"/>
        <a:cs typeface="+mn-cs"/>
      </a:defRPr>
    </a:lvl8pPr>
    <a:lvl9pPr marL="3655462" algn="l" defTabSz="913866"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66950" y="719138"/>
            <a:ext cx="2782888" cy="36004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1018228" rtl="0" eaLnBrk="1" fontAlgn="auto" latinLnBrk="0" hangingPunct="1">
              <a:lnSpc>
                <a:spcPct val="100000"/>
              </a:lnSpc>
              <a:spcBef>
                <a:spcPct val="0"/>
              </a:spcBef>
              <a:spcAft>
                <a:spcPct val="0"/>
              </a:spcAft>
              <a:buClrTx/>
              <a:buSzTx/>
              <a:buFontTx/>
              <a:buNone/>
              <a:tabLst/>
              <a:defRPr/>
            </a:pPr>
            <a:fld id="{37AB79C2-8ECC-418E-93C1-0C5021575BE9}" type="slidenum">
              <a:rPr kumimoji="0" lang="en-US" sz="1100" b="0" i="0" u="none" strike="noStrike" kern="1200" cap="none" spc="0" normalizeH="0" baseline="0" noProof="0" smtClean="0">
                <a:ln>
                  <a:noFill/>
                </a:ln>
                <a:solidFill>
                  <a:srgbClr val="000000"/>
                </a:solidFill>
                <a:effectLst/>
                <a:uLnTx/>
                <a:uFillTx/>
                <a:latin typeface="Arial"/>
                <a:ea typeface="+mn-ea"/>
                <a:cs typeface="+mn-cs"/>
              </a:rPr>
              <a:pPr marL="0" marR="0" lvl="0" indent="0" algn="r" defTabSz="1018228" rtl="0" eaLnBrk="1" fontAlgn="auto" latinLnBrk="0" hangingPunct="1">
                <a:lnSpc>
                  <a:spcPct val="100000"/>
                </a:lnSpc>
                <a:spcBef>
                  <a:spcPct val="0"/>
                </a:spcBef>
                <a:spcAft>
                  <a:spcPct val="0"/>
                </a:spcAft>
                <a:buClrTx/>
                <a:buSzTx/>
                <a:buFontTx/>
                <a:buNone/>
                <a:tabLst/>
                <a:defRPr/>
              </a:pPr>
              <a:t>5</a:t>
            </a:fld>
            <a:endParaRPr kumimoji="0" lang="en-US" sz="1100" b="0" i="0" u="none" strike="noStrike" kern="1200" cap="none" spc="0" normalizeH="0" baseline="0" noProof="0" dirty="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328752577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065338" y="676275"/>
            <a:ext cx="2614612" cy="33845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82997" rtl="0" eaLnBrk="1" fontAlgn="auto" latinLnBrk="0" hangingPunct="1">
              <a:lnSpc>
                <a:spcPct val="100000"/>
              </a:lnSpc>
              <a:spcBef>
                <a:spcPts val="0"/>
              </a:spcBef>
              <a:spcAft>
                <a:spcPts val="0"/>
              </a:spcAft>
              <a:buClrTx/>
              <a:buSzTx/>
              <a:buFontTx/>
              <a:buNone/>
              <a:tabLst/>
              <a:defRPr/>
            </a:pPr>
            <a:fld id="{C026C3DD-909A-435F-A8A6-9918FB0A88D5}" type="slidenum">
              <a:rPr kumimoji="0" lang="en-US" sz="1100" b="0" i="0" u="none" strike="noStrike" kern="1200" cap="none" spc="0" normalizeH="0" baseline="0" noProof="0">
                <a:ln>
                  <a:noFill/>
                </a:ln>
                <a:solidFill>
                  <a:prstClr val="black"/>
                </a:solidFill>
                <a:effectLst/>
                <a:uLnTx/>
                <a:uFillTx/>
                <a:latin typeface="Calibri"/>
                <a:ea typeface="+mn-ea"/>
                <a:cs typeface="+mn-cs"/>
              </a:rPr>
              <a:pPr marL="0" marR="0" lvl="0" indent="0" algn="r" defTabSz="982997" rtl="0" eaLnBrk="1" fontAlgn="auto" latinLnBrk="0" hangingPunct="1">
                <a:lnSpc>
                  <a:spcPct val="100000"/>
                </a:lnSpc>
                <a:spcBef>
                  <a:spcPts val="0"/>
                </a:spcBef>
                <a:spcAft>
                  <a:spcPts val="0"/>
                </a:spcAft>
                <a:buClrTx/>
                <a:buSzTx/>
                <a:buFontTx/>
                <a:buNone/>
                <a:tabLst/>
                <a:defRPr/>
              </a:pPr>
              <a:t>15</a:t>
            </a:fld>
            <a:endParaRPr kumimoji="0" lang="en-US" sz="11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14730706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065338" y="676275"/>
            <a:ext cx="2614612" cy="33845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82997" rtl="0" eaLnBrk="1" fontAlgn="auto" latinLnBrk="0" hangingPunct="1">
              <a:lnSpc>
                <a:spcPct val="100000"/>
              </a:lnSpc>
              <a:spcBef>
                <a:spcPts val="0"/>
              </a:spcBef>
              <a:spcAft>
                <a:spcPts val="0"/>
              </a:spcAft>
              <a:buClrTx/>
              <a:buSzTx/>
              <a:buFontTx/>
              <a:buNone/>
              <a:tabLst/>
              <a:defRPr/>
            </a:pPr>
            <a:fld id="{C026C3DD-909A-435F-A8A6-9918FB0A88D5}" type="slidenum">
              <a:rPr kumimoji="0" lang="en-US" sz="1100" b="0" i="0" u="none" strike="noStrike" kern="1200" cap="none" spc="0" normalizeH="0" baseline="0" noProof="0">
                <a:ln>
                  <a:noFill/>
                </a:ln>
                <a:solidFill>
                  <a:prstClr val="black"/>
                </a:solidFill>
                <a:effectLst/>
                <a:uLnTx/>
                <a:uFillTx/>
                <a:latin typeface="Calibri"/>
                <a:ea typeface="+mn-ea"/>
                <a:cs typeface="+mn-cs"/>
              </a:rPr>
              <a:pPr marL="0" marR="0" lvl="0" indent="0" algn="r" defTabSz="982997" rtl="0" eaLnBrk="1" fontAlgn="auto" latinLnBrk="0" hangingPunct="1">
                <a:lnSpc>
                  <a:spcPct val="100000"/>
                </a:lnSpc>
                <a:spcBef>
                  <a:spcPts val="0"/>
                </a:spcBef>
                <a:spcAft>
                  <a:spcPts val="0"/>
                </a:spcAft>
                <a:buClrTx/>
                <a:buSzTx/>
                <a:buFontTx/>
                <a:buNone/>
                <a:tabLst/>
                <a:defRPr/>
              </a:pPr>
              <a:t>16</a:t>
            </a:fld>
            <a:endParaRPr kumimoji="0" lang="en-US" sz="11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6732128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63763" y="696913"/>
            <a:ext cx="2697162" cy="3490912"/>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026C3DD-909A-435F-A8A6-9918FB0A88D5}" type="slidenum">
              <a:rPr lang="en-US" smtClean="0"/>
              <a:pPr/>
              <a:t>7</a:t>
            </a:fld>
            <a:endParaRPr lang="en-US" dirty="0"/>
          </a:p>
        </p:txBody>
      </p:sp>
    </p:spTree>
    <p:extLst>
      <p:ext uri="{BB962C8B-B14F-4D97-AF65-F5344CB8AC3E}">
        <p14:creationId xmlns:p14="http://schemas.microsoft.com/office/powerpoint/2010/main" val="30958639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63763" y="696913"/>
            <a:ext cx="2697162" cy="3490912"/>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026C3DD-909A-435F-A8A6-9918FB0A88D5}" type="slidenum">
              <a:rPr lang="en-US" smtClean="0"/>
              <a:pPr/>
              <a:t>8</a:t>
            </a:fld>
            <a:endParaRPr lang="en-US" dirty="0"/>
          </a:p>
        </p:txBody>
      </p:sp>
    </p:spTree>
    <p:extLst>
      <p:ext uri="{BB962C8B-B14F-4D97-AF65-F5344CB8AC3E}">
        <p14:creationId xmlns:p14="http://schemas.microsoft.com/office/powerpoint/2010/main" val="12303506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63763" y="696913"/>
            <a:ext cx="2697162" cy="3490912"/>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026C3DD-909A-435F-A8A6-9918FB0A88D5}" type="slidenum">
              <a:rPr lang="en-US" smtClean="0"/>
              <a:pPr/>
              <a:t>9</a:t>
            </a:fld>
            <a:endParaRPr lang="en-US" dirty="0"/>
          </a:p>
        </p:txBody>
      </p:sp>
    </p:spTree>
    <p:extLst>
      <p:ext uri="{BB962C8B-B14F-4D97-AF65-F5344CB8AC3E}">
        <p14:creationId xmlns:p14="http://schemas.microsoft.com/office/powerpoint/2010/main" val="15823812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63763" y="696913"/>
            <a:ext cx="2697162" cy="3490912"/>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026C3DD-909A-435F-A8A6-9918FB0A88D5}" type="slidenum">
              <a:rPr lang="en-US" smtClean="0"/>
              <a:pPr/>
              <a:t>10</a:t>
            </a:fld>
            <a:endParaRPr lang="en-US" dirty="0"/>
          </a:p>
        </p:txBody>
      </p:sp>
    </p:spTree>
    <p:extLst>
      <p:ext uri="{BB962C8B-B14F-4D97-AF65-F5344CB8AC3E}">
        <p14:creationId xmlns:p14="http://schemas.microsoft.com/office/powerpoint/2010/main" val="28362098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63763" y="696913"/>
            <a:ext cx="2697162" cy="3490912"/>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026C3DD-909A-435F-A8A6-9918FB0A88D5}" type="slidenum">
              <a:rPr lang="en-US" smtClean="0"/>
              <a:pPr/>
              <a:t>11</a:t>
            </a:fld>
            <a:endParaRPr lang="en-US" dirty="0"/>
          </a:p>
        </p:txBody>
      </p:sp>
    </p:spTree>
    <p:extLst>
      <p:ext uri="{BB962C8B-B14F-4D97-AF65-F5344CB8AC3E}">
        <p14:creationId xmlns:p14="http://schemas.microsoft.com/office/powerpoint/2010/main" val="15788794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63763" y="696913"/>
            <a:ext cx="2697162" cy="3490912"/>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026C3DD-909A-435F-A8A6-9918FB0A88D5}" type="slidenum">
              <a:rPr lang="en-US" smtClean="0"/>
              <a:pPr/>
              <a:t>12</a:t>
            </a:fld>
            <a:endParaRPr lang="en-US" dirty="0"/>
          </a:p>
        </p:txBody>
      </p:sp>
    </p:spTree>
    <p:extLst>
      <p:ext uri="{BB962C8B-B14F-4D97-AF65-F5344CB8AC3E}">
        <p14:creationId xmlns:p14="http://schemas.microsoft.com/office/powerpoint/2010/main" val="38783078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63763" y="696913"/>
            <a:ext cx="2697162" cy="3490912"/>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026C3DD-909A-435F-A8A6-9918FB0A88D5}" type="slidenum">
              <a:rPr lang="en-US" smtClean="0">
                <a:solidFill>
                  <a:prstClr val="black"/>
                </a:solidFill>
              </a:rPr>
              <a:pPr/>
              <a:t>13</a:t>
            </a:fld>
            <a:endParaRPr lang="en-US" dirty="0">
              <a:solidFill>
                <a:prstClr val="black"/>
              </a:solidFill>
            </a:endParaRPr>
          </a:p>
        </p:txBody>
      </p:sp>
    </p:spTree>
    <p:extLst>
      <p:ext uri="{BB962C8B-B14F-4D97-AF65-F5344CB8AC3E}">
        <p14:creationId xmlns:p14="http://schemas.microsoft.com/office/powerpoint/2010/main" val="41502358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66950" y="719138"/>
            <a:ext cx="2782888" cy="36004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1018228" rtl="0" eaLnBrk="1" fontAlgn="auto" latinLnBrk="0" hangingPunct="1">
              <a:lnSpc>
                <a:spcPct val="100000"/>
              </a:lnSpc>
              <a:spcBef>
                <a:spcPts val="0"/>
              </a:spcBef>
              <a:spcAft>
                <a:spcPts val="0"/>
              </a:spcAft>
              <a:buClrTx/>
              <a:buSzTx/>
              <a:buFontTx/>
              <a:buNone/>
              <a:tabLst/>
              <a:defRPr/>
            </a:pPr>
            <a:fld id="{C026C3DD-909A-435F-A8A6-9918FB0A88D5}" type="slidenum">
              <a:rPr kumimoji="0" lang="en-US" sz="11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1018228" rtl="0" eaLnBrk="1" fontAlgn="auto" latinLnBrk="0" hangingPunct="1">
                <a:lnSpc>
                  <a:spcPct val="100000"/>
                </a:lnSpc>
                <a:spcBef>
                  <a:spcPts val="0"/>
                </a:spcBef>
                <a:spcAft>
                  <a:spcPts val="0"/>
                </a:spcAft>
                <a:buClrTx/>
                <a:buSzTx/>
                <a:buFontTx/>
                <a:buNone/>
                <a:tabLst/>
                <a:defRPr/>
              </a:pPr>
              <a:t>14</a:t>
            </a:fld>
            <a:endParaRPr kumimoji="0" lang="en-US" sz="11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077618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525173" y="6774302"/>
            <a:ext cx="3770399" cy="2437080"/>
          </a:xfrm>
        </p:spPr>
        <p:txBody>
          <a:bodyPr lIns="0" tIns="0" rIns="0" bIns="0" anchor="t" anchorCtr="0">
            <a:noAutofit/>
          </a:bodyPr>
          <a:lstStyle>
            <a:lvl1pPr algn="r">
              <a:defRPr sz="14000">
                <a:solidFill>
                  <a:schemeClr val="tx2"/>
                </a:solidFill>
                <a:latin typeface="Arial" pitchFamily="34" charset="0"/>
                <a:cs typeface="Arial" pitchFamily="34" charset="0"/>
              </a:defRPr>
            </a:lvl1pPr>
          </a:lstStyle>
          <a:p>
            <a:r>
              <a:rPr lang="en-US" dirty="0"/>
              <a:t>Q</a:t>
            </a:r>
          </a:p>
        </p:txBody>
      </p:sp>
      <p:sp>
        <p:nvSpPr>
          <p:cNvPr id="3" name="Subtitle 2"/>
          <p:cNvSpPr>
            <a:spLocks noGrp="1"/>
          </p:cNvSpPr>
          <p:nvPr>
            <p:ph type="subTitle" idx="1" hasCustomPrompt="1"/>
          </p:nvPr>
        </p:nvSpPr>
        <p:spPr>
          <a:xfrm>
            <a:off x="3525169" y="8767143"/>
            <a:ext cx="3723294" cy="497580"/>
          </a:xfrm>
        </p:spPr>
        <p:txBody>
          <a:bodyPr lIns="0" tIns="0" rIns="0" bIns="0" anchor="t" anchorCtr="0">
            <a:noAutofit/>
          </a:bodyPr>
          <a:lstStyle>
            <a:lvl1pPr marL="0" indent="0" algn="r">
              <a:buNone/>
              <a:defRPr sz="2600" baseline="0">
                <a:solidFill>
                  <a:schemeClr val="bg1">
                    <a:lumMod val="50000"/>
                  </a:schemeClr>
                </a:solidFill>
              </a:defRPr>
            </a:lvl1pPr>
            <a:lvl2pPr marL="509115" indent="0" algn="ctr">
              <a:buNone/>
              <a:defRPr>
                <a:solidFill>
                  <a:schemeClr val="tx1">
                    <a:tint val="75000"/>
                  </a:schemeClr>
                </a:solidFill>
              </a:defRPr>
            </a:lvl2pPr>
            <a:lvl3pPr marL="1018228" indent="0" algn="ctr">
              <a:buNone/>
              <a:defRPr>
                <a:solidFill>
                  <a:schemeClr val="tx1">
                    <a:tint val="75000"/>
                  </a:schemeClr>
                </a:solidFill>
              </a:defRPr>
            </a:lvl3pPr>
            <a:lvl4pPr marL="1527344" indent="0" algn="ctr">
              <a:buNone/>
              <a:defRPr>
                <a:solidFill>
                  <a:schemeClr val="tx1">
                    <a:tint val="75000"/>
                  </a:schemeClr>
                </a:solidFill>
              </a:defRPr>
            </a:lvl4pPr>
            <a:lvl5pPr marL="2036458" indent="0" algn="ctr">
              <a:buNone/>
              <a:defRPr>
                <a:solidFill>
                  <a:schemeClr val="tx1">
                    <a:tint val="75000"/>
                  </a:schemeClr>
                </a:solidFill>
              </a:defRPr>
            </a:lvl5pPr>
            <a:lvl6pPr marL="2545574" indent="0" algn="ctr">
              <a:buNone/>
              <a:defRPr>
                <a:solidFill>
                  <a:schemeClr val="tx1">
                    <a:tint val="75000"/>
                  </a:schemeClr>
                </a:solidFill>
              </a:defRPr>
            </a:lvl6pPr>
            <a:lvl7pPr marL="3054686" indent="0" algn="ctr">
              <a:buNone/>
              <a:defRPr>
                <a:solidFill>
                  <a:schemeClr val="tx1">
                    <a:tint val="75000"/>
                  </a:schemeClr>
                </a:solidFill>
              </a:defRPr>
            </a:lvl7pPr>
            <a:lvl8pPr marL="3563802" indent="0" algn="ctr">
              <a:buNone/>
              <a:defRPr>
                <a:solidFill>
                  <a:schemeClr val="tx1">
                    <a:tint val="75000"/>
                  </a:schemeClr>
                </a:solidFill>
              </a:defRPr>
            </a:lvl8pPr>
            <a:lvl9pPr marL="4072914" indent="0" algn="ctr">
              <a:buNone/>
              <a:defRPr>
                <a:solidFill>
                  <a:schemeClr val="tx1">
                    <a:tint val="75000"/>
                  </a:schemeClr>
                </a:solidFill>
              </a:defRPr>
            </a:lvl9pPr>
          </a:lstStyle>
          <a:p>
            <a:r>
              <a:rPr lang="en-US" dirty="0"/>
              <a:t>Click to edit title</a:t>
            </a:r>
          </a:p>
        </p:txBody>
      </p:sp>
      <p:sp>
        <p:nvSpPr>
          <p:cNvPr id="7" name="Rectangle 6"/>
          <p:cNvSpPr/>
          <p:nvPr userDrawn="1"/>
        </p:nvSpPr>
        <p:spPr>
          <a:xfrm>
            <a:off x="0" y="-1"/>
            <a:ext cx="7772400" cy="6437314"/>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91388" tIns="45693" rIns="91388" bIns="45693" rtlCol="0" anchor="ctr"/>
          <a:lstStyle/>
          <a:p>
            <a:pPr algn="ctr"/>
            <a:endParaRPr lang="en-US" dirty="0"/>
          </a:p>
        </p:txBody>
      </p:sp>
      <p:sp>
        <p:nvSpPr>
          <p:cNvPr id="12" name="Text Placeholder 11"/>
          <p:cNvSpPr>
            <a:spLocks noGrp="1"/>
          </p:cNvSpPr>
          <p:nvPr>
            <p:ph type="body" sz="quarter" idx="11" hasCustomPrompt="1"/>
          </p:nvPr>
        </p:nvSpPr>
        <p:spPr>
          <a:xfrm>
            <a:off x="3525169" y="9230537"/>
            <a:ext cx="3723294" cy="591671"/>
          </a:xfrm>
        </p:spPr>
        <p:txBody>
          <a:bodyPr lIns="0" tIns="0" rIns="0" bIns="0">
            <a:noAutofit/>
          </a:bodyPr>
          <a:lstStyle>
            <a:lvl1pPr marL="0" indent="0" algn="r">
              <a:buNone/>
              <a:defRPr sz="1800" baseline="0">
                <a:solidFill>
                  <a:schemeClr val="bg1">
                    <a:lumMod val="50000"/>
                  </a:schemeClr>
                </a:solidFill>
              </a:defRPr>
            </a:lvl1pPr>
            <a:lvl2pPr>
              <a:defRPr sz="1800"/>
            </a:lvl2pPr>
            <a:lvl3pPr>
              <a:defRPr sz="1800"/>
            </a:lvl3pPr>
            <a:lvl4pPr>
              <a:defRPr sz="1800"/>
            </a:lvl4pPr>
            <a:lvl5pPr>
              <a:defRPr sz="1800"/>
            </a:lvl5pPr>
          </a:lstStyle>
          <a:p>
            <a:pPr lvl="0"/>
            <a:r>
              <a:rPr lang="en-US" dirty="0"/>
              <a:t>Click to edit Quarter Year</a:t>
            </a:r>
          </a:p>
        </p:txBody>
      </p:sp>
      <p:sp>
        <p:nvSpPr>
          <p:cNvPr id="19" name="Picture Placeholder 18"/>
          <p:cNvSpPr>
            <a:spLocks noGrp="1"/>
          </p:cNvSpPr>
          <p:nvPr>
            <p:ph type="pic" sz="quarter" idx="13" hasCustomPrompt="1"/>
          </p:nvPr>
        </p:nvSpPr>
        <p:spPr>
          <a:xfrm>
            <a:off x="375371" y="8838387"/>
            <a:ext cx="1414391" cy="718430"/>
          </a:xfrm>
        </p:spPr>
        <p:txBody>
          <a:bodyPr anchor="ctr">
            <a:spAutoFit/>
          </a:bodyPr>
          <a:lstStyle>
            <a:lvl1pPr marL="0" indent="0" algn="ctr">
              <a:buNone/>
              <a:defRPr sz="2000">
                <a:solidFill>
                  <a:schemeClr val="bg1">
                    <a:lumMod val="50000"/>
                  </a:schemeClr>
                </a:solidFill>
              </a:defRPr>
            </a:lvl1pPr>
          </a:lstStyle>
          <a:p>
            <a:r>
              <a:rPr lang="en-US" dirty="0"/>
              <a:t>Insert Firm Logo</a:t>
            </a:r>
          </a:p>
        </p:txBody>
      </p:sp>
      <p:sp>
        <p:nvSpPr>
          <p:cNvPr id="4" name="AssetID" descr="svtx:content/slide/@id">
            <a:extLst>
              <a:ext uri="{FF2B5EF4-FFF2-40B4-BE49-F238E27FC236}">
                <a16:creationId xmlns:a16="http://schemas.microsoft.com/office/drawing/2014/main" id="{4453FFDD-4FBB-1CAA-7A2B-1DEF684C74F0}"/>
              </a:ext>
            </a:extLst>
          </p:cNvPr>
          <p:cNvSpPr>
            <a:spLocks noGrp="1" noRot="1" noMove="1" noResize="1" noEditPoints="1" noAdjustHandles="1" noChangeArrowheads="1" noChangeShapeType="1"/>
          </p:cNvSpPr>
          <p:nvPr>
            <p:ph type="body" sz="quarter" idx="14" hasCustomPrompt="1"/>
          </p:nvPr>
        </p:nvSpPr>
        <p:spPr>
          <a:xfrm>
            <a:off x="5930900" y="9829800"/>
            <a:ext cx="1841500" cy="228600"/>
          </a:xfrm>
          <a:prstGeom prst="rect">
            <a:avLst/>
          </a:prstGeom>
        </p:spPr>
        <p:txBody>
          <a:bodyPr wrap="none" lIns="91440" tIns="45720" rIns="91440" bIns="45720" anchor="b">
            <a:noAutofit/>
          </a:bodyPr>
          <a:lstStyle>
            <a:lvl1pPr algn="r">
              <a:defRPr sz="700" b="0">
                <a:solidFill>
                  <a:schemeClr val="bg1">
                    <a:lumMod val="50000"/>
                  </a:schemeClr>
                </a:solidFill>
                <a:latin typeface="Arial Narrow" panose="020B0606020202030204" pitchFamily="34" charset="0"/>
              </a:defRPr>
            </a:lvl1pPr>
          </a:lstStyle>
          <a:p>
            <a:pPr lvl="0"/>
            <a:r>
              <a:rPr lang="en-US"/>
              <a:t>AssetID</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able of Contents">
    <p:spTree>
      <p:nvGrpSpPr>
        <p:cNvPr id="1" name=""/>
        <p:cNvGrpSpPr/>
        <p:nvPr/>
      </p:nvGrpSpPr>
      <p:grpSpPr>
        <a:xfrm>
          <a:off x="0" y="0"/>
          <a:ext cx="0" cy="0"/>
          <a:chOff x="0" y="0"/>
          <a:chExt cx="0" cy="0"/>
        </a:xfrm>
      </p:grpSpPr>
      <p:sp>
        <p:nvSpPr>
          <p:cNvPr id="2" name="Title 1"/>
          <p:cNvSpPr>
            <a:spLocks noGrp="1"/>
          </p:cNvSpPr>
          <p:nvPr>
            <p:ph type="title"/>
          </p:nvPr>
        </p:nvSpPr>
        <p:spPr>
          <a:xfrm>
            <a:off x="421700" y="1338300"/>
            <a:ext cx="6995160" cy="675353"/>
          </a:xfrm>
        </p:spPr>
        <p:txBody>
          <a:bodyPr lIns="91388" tIns="54833" rIns="91388" bIns="54833" anchor="t">
            <a:noAutofit/>
          </a:bodyPr>
          <a:lstStyle>
            <a:lvl1pPr algn="l">
              <a:defRPr sz="2700">
                <a:solidFill>
                  <a:schemeClr val="tx2"/>
                </a:solidFill>
              </a:defRPr>
            </a:lvl1pPr>
          </a:lstStyle>
          <a:p>
            <a:r>
              <a:rPr lang="en-US"/>
              <a:t>Click to edit Master title style</a:t>
            </a:r>
            <a:endParaRPr lang="en-US" dirty="0"/>
          </a:p>
        </p:txBody>
      </p:sp>
      <p:sp>
        <p:nvSpPr>
          <p:cNvPr id="6" name="Slide Number Placeholder 5"/>
          <p:cNvSpPr>
            <a:spLocks noGrp="1"/>
          </p:cNvSpPr>
          <p:nvPr>
            <p:ph type="sldNum" sz="quarter" idx="12"/>
          </p:nvPr>
        </p:nvSpPr>
        <p:spPr>
          <a:xfrm>
            <a:off x="7065824" y="9146109"/>
            <a:ext cx="380769" cy="535516"/>
          </a:xfrm>
          <a:prstGeom prst="rect">
            <a:avLst/>
          </a:prstGeom>
        </p:spPr>
        <p:txBody>
          <a:bodyPr anchor="b"/>
          <a:lstStyle>
            <a:lvl1pPr algn="r">
              <a:defRPr sz="1000">
                <a:solidFill>
                  <a:schemeClr val="bg1">
                    <a:lumMod val="50000"/>
                  </a:schemeClr>
                </a:solidFill>
              </a:defRPr>
            </a:lvl1pPr>
          </a:lstStyle>
          <a:p>
            <a:fld id="{66F6FF41-5833-4EBF-9145-362BCED2914A}" type="slidenum">
              <a:rPr lang="en-US" smtClean="0"/>
              <a:pPr/>
              <a:t>‹#›</a:t>
            </a:fld>
            <a:endParaRPr lang="en-US" dirty="0"/>
          </a:p>
        </p:txBody>
      </p:sp>
      <p:sp>
        <p:nvSpPr>
          <p:cNvPr id="10" name="Picture Placeholder 18"/>
          <p:cNvSpPr>
            <a:spLocks noGrp="1"/>
          </p:cNvSpPr>
          <p:nvPr>
            <p:ph type="pic" sz="quarter" idx="13" hasCustomPrompt="1"/>
          </p:nvPr>
        </p:nvSpPr>
        <p:spPr>
          <a:xfrm>
            <a:off x="5996623" y="445315"/>
            <a:ext cx="1414391" cy="718430"/>
          </a:xfrm>
        </p:spPr>
        <p:txBody>
          <a:bodyPr anchor="ctr">
            <a:spAutoFit/>
          </a:bodyPr>
          <a:lstStyle>
            <a:lvl1pPr marL="0" indent="0" algn="ctr">
              <a:buNone/>
              <a:defRPr sz="2000">
                <a:solidFill>
                  <a:schemeClr val="bg1">
                    <a:lumMod val="50000"/>
                  </a:schemeClr>
                </a:solidFill>
              </a:defRPr>
            </a:lvl1pPr>
          </a:lstStyle>
          <a:p>
            <a:r>
              <a:rPr lang="en-US" dirty="0"/>
              <a:t>Insert Firm Logo</a:t>
            </a:r>
          </a:p>
        </p:txBody>
      </p:sp>
      <p:sp>
        <p:nvSpPr>
          <p:cNvPr id="12" name="Text Placeholder 11"/>
          <p:cNvSpPr>
            <a:spLocks noGrp="1"/>
          </p:cNvSpPr>
          <p:nvPr>
            <p:ph type="body" sz="quarter" idx="14" hasCustomPrompt="1"/>
          </p:nvPr>
        </p:nvSpPr>
        <p:spPr>
          <a:xfrm>
            <a:off x="421704" y="1828374"/>
            <a:ext cx="6818025" cy="447862"/>
          </a:xfrm>
        </p:spPr>
        <p:txBody>
          <a:bodyPr lIns="91388" tIns="54833" rIns="91388" bIns="54833" anchor="t">
            <a:noAutofit/>
          </a:bodyPr>
          <a:lstStyle>
            <a:lvl1pPr marL="0" indent="0">
              <a:buNone/>
              <a:defRPr sz="1400">
                <a:solidFill>
                  <a:schemeClr val="bg1">
                    <a:lumMod val="50000"/>
                  </a:schemeClr>
                </a:solidFill>
              </a:defRPr>
            </a:lvl1pPr>
          </a:lstStyle>
          <a:p>
            <a:pPr lvl="0"/>
            <a:r>
              <a:rPr lang="en-US" dirty="0"/>
              <a:t>Click to edit subhead</a:t>
            </a:r>
          </a:p>
        </p:txBody>
      </p:sp>
      <p:sp>
        <p:nvSpPr>
          <p:cNvPr id="14" name="Text Placeholder 13"/>
          <p:cNvSpPr>
            <a:spLocks noGrp="1"/>
          </p:cNvSpPr>
          <p:nvPr>
            <p:ph type="body" sz="quarter" idx="15" hasCustomPrompt="1"/>
          </p:nvPr>
        </p:nvSpPr>
        <p:spPr>
          <a:xfrm>
            <a:off x="434226" y="9163910"/>
            <a:ext cx="6804774" cy="517712"/>
          </a:xfrm>
        </p:spPr>
        <p:txBody>
          <a:bodyPr lIns="91388" tIns="0" rIns="91388" bIns="0" anchor="b">
            <a:noAutofit/>
          </a:bodyPr>
          <a:lstStyle>
            <a:lvl1pPr marL="0" indent="0">
              <a:spcBef>
                <a:spcPts val="0"/>
              </a:spcBef>
              <a:buNone/>
              <a:defRPr sz="800">
                <a:solidFill>
                  <a:schemeClr val="tx1">
                    <a:lumMod val="65000"/>
                    <a:lumOff val="35000"/>
                  </a:schemeClr>
                </a:solidFill>
                <a:latin typeface="Arial Narrow" pitchFamily="34" charset="0"/>
              </a:defRPr>
            </a:lvl1pPr>
            <a:lvl2pPr marL="509115" indent="0">
              <a:buNone/>
              <a:defRPr sz="800">
                <a:solidFill>
                  <a:schemeClr val="tx1">
                    <a:lumMod val="65000"/>
                    <a:lumOff val="35000"/>
                  </a:schemeClr>
                </a:solidFill>
              </a:defRPr>
            </a:lvl2pPr>
            <a:lvl3pPr marL="1018229" indent="0">
              <a:buNone/>
              <a:defRPr sz="800">
                <a:solidFill>
                  <a:schemeClr val="tx1">
                    <a:lumMod val="65000"/>
                    <a:lumOff val="35000"/>
                  </a:schemeClr>
                </a:solidFill>
              </a:defRPr>
            </a:lvl3pPr>
            <a:lvl4pPr marL="1527344" indent="0">
              <a:buNone/>
              <a:defRPr sz="800">
                <a:solidFill>
                  <a:schemeClr val="tx1">
                    <a:lumMod val="65000"/>
                    <a:lumOff val="35000"/>
                  </a:schemeClr>
                </a:solidFill>
              </a:defRPr>
            </a:lvl4pPr>
            <a:lvl5pPr marL="2036458" indent="0">
              <a:buNone/>
              <a:defRPr sz="800">
                <a:solidFill>
                  <a:schemeClr val="tx1">
                    <a:lumMod val="65000"/>
                    <a:lumOff val="35000"/>
                  </a:schemeClr>
                </a:solidFill>
              </a:defRPr>
            </a:lvl5pPr>
          </a:lstStyle>
          <a:p>
            <a:pPr lvl="0"/>
            <a:r>
              <a:rPr lang="en-US" dirty="0"/>
              <a:t>Click to edit footnote </a:t>
            </a:r>
          </a:p>
        </p:txBody>
      </p:sp>
      <p:sp>
        <p:nvSpPr>
          <p:cNvPr id="21" name="Text Placeholder 20"/>
          <p:cNvSpPr>
            <a:spLocks noGrp="1"/>
          </p:cNvSpPr>
          <p:nvPr>
            <p:ph type="body" sz="quarter" idx="18"/>
          </p:nvPr>
        </p:nvSpPr>
        <p:spPr>
          <a:xfrm>
            <a:off x="429800" y="2607042"/>
            <a:ext cx="2661066" cy="6222814"/>
          </a:xfrm>
        </p:spPr>
        <p:txBody>
          <a:bodyPr lIns="91388" rIns="0">
            <a:noAutofit/>
          </a:bodyPr>
          <a:lstStyle>
            <a:lvl1pPr marL="0" indent="0">
              <a:lnSpc>
                <a:spcPts val="1349"/>
              </a:lnSpc>
              <a:spcBef>
                <a:spcPts val="1200"/>
              </a:spcBef>
              <a:buFontTx/>
              <a:buNone/>
              <a:defRPr sz="1100"/>
            </a:lvl1pPr>
            <a:lvl2pPr marL="0" indent="0">
              <a:lnSpc>
                <a:spcPct val="110000"/>
              </a:lnSpc>
              <a:spcBef>
                <a:spcPts val="599"/>
              </a:spcBef>
              <a:buFontTx/>
              <a:buNone/>
              <a:defRPr sz="1100"/>
            </a:lvl2pPr>
            <a:lvl3pPr marL="0" indent="0">
              <a:lnSpc>
                <a:spcPct val="110000"/>
              </a:lnSpc>
              <a:spcBef>
                <a:spcPts val="599"/>
              </a:spcBef>
              <a:buFontTx/>
              <a:buNone/>
              <a:defRPr sz="1100"/>
            </a:lvl3pPr>
            <a:lvl4pPr marL="0" indent="0">
              <a:lnSpc>
                <a:spcPct val="110000"/>
              </a:lnSpc>
              <a:spcBef>
                <a:spcPts val="599"/>
              </a:spcBef>
              <a:buFontTx/>
              <a:buNone/>
              <a:defRPr sz="1100"/>
            </a:lvl4pPr>
            <a:lvl5pPr marL="0" indent="0">
              <a:lnSpc>
                <a:spcPct val="110000"/>
              </a:lnSpc>
              <a:spcBef>
                <a:spcPts val="599"/>
              </a:spcBef>
              <a:buFontTx/>
              <a:buNone/>
              <a:defRPr sz="1100"/>
            </a:lvl5pPr>
          </a:lstStyle>
          <a:p>
            <a:pPr lvl="0"/>
            <a:r>
              <a:rPr lang="en-US"/>
              <a:t>Click to edit Master text styles</a:t>
            </a:r>
          </a:p>
        </p:txBody>
      </p:sp>
      <p:cxnSp>
        <p:nvCxnSpPr>
          <p:cNvPr id="11" name="Straight Connector 10"/>
          <p:cNvCxnSpPr/>
          <p:nvPr userDrawn="1"/>
        </p:nvCxnSpPr>
        <p:spPr>
          <a:xfrm>
            <a:off x="3304348" y="2651760"/>
            <a:ext cx="0" cy="5861620"/>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4" name="Text Placeholder 3"/>
          <p:cNvSpPr>
            <a:spLocks noGrp="1"/>
          </p:cNvSpPr>
          <p:nvPr>
            <p:ph type="body" sz="quarter" idx="19" hasCustomPrompt="1"/>
          </p:nvPr>
        </p:nvSpPr>
        <p:spPr>
          <a:xfrm>
            <a:off x="3514730" y="2554025"/>
            <a:ext cx="3724275" cy="6562725"/>
          </a:xfrm>
        </p:spPr>
        <p:txBody>
          <a:bodyPr lIns="0" rIns="0"/>
          <a:lstStyle>
            <a:lvl1pPr>
              <a:defRPr/>
            </a:lvl1pPr>
            <a:lvl2pPr marL="0" indent="0">
              <a:spcBef>
                <a:spcPts val="1200"/>
              </a:spcBef>
              <a:buNone/>
              <a:defRPr sz="1400">
                <a:solidFill>
                  <a:schemeClr val="bg1">
                    <a:lumMod val="50000"/>
                  </a:schemeClr>
                </a:solidFill>
              </a:defRPr>
            </a:lvl2pPr>
          </a:lstStyle>
          <a:p>
            <a:pPr lvl="0"/>
            <a:r>
              <a:rPr lang="en-US" dirty="0"/>
              <a:t>Click to edit Overview styles</a:t>
            </a:r>
          </a:p>
          <a:p>
            <a:pPr lvl="1"/>
            <a:r>
              <a:rPr lang="en-US" dirty="0"/>
              <a:t>Second level</a:t>
            </a:r>
          </a:p>
        </p:txBody>
      </p:sp>
      <p:sp>
        <p:nvSpPr>
          <p:cNvPr id="3" name="AssetID" descr="svtx:content/slide/@id">
            <a:extLst>
              <a:ext uri="{FF2B5EF4-FFF2-40B4-BE49-F238E27FC236}">
                <a16:creationId xmlns:a16="http://schemas.microsoft.com/office/drawing/2014/main" id="{D017B65A-70CE-6E25-544E-317F25E69970}"/>
              </a:ext>
            </a:extLst>
          </p:cNvPr>
          <p:cNvSpPr>
            <a:spLocks noGrp="1" noRot="1" noMove="1" noResize="1" noEditPoints="1" noAdjustHandles="1" noChangeArrowheads="1" noChangeShapeType="1"/>
          </p:cNvSpPr>
          <p:nvPr>
            <p:ph type="body" sz="quarter" idx="20" hasCustomPrompt="1"/>
          </p:nvPr>
        </p:nvSpPr>
        <p:spPr>
          <a:xfrm>
            <a:off x="5930900" y="9829800"/>
            <a:ext cx="1841500" cy="228600"/>
          </a:xfrm>
          <a:prstGeom prst="rect">
            <a:avLst/>
          </a:prstGeom>
        </p:spPr>
        <p:txBody>
          <a:bodyPr wrap="none" lIns="91440" tIns="45720" rIns="91440" bIns="45720" anchor="b">
            <a:noAutofit/>
          </a:bodyPr>
          <a:lstStyle>
            <a:lvl1pPr algn="r">
              <a:defRPr sz="700" b="0">
                <a:solidFill>
                  <a:schemeClr val="bg1">
                    <a:lumMod val="50000"/>
                  </a:schemeClr>
                </a:solidFill>
                <a:latin typeface="Arial Narrow" panose="020B0606020202030204" pitchFamily="34" charset="0"/>
              </a:defRPr>
            </a:lvl1pPr>
          </a:lstStyle>
          <a:p>
            <a:pPr lvl="0"/>
            <a:r>
              <a:rPr lang="en-US"/>
              <a:t>AssetID</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ub, 1/2 pg">
    <p:spTree>
      <p:nvGrpSpPr>
        <p:cNvPr id="1" name=""/>
        <p:cNvGrpSpPr/>
        <p:nvPr/>
      </p:nvGrpSpPr>
      <p:grpSpPr>
        <a:xfrm>
          <a:off x="0" y="0"/>
          <a:ext cx="0" cy="0"/>
          <a:chOff x="0" y="0"/>
          <a:chExt cx="0" cy="0"/>
        </a:xfrm>
      </p:grpSpPr>
      <p:sp>
        <p:nvSpPr>
          <p:cNvPr id="2" name="Title 1"/>
          <p:cNvSpPr>
            <a:spLocks noGrp="1"/>
          </p:cNvSpPr>
          <p:nvPr>
            <p:ph type="title"/>
          </p:nvPr>
        </p:nvSpPr>
        <p:spPr>
          <a:xfrm>
            <a:off x="421700" y="1338300"/>
            <a:ext cx="6995160" cy="675353"/>
          </a:xfrm>
        </p:spPr>
        <p:txBody>
          <a:bodyPr lIns="91388" tIns="54833" rIns="91388" bIns="54833" anchor="t">
            <a:noAutofit/>
          </a:bodyPr>
          <a:lstStyle>
            <a:lvl1pPr algn="l">
              <a:defRPr sz="2700">
                <a:solidFill>
                  <a:schemeClr val="tx2"/>
                </a:solidFill>
              </a:defRPr>
            </a:lvl1pPr>
          </a:lstStyle>
          <a:p>
            <a:r>
              <a:rPr lang="en-US"/>
              <a:t>Click to edit Master title style</a:t>
            </a:r>
            <a:endParaRPr lang="en-US" dirty="0"/>
          </a:p>
        </p:txBody>
      </p:sp>
      <p:sp>
        <p:nvSpPr>
          <p:cNvPr id="6" name="Slide Number Placeholder 5"/>
          <p:cNvSpPr>
            <a:spLocks noGrp="1"/>
          </p:cNvSpPr>
          <p:nvPr>
            <p:ph type="sldNum" sz="quarter" idx="12"/>
          </p:nvPr>
        </p:nvSpPr>
        <p:spPr>
          <a:xfrm>
            <a:off x="7065824" y="9146109"/>
            <a:ext cx="380769" cy="535516"/>
          </a:xfrm>
          <a:prstGeom prst="rect">
            <a:avLst/>
          </a:prstGeom>
        </p:spPr>
        <p:txBody>
          <a:bodyPr anchor="b"/>
          <a:lstStyle>
            <a:lvl1pPr algn="r">
              <a:defRPr sz="1000">
                <a:solidFill>
                  <a:schemeClr val="bg1">
                    <a:lumMod val="50000"/>
                  </a:schemeClr>
                </a:solidFill>
              </a:defRPr>
            </a:lvl1pPr>
          </a:lstStyle>
          <a:p>
            <a:fld id="{66F6FF41-5833-4EBF-9145-362BCED2914A}" type="slidenum">
              <a:rPr lang="en-US" smtClean="0"/>
              <a:pPr/>
              <a:t>‹#›</a:t>
            </a:fld>
            <a:endParaRPr lang="en-US" dirty="0"/>
          </a:p>
        </p:txBody>
      </p:sp>
      <p:sp>
        <p:nvSpPr>
          <p:cNvPr id="10" name="Picture Placeholder 18"/>
          <p:cNvSpPr>
            <a:spLocks noGrp="1"/>
          </p:cNvSpPr>
          <p:nvPr>
            <p:ph type="pic" sz="quarter" idx="13" hasCustomPrompt="1"/>
          </p:nvPr>
        </p:nvSpPr>
        <p:spPr>
          <a:xfrm>
            <a:off x="5996623" y="445315"/>
            <a:ext cx="1414391" cy="718430"/>
          </a:xfrm>
        </p:spPr>
        <p:txBody>
          <a:bodyPr anchor="ctr">
            <a:spAutoFit/>
          </a:bodyPr>
          <a:lstStyle>
            <a:lvl1pPr marL="0" indent="0" algn="ctr">
              <a:buNone/>
              <a:defRPr sz="2000">
                <a:solidFill>
                  <a:schemeClr val="bg1">
                    <a:lumMod val="50000"/>
                  </a:schemeClr>
                </a:solidFill>
              </a:defRPr>
            </a:lvl1pPr>
          </a:lstStyle>
          <a:p>
            <a:r>
              <a:rPr lang="en-US" dirty="0"/>
              <a:t>Insert Firm Logo</a:t>
            </a:r>
          </a:p>
        </p:txBody>
      </p:sp>
      <p:sp>
        <p:nvSpPr>
          <p:cNvPr id="12" name="Text Placeholder 11"/>
          <p:cNvSpPr>
            <a:spLocks noGrp="1"/>
          </p:cNvSpPr>
          <p:nvPr>
            <p:ph type="body" sz="quarter" idx="14" hasCustomPrompt="1"/>
          </p:nvPr>
        </p:nvSpPr>
        <p:spPr>
          <a:xfrm>
            <a:off x="421704" y="1828374"/>
            <a:ext cx="6818025" cy="447862"/>
          </a:xfrm>
        </p:spPr>
        <p:txBody>
          <a:bodyPr lIns="91388" tIns="54833" rIns="91388" bIns="54833" anchor="t">
            <a:noAutofit/>
          </a:bodyPr>
          <a:lstStyle>
            <a:lvl1pPr marL="0" indent="0">
              <a:buNone/>
              <a:defRPr sz="1400">
                <a:solidFill>
                  <a:schemeClr val="bg1">
                    <a:lumMod val="50000"/>
                  </a:schemeClr>
                </a:solidFill>
              </a:defRPr>
            </a:lvl1pPr>
          </a:lstStyle>
          <a:p>
            <a:pPr lvl="0"/>
            <a:r>
              <a:rPr lang="en-US" dirty="0"/>
              <a:t>Click to edit subhead</a:t>
            </a:r>
          </a:p>
        </p:txBody>
      </p:sp>
      <p:sp>
        <p:nvSpPr>
          <p:cNvPr id="14" name="Text Placeholder 13"/>
          <p:cNvSpPr>
            <a:spLocks noGrp="1"/>
          </p:cNvSpPr>
          <p:nvPr>
            <p:ph type="body" sz="quarter" idx="15" hasCustomPrompt="1"/>
          </p:nvPr>
        </p:nvSpPr>
        <p:spPr>
          <a:xfrm>
            <a:off x="434226" y="9163910"/>
            <a:ext cx="6804774" cy="517712"/>
          </a:xfrm>
        </p:spPr>
        <p:txBody>
          <a:bodyPr lIns="91388" tIns="91388" rIns="91388" bIns="0" anchor="b">
            <a:noAutofit/>
          </a:bodyPr>
          <a:lstStyle>
            <a:lvl1pPr marL="0" indent="0">
              <a:spcBef>
                <a:spcPts val="0"/>
              </a:spcBef>
              <a:buNone/>
              <a:defRPr sz="800">
                <a:solidFill>
                  <a:schemeClr val="tx1">
                    <a:lumMod val="65000"/>
                    <a:lumOff val="35000"/>
                  </a:schemeClr>
                </a:solidFill>
                <a:latin typeface="Arial Narrow" pitchFamily="34" charset="0"/>
              </a:defRPr>
            </a:lvl1pPr>
            <a:lvl2pPr marL="509115" indent="0">
              <a:buNone/>
              <a:defRPr sz="800">
                <a:solidFill>
                  <a:schemeClr val="tx1">
                    <a:lumMod val="65000"/>
                    <a:lumOff val="35000"/>
                  </a:schemeClr>
                </a:solidFill>
              </a:defRPr>
            </a:lvl2pPr>
            <a:lvl3pPr marL="1018229" indent="0">
              <a:buNone/>
              <a:defRPr sz="800">
                <a:solidFill>
                  <a:schemeClr val="tx1">
                    <a:lumMod val="65000"/>
                    <a:lumOff val="35000"/>
                  </a:schemeClr>
                </a:solidFill>
              </a:defRPr>
            </a:lvl3pPr>
            <a:lvl4pPr marL="1527344" indent="0">
              <a:buNone/>
              <a:defRPr sz="800">
                <a:solidFill>
                  <a:schemeClr val="tx1">
                    <a:lumMod val="65000"/>
                    <a:lumOff val="35000"/>
                  </a:schemeClr>
                </a:solidFill>
              </a:defRPr>
            </a:lvl4pPr>
            <a:lvl5pPr marL="2036458" indent="0">
              <a:buNone/>
              <a:defRPr sz="800">
                <a:solidFill>
                  <a:schemeClr val="tx1">
                    <a:lumMod val="65000"/>
                    <a:lumOff val="35000"/>
                  </a:schemeClr>
                </a:solidFill>
              </a:defRPr>
            </a:lvl5pPr>
          </a:lstStyle>
          <a:p>
            <a:pPr lvl="0"/>
            <a:r>
              <a:rPr lang="en-US" dirty="0"/>
              <a:t>Click to edit footnote </a:t>
            </a:r>
          </a:p>
        </p:txBody>
      </p:sp>
      <p:sp>
        <p:nvSpPr>
          <p:cNvPr id="21" name="Text Placeholder 20"/>
          <p:cNvSpPr>
            <a:spLocks noGrp="1"/>
          </p:cNvSpPr>
          <p:nvPr>
            <p:ph type="body" sz="quarter" idx="18"/>
          </p:nvPr>
        </p:nvSpPr>
        <p:spPr>
          <a:xfrm>
            <a:off x="429800" y="2604477"/>
            <a:ext cx="2661066" cy="6222814"/>
          </a:xfrm>
        </p:spPr>
        <p:txBody>
          <a:bodyPr lIns="91388" tIns="54833" rIns="0" bIns="54833">
            <a:noAutofit/>
          </a:bodyPr>
          <a:lstStyle>
            <a:lvl1pPr marL="0" indent="0">
              <a:lnSpc>
                <a:spcPts val="1349"/>
              </a:lnSpc>
              <a:spcBef>
                <a:spcPts val="1200"/>
              </a:spcBef>
              <a:buFontTx/>
              <a:buNone/>
              <a:defRPr sz="1100" baseline="0"/>
            </a:lvl1pPr>
            <a:lvl2pPr marL="0" indent="0">
              <a:lnSpc>
                <a:spcPct val="110000"/>
              </a:lnSpc>
              <a:spcBef>
                <a:spcPts val="599"/>
              </a:spcBef>
              <a:buFontTx/>
              <a:buNone/>
              <a:defRPr sz="1100"/>
            </a:lvl2pPr>
            <a:lvl3pPr marL="0" indent="0">
              <a:lnSpc>
                <a:spcPct val="110000"/>
              </a:lnSpc>
              <a:spcBef>
                <a:spcPts val="599"/>
              </a:spcBef>
              <a:buFontTx/>
              <a:buNone/>
              <a:defRPr sz="1100"/>
            </a:lvl3pPr>
            <a:lvl4pPr marL="0" indent="0">
              <a:lnSpc>
                <a:spcPct val="110000"/>
              </a:lnSpc>
              <a:spcBef>
                <a:spcPts val="599"/>
              </a:spcBef>
              <a:buFontTx/>
              <a:buNone/>
              <a:defRPr sz="1100"/>
            </a:lvl4pPr>
            <a:lvl5pPr marL="0" indent="0">
              <a:lnSpc>
                <a:spcPct val="110000"/>
              </a:lnSpc>
              <a:spcBef>
                <a:spcPts val="599"/>
              </a:spcBef>
              <a:buFontTx/>
              <a:buNone/>
              <a:defRPr sz="1100"/>
            </a:lvl5pPr>
          </a:lstStyle>
          <a:p>
            <a:pPr lvl="0"/>
            <a:r>
              <a:rPr lang="en-US"/>
              <a:t>Click to edit Master text styles</a:t>
            </a:r>
          </a:p>
        </p:txBody>
      </p:sp>
      <p:sp>
        <p:nvSpPr>
          <p:cNvPr id="3" name="AssetID" descr="svtx:content/slide/@id">
            <a:extLst>
              <a:ext uri="{FF2B5EF4-FFF2-40B4-BE49-F238E27FC236}">
                <a16:creationId xmlns:a16="http://schemas.microsoft.com/office/drawing/2014/main" id="{FDFA70B4-B731-147D-3CFB-C9D029095DE3}"/>
              </a:ext>
            </a:extLst>
          </p:cNvPr>
          <p:cNvSpPr>
            <a:spLocks noGrp="1" noRot="1" noMove="1" noResize="1" noEditPoints="1" noAdjustHandles="1" noChangeArrowheads="1" noChangeShapeType="1"/>
          </p:cNvSpPr>
          <p:nvPr>
            <p:ph type="body" sz="quarter" idx="19" hasCustomPrompt="1"/>
          </p:nvPr>
        </p:nvSpPr>
        <p:spPr>
          <a:xfrm>
            <a:off x="5930900" y="9829800"/>
            <a:ext cx="1841500" cy="228600"/>
          </a:xfrm>
          <a:prstGeom prst="rect">
            <a:avLst/>
          </a:prstGeom>
        </p:spPr>
        <p:txBody>
          <a:bodyPr wrap="none" lIns="91440" tIns="45720" rIns="91440" bIns="45720" anchor="b">
            <a:noAutofit/>
          </a:bodyPr>
          <a:lstStyle>
            <a:lvl1pPr algn="r">
              <a:defRPr sz="700" b="0">
                <a:solidFill>
                  <a:schemeClr val="bg1">
                    <a:lumMod val="50000"/>
                  </a:schemeClr>
                </a:solidFill>
                <a:latin typeface="Arial Narrow" panose="020B0606020202030204" pitchFamily="34" charset="0"/>
              </a:defRPr>
            </a:lvl1pPr>
          </a:lstStyle>
          <a:p>
            <a:pPr lvl="0"/>
            <a:r>
              <a:rPr lang="en-US"/>
              <a:t>AssetID</a:t>
            </a:r>
          </a:p>
        </p:txBody>
      </p:sp>
    </p:spTree>
    <p:extLst>
      <p:ext uri="{BB962C8B-B14F-4D97-AF65-F5344CB8AC3E}">
        <p14:creationId xmlns:p14="http://schemas.microsoft.com/office/powerpoint/2010/main" val="903157370"/>
      </p:ext>
    </p:extLst>
  </p:cSld>
  <p:clrMapOvr>
    <a:masterClrMapping/>
  </p:clrMapOvr>
  <p:extLst>
    <p:ext uri="{DCECCB84-F9BA-43D5-87BE-67443E8EF086}">
      <p15:sldGuideLst xmlns:p15="http://schemas.microsoft.com/office/powerpoint/2012/main">
        <p15:guide id="1" pos="336" userDrawn="1">
          <p15:clr>
            <a:srgbClr val="FBAE40"/>
          </p15:clr>
        </p15:guide>
        <p15:guide id="3" pos="4656"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Subhead &amp; Content">
    <p:spTree>
      <p:nvGrpSpPr>
        <p:cNvPr id="1" name=""/>
        <p:cNvGrpSpPr/>
        <p:nvPr/>
      </p:nvGrpSpPr>
      <p:grpSpPr>
        <a:xfrm>
          <a:off x="0" y="0"/>
          <a:ext cx="0" cy="0"/>
          <a:chOff x="0" y="0"/>
          <a:chExt cx="0" cy="0"/>
        </a:xfrm>
      </p:grpSpPr>
      <p:sp>
        <p:nvSpPr>
          <p:cNvPr id="2" name="Title 1"/>
          <p:cNvSpPr>
            <a:spLocks noGrp="1"/>
          </p:cNvSpPr>
          <p:nvPr>
            <p:ph type="title"/>
          </p:nvPr>
        </p:nvSpPr>
        <p:spPr>
          <a:xfrm>
            <a:off x="421700" y="1338299"/>
            <a:ext cx="6995160" cy="719060"/>
          </a:xfrm>
        </p:spPr>
        <p:txBody>
          <a:bodyPr lIns="91388" tIns="54833" rIns="91388" bIns="54833" anchor="t">
            <a:noAutofit/>
          </a:bodyPr>
          <a:lstStyle>
            <a:lvl1pPr algn="l">
              <a:defRPr sz="2700">
                <a:solidFill>
                  <a:schemeClr val="tx2"/>
                </a:solidFill>
              </a:defRPr>
            </a:lvl1pPr>
          </a:lstStyle>
          <a:p>
            <a:r>
              <a:rPr lang="en-US"/>
              <a:t>Click to edit Master title style</a:t>
            </a:r>
            <a:endParaRPr lang="en-US" dirty="0"/>
          </a:p>
        </p:txBody>
      </p:sp>
      <p:sp>
        <p:nvSpPr>
          <p:cNvPr id="6" name="Slide Number Placeholder 5"/>
          <p:cNvSpPr>
            <a:spLocks noGrp="1"/>
          </p:cNvSpPr>
          <p:nvPr>
            <p:ph type="sldNum" sz="quarter" idx="12"/>
          </p:nvPr>
        </p:nvSpPr>
        <p:spPr>
          <a:xfrm>
            <a:off x="7065824" y="9146109"/>
            <a:ext cx="380769" cy="535516"/>
          </a:xfrm>
          <a:prstGeom prst="rect">
            <a:avLst/>
          </a:prstGeom>
        </p:spPr>
        <p:txBody>
          <a:bodyPr anchor="b"/>
          <a:lstStyle>
            <a:lvl1pPr algn="r">
              <a:defRPr sz="1000">
                <a:solidFill>
                  <a:schemeClr val="bg1">
                    <a:lumMod val="50000"/>
                  </a:schemeClr>
                </a:solidFill>
              </a:defRPr>
            </a:lvl1pPr>
          </a:lstStyle>
          <a:p>
            <a:fld id="{66F6FF41-5833-4EBF-9145-362BCED2914A}" type="slidenum">
              <a:rPr lang="en-US" smtClean="0"/>
              <a:pPr/>
              <a:t>‹#›</a:t>
            </a:fld>
            <a:endParaRPr lang="en-US" dirty="0"/>
          </a:p>
        </p:txBody>
      </p:sp>
      <p:sp>
        <p:nvSpPr>
          <p:cNvPr id="10" name="Picture Placeholder 18"/>
          <p:cNvSpPr>
            <a:spLocks noGrp="1"/>
          </p:cNvSpPr>
          <p:nvPr>
            <p:ph type="pic" sz="quarter" idx="13" hasCustomPrompt="1"/>
          </p:nvPr>
        </p:nvSpPr>
        <p:spPr>
          <a:xfrm>
            <a:off x="5996623" y="445315"/>
            <a:ext cx="1414391" cy="718430"/>
          </a:xfrm>
        </p:spPr>
        <p:txBody>
          <a:bodyPr anchor="ctr">
            <a:spAutoFit/>
          </a:bodyPr>
          <a:lstStyle>
            <a:lvl1pPr marL="0" indent="0" algn="ctr">
              <a:buNone/>
              <a:defRPr sz="2000">
                <a:solidFill>
                  <a:schemeClr val="bg1">
                    <a:lumMod val="50000"/>
                  </a:schemeClr>
                </a:solidFill>
              </a:defRPr>
            </a:lvl1pPr>
          </a:lstStyle>
          <a:p>
            <a:r>
              <a:rPr lang="en-US" dirty="0"/>
              <a:t>Insert Firm Logo</a:t>
            </a:r>
          </a:p>
        </p:txBody>
      </p:sp>
      <p:sp>
        <p:nvSpPr>
          <p:cNvPr id="14" name="Text Placeholder 13"/>
          <p:cNvSpPr>
            <a:spLocks noGrp="1"/>
          </p:cNvSpPr>
          <p:nvPr>
            <p:ph type="body" sz="quarter" idx="15" hasCustomPrompt="1"/>
          </p:nvPr>
        </p:nvSpPr>
        <p:spPr>
          <a:xfrm>
            <a:off x="434226" y="9163910"/>
            <a:ext cx="6804774" cy="517712"/>
          </a:xfrm>
        </p:spPr>
        <p:txBody>
          <a:bodyPr lIns="91388" tIns="0" rIns="91388" bIns="0" anchor="b">
            <a:noAutofit/>
          </a:bodyPr>
          <a:lstStyle>
            <a:lvl1pPr marL="0" indent="0">
              <a:spcBef>
                <a:spcPts val="0"/>
              </a:spcBef>
              <a:buNone/>
              <a:defRPr sz="800">
                <a:solidFill>
                  <a:schemeClr val="tx1">
                    <a:lumMod val="65000"/>
                    <a:lumOff val="35000"/>
                  </a:schemeClr>
                </a:solidFill>
                <a:latin typeface="Arial Narrow" pitchFamily="34" charset="0"/>
              </a:defRPr>
            </a:lvl1pPr>
            <a:lvl2pPr marL="509115" indent="0">
              <a:buNone/>
              <a:defRPr sz="800">
                <a:solidFill>
                  <a:schemeClr val="tx1">
                    <a:lumMod val="65000"/>
                    <a:lumOff val="35000"/>
                  </a:schemeClr>
                </a:solidFill>
              </a:defRPr>
            </a:lvl2pPr>
            <a:lvl3pPr marL="1018229" indent="0">
              <a:buNone/>
              <a:defRPr sz="800">
                <a:solidFill>
                  <a:schemeClr val="tx1">
                    <a:lumMod val="65000"/>
                    <a:lumOff val="35000"/>
                  </a:schemeClr>
                </a:solidFill>
              </a:defRPr>
            </a:lvl3pPr>
            <a:lvl4pPr marL="1527344" indent="0">
              <a:buNone/>
              <a:defRPr sz="800">
                <a:solidFill>
                  <a:schemeClr val="tx1">
                    <a:lumMod val="65000"/>
                    <a:lumOff val="35000"/>
                  </a:schemeClr>
                </a:solidFill>
              </a:defRPr>
            </a:lvl4pPr>
            <a:lvl5pPr marL="2036458" indent="0">
              <a:buNone/>
              <a:defRPr sz="800">
                <a:solidFill>
                  <a:schemeClr val="tx1">
                    <a:lumMod val="65000"/>
                    <a:lumOff val="35000"/>
                  </a:schemeClr>
                </a:solidFill>
              </a:defRPr>
            </a:lvl5pPr>
          </a:lstStyle>
          <a:p>
            <a:pPr lvl="0"/>
            <a:r>
              <a:rPr lang="en-US" dirty="0"/>
              <a:t>Click to edit footnote </a:t>
            </a:r>
          </a:p>
        </p:txBody>
      </p:sp>
      <p:sp>
        <p:nvSpPr>
          <p:cNvPr id="21" name="Text Placeholder 20"/>
          <p:cNvSpPr>
            <a:spLocks noGrp="1"/>
          </p:cNvSpPr>
          <p:nvPr>
            <p:ph type="body" sz="quarter" idx="18"/>
          </p:nvPr>
        </p:nvSpPr>
        <p:spPr>
          <a:xfrm>
            <a:off x="429797" y="2599612"/>
            <a:ext cx="6809203" cy="6222814"/>
          </a:xfrm>
        </p:spPr>
        <p:txBody>
          <a:bodyPr lIns="91388" tIns="54833" rIns="0" bIns="54833">
            <a:noAutofit/>
          </a:bodyPr>
          <a:lstStyle>
            <a:lvl1pPr marL="0" indent="0">
              <a:lnSpc>
                <a:spcPts val="1349"/>
              </a:lnSpc>
              <a:spcBef>
                <a:spcPts val="1200"/>
              </a:spcBef>
              <a:buFontTx/>
              <a:buNone/>
              <a:defRPr sz="1100"/>
            </a:lvl1pPr>
            <a:lvl2pPr marL="0" indent="0">
              <a:lnSpc>
                <a:spcPct val="110000"/>
              </a:lnSpc>
              <a:spcBef>
                <a:spcPts val="599"/>
              </a:spcBef>
              <a:buFontTx/>
              <a:buNone/>
              <a:defRPr sz="1100"/>
            </a:lvl2pPr>
            <a:lvl3pPr marL="0" indent="0">
              <a:lnSpc>
                <a:spcPct val="110000"/>
              </a:lnSpc>
              <a:spcBef>
                <a:spcPts val="599"/>
              </a:spcBef>
              <a:buFontTx/>
              <a:buNone/>
              <a:defRPr sz="1100"/>
            </a:lvl3pPr>
            <a:lvl4pPr marL="0" indent="0">
              <a:lnSpc>
                <a:spcPct val="110000"/>
              </a:lnSpc>
              <a:spcBef>
                <a:spcPts val="599"/>
              </a:spcBef>
              <a:buFontTx/>
              <a:buNone/>
              <a:defRPr sz="1100"/>
            </a:lvl4pPr>
            <a:lvl5pPr marL="0" indent="0">
              <a:lnSpc>
                <a:spcPct val="110000"/>
              </a:lnSpc>
              <a:spcBef>
                <a:spcPts val="599"/>
              </a:spcBef>
              <a:buFontTx/>
              <a:buNone/>
              <a:defRPr sz="1100"/>
            </a:lvl5pPr>
          </a:lstStyle>
          <a:p>
            <a:pPr lvl="0"/>
            <a:r>
              <a:rPr lang="en-US"/>
              <a:t>Click to edit Master text styles</a:t>
            </a:r>
          </a:p>
        </p:txBody>
      </p:sp>
      <p:sp>
        <p:nvSpPr>
          <p:cNvPr id="8" name="Text Placeholder 11"/>
          <p:cNvSpPr>
            <a:spLocks noGrp="1"/>
          </p:cNvSpPr>
          <p:nvPr>
            <p:ph type="body" sz="quarter" idx="14" hasCustomPrompt="1"/>
          </p:nvPr>
        </p:nvSpPr>
        <p:spPr>
          <a:xfrm>
            <a:off x="421704" y="1828374"/>
            <a:ext cx="6818025" cy="447862"/>
          </a:xfrm>
        </p:spPr>
        <p:txBody>
          <a:bodyPr lIns="91388" tIns="54833" rIns="91388" bIns="54833" anchor="t">
            <a:noAutofit/>
          </a:bodyPr>
          <a:lstStyle>
            <a:lvl1pPr marL="0" indent="0">
              <a:buNone/>
              <a:defRPr sz="1400">
                <a:solidFill>
                  <a:schemeClr val="bg1">
                    <a:lumMod val="50000"/>
                  </a:schemeClr>
                </a:solidFill>
              </a:defRPr>
            </a:lvl1pPr>
          </a:lstStyle>
          <a:p>
            <a:pPr lvl="0"/>
            <a:r>
              <a:rPr lang="en-US" dirty="0"/>
              <a:t>Click to edit subhead</a:t>
            </a:r>
          </a:p>
        </p:txBody>
      </p:sp>
      <p:sp>
        <p:nvSpPr>
          <p:cNvPr id="3" name="AssetID" descr="svtx:content/slide/@id">
            <a:extLst>
              <a:ext uri="{FF2B5EF4-FFF2-40B4-BE49-F238E27FC236}">
                <a16:creationId xmlns:a16="http://schemas.microsoft.com/office/drawing/2014/main" id="{0BA12A0D-A54D-C5E3-7330-68B2C749F6DF}"/>
              </a:ext>
            </a:extLst>
          </p:cNvPr>
          <p:cNvSpPr>
            <a:spLocks noGrp="1" noRot="1" noMove="1" noResize="1" noEditPoints="1" noAdjustHandles="1" noChangeArrowheads="1" noChangeShapeType="1"/>
          </p:cNvSpPr>
          <p:nvPr>
            <p:ph type="body" sz="quarter" idx="19" hasCustomPrompt="1"/>
          </p:nvPr>
        </p:nvSpPr>
        <p:spPr>
          <a:xfrm>
            <a:off x="5930900" y="9829800"/>
            <a:ext cx="1841500" cy="228600"/>
          </a:xfrm>
          <a:prstGeom prst="rect">
            <a:avLst/>
          </a:prstGeom>
        </p:spPr>
        <p:txBody>
          <a:bodyPr wrap="none" lIns="91440" tIns="45720" rIns="91440" bIns="45720" anchor="b">
            <a:noAutofit/>
          </a:bodyPr>
          <a:lstStyle>
            <a:lvl1pPr algn="r">
              <a:defRPr sz="700" b="0">
                <a:solidFill>
                  <a:schemeClr val="bg1">
                    <a:lumMod val="50000"/>
                  </a:schemeClr>
                </a:solidFill>
                <a:latin typeface="Arial Narrow" panose="020B0606020202030204" pitchFamily="34" charset="0"/>
              </a:defRPr>
            </a:lvl1pPr>
          </a:lstStyle>
          <a:p>
            <a:pPr lvl="0"/>
            <a:r>
              <a:rPr lang="en-US"/>
              <a:t>AssetID</a:t>
            </a:r>
          </a:p>
        </p:txBody>
      </p:sp>
    </p:spTree>
    <p:extLst>
      <p:ext uri="{BB962C8B-B14F-4D97-AF65-F5344CB8AC3E}">
        <p14:creationId xmlns:p14="http://schemas.microsoft.com/office/powerpoint/2010/main" val="40150120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Q&amp;A_Title/Subhead &amp; 4 column">
    <p:spTree>
      <p:nvGrpSpPr>
        <p:cNvPr id="1" name=""/>
        <p:cNvGrpSpPr/>
        <p:nvPr/>
      </p:nvGrpSpPr>
      <p:grpSpPr>
        <a:xfrm>
          <a:off x="0" y="0"/>
          <a:ext cx="0" cy="0"/>
          <a:chOff x="0" y="0"/>
          <a:chExt cx="0" cy="0"/>
        </a:xfrm>
      </p:grpSpPr>
      <p:sp>
        <p:nvSpPr>
          <p:cNvPr id="2" name="Title 1"/>
          <p:cNvSpPr>
            <a:spLocks noGrp="1"/>
          </p:cNvSpPr>
          <p:nvPr>
            <p:ph type="title"/>
          </p:nvPr>
        </p:nvSpPr>
        <p:spPr>
          <a:xfrm>
            <a:off x="421700" y="1338300"/>
            <a:ext cx="6995160" cy="675353"/>
          </a:xfrm>
        </p:spPr>
        <p:txBody>
          <a:bodyPr lIns="91388" tIns="54833" rIns="91388" bIns="54833" anchor="t">
            <a:noAutofit/>
          </a:bodyPr>
          <a:lstStyle>
            <a:lvl1pPr algn="l">
              <a:defRPr sz="2700">
                <a:solidFill>
                  <a:schemeClr val="tx2"/>
                </a:solidFill>
              </a:defRPr>
            </a:lvl1pPr>
          </a:lstStyle>
          <a:p>
            <a:r>
              <a:rPr lang="en-US"/>
              <a:t>Click to edit Master title style</a:t>
            </a:r>
            <a:endParaRPr lang="en-US" dirty="0"/>
          </a:p>
        </p:txBody>
      </p:sp>
      <p:sp>
        <p:nvSpPr>
          <p:cNvPr id="6" name="Slide Number Placeholder 5"/>
          <p:cNvSpPr>
            <a:spLocks noGrp="1"/>
          </p:cNvSpPr>
          <p:nvPr>
            <p:ph type="sldNum" sz="quarter" idx="12"/>
          </p:nvPr>
        </p:nvSpPr>
        <p:spPr>
          <a:xfrm>
            <a:off x="7065824" y="9146109"/>
            <a:ext cx="380769" cy="535516"/>
          </a:xfrm>
          <a:prstGeom prst="rect">
            <a:avLst/>
          </a:prstGeom>
        </p:spPr>
        <p:txBody>
          <a:bodyPr anchor="b"/>
          <a:lstStyle>
            <a:lvl1pPr algn="r">
              <a:defRPr sz="1000">
                <a:solidFill>
                  <a:schemeClr val="bg1">
                    <a:lumMod val="50000"/>
                  </a:schemeClr>
                </a:solidFill>
              </a:defRPr>
            </a:lvl1pPr>
          </a:lstStyle>
          <a:p>
            <a:fld id="{66F6FF41-5833-4EBF-9145-362BCED2914A}" type="slidenum">
              <a:rPr lang="en-US" smtClean="0"/>
              <a:pPr/>
              <a:t>‹#›</a:t>
            </a:fld>
            <a:endParaRPr lang="en-US" dirty="0"/>
          </a:p>
        </p:txBody>
      </p:sp>
      <p:sp>
        <p:nvSpPr>
          <p:cNvPr id="10" name="Picture Placeholder 18"/>
          <p:cNvSpPr>
            <a:spLocks noGrp="1"/>
          </p:cNvSpPr>
          <p:nvPr>
            <p:ph type="pic" sz="quarter" idx="13" hasCustomPrompt="1"/>
          </p:nvPr>
        </p:nvSpPr>
        <p:spPr>
          <a:xfrm>
            <a:off x="5996623" y="445315"/>
            <a:ext cx="1414391" cy="718430"/>
          </a:xfrm>
        </p:spPr>
        <p:txBody>
          <a:bodyPr anchor="ctr">
            <a:spAutoFit/>
          </a:bodyPr>
          <a:lstStyle>
            <a:lvl1pPr marL="0" indent="0" algn="ctr">
              <a:buNone/>
              <a:defRPr sz="2000">
                <a:solidFill>
                  <a:schemeClr val="bg1">
                    <a:lumMod val="50000"/>
                  </a:schemeClr>
                </a:solidFill>
              </a:defRPr>
            </a:lvl1pPr>
          </a:lstStyle>
          <a:p>
            <a:r>
              <a:rPr lang="en-US" dirty="0"/>
              <a:t>Insert Firm Logo</a:t>
            </a:r>
          </a:p>
        </p:txBody>
      </p:sp>
      <p:sp>
        <p:nvSpPr>
          <p:cNvPr id="14" name="Text Placeholder 13"/>
          <p:cNvSpPr>
            <a:spLocks noGrp="1"/>
          </p:cNvSpPr>
          <p:nvPr>
            <p:ph type="body" sz="quarter" idx="15" hasCustomPrompt="1"/>
          </p:nvPr>
        </p:nvSpPr>
        <p:spPr>
          <a:xfrm>
            <a:off x="434226" y="9163910"/>
            <a:ext cx="6804774" cy="517712"/>
          </a:xfrm>
        </p:spPr>
        <p:txBody>
          <a:bodyPr lIns="91388" tIns="0" rIns="91388" bIns="0" anchor="b">
            <a:noAutofit/>
          </a:bodyPr>
          <a:lstStyle>
            <a:lvl1pPr marL="0" indent="0">
              <a:spcBef>
                <a:spcPts val="0"/>
              </a:spcBef>
              <a:buNone/>
              <a:defRPr sz="800">
                <a:solidFill>
                  <a:schemeClr val="tx1">
                    <a:lumMod val="65000"/>
                    <a:lumOff val="35000"/>
                  </a:schemeClr>
                </a:solidFill>
                <a:latin typeface="Arial Narrow" pitchFamily="34" charset="0"/>
              </a:defRPr>
            </a:lvl1pPr>
            <a:lvl2pPr marL="509115" indent="0">
              <a:buNone/>
              <a:defRPr sz="800">
                <a:solidFill>
                  <a:schemeClr val="tx1">
                    <a:lumMod val="65000"/>
                    <a:lumOff val="35000"/>
                  </a:schemeClr>
                </a:solidFill>
              </a:defRPr>
            </a:lvl2pPr>
            <a:lvl3pPr marL="1018229" indent="0">
              <a:buNone/>
              <a:defRPr sz="800">
                <a:solidFill>
                  <a:schemeClr val="tx1">
                    <a:lumMod val="65000"/>
                    <a:lumOff val="35000"/>
                  </a:schemeClr>
                </a:solidFill>
              </a:defRPr>
            </a:lvl3pPr>
            <a:lvl4pPr marL="1527344" indent="0">
              <a:buNone/>
              <a:defRPr sz="800">
                <a:solidFill>
                  <a:schemeClr val="tx1">
                    <a:lumMod val="65000"/>
                    <a:lumOff val="35000"/>
                  </a:schemeClr>
                </a:solidFill>
              </a:defRPr>
            </a:lvl4pPr>
            <a:lvl5pPr marL="2036458" indent="0">
              <a:buNone/>
              <a:defRPr sz="800">
                <a:solidFill>
                  <a:schemeClr val="tx1">
                    <a:lumMod val="65000"/>
                    <a:lumOff val="35000"/>
                  </a:schemeClr>
                </a:solidFill>
              </a:defRPr>
            </a:lvl5pPr>
          </a:lstStyle>
          <a:p>
            <a:pPr lvl="0"/>
            <a:r>
              <a:rPr lang="en-US" dirty="0"/>
              <a:t>Click to edit footnote </a:t>
            </a:r>
          </a:p>
        </p:txBody>
      </p:sp>
      <p:sp>
        <p:nvSpPr>
          <p:cNvPr id="8" name="Text Placeholder 11"/>
          <p:cNvSpPr>
            <a:spLocks noGrp="1"/>
          </p:cNvSpPr>
          <p:nvPr>
            <p:ph type="body" sz="quarter" idx="14" hasCustomPrompt="1"/>
          </p:nvPr>
        </p:nvSpPr>
        <p:spPr>
          <a:xfrm>
            <a:off x="421704" y="1828374"/>
            <a:ext cx="6818025" cy="447862"/>
          </a:xfrm>
        </p:spPr>
        <p:txBody>
          <a:bodyPr lIns="91388" tIns="54833" rIns="91388" bIns="54833" anchor="t">
            <a:noAutofit/>
          </a:bodyPr>
          <a:lstStyle>
            <a:lvl1pPr marL="0" indent="0">
              <a:buNone/>
              <a:defRPr sz="1400">
                <a:solidFill>
                  <a:schemeClr val="bg1">
                    <a:lumMod val="50000"/>
                  </a:schemeClr>
                </a:solidFill>
              </a:defRPr>
            </a:lvl1pPr>
          </a:lstStyle>
          <a:p>
            <a:pPr lvl="0"/>
            <a:r>
              <a:rPr lang="en-US" dirty="0"/>
              <a:t>Click to edit subhead</a:t>
            </a:r>
          </a:p>
        </p:txBody>
      </p:sp>
      <p:sp>
        <p:nvSpPr>
          <p:cNvPr id="4" name="Text Placeholder 3"/>
          <p:cNvSpPr>
            <a:spLocks noGrp="1"/>
          </p:cNvSpPr>
          <p:nvPr>
            <p:ph type="body" sz="quarter" idx="20" hasCustomPrompt="1"/>
          </p:nvPr>
        </p:nvSpPr>
        <p:spPr>
          <a:xfrm>
            <a:off x="431288" y="2598723"/>
            <a:ext cx="6807717" cy="6284670"/>
          </a:xfrm>
        </p:spPr>
        <p:txBody>
          <a:bodyPr lIns="91388" rIns="0" numCol="2" spcCol="365546">
            <a:noAutofit/>
          </a:bodyPr>
          <a:lstStyle>
            <a:lvl1pPr>
              <a:lnSpc>
                <a:spcPct val="110000"/>
              </a:lnSpc>
              <a:spcBef>
                <a:spcPts val="0"/>
              </a:spcBef>
              <a:spcAft>
                <a:spcPts val="900"/>
              </a:spcAft>
              <a:defRPr sz="900" b="0" baseline="0">
                <a:solidFill>
                  <a:schemeClr val="tx1"/>
                </a:solidFill>
              </a:defRPr>
            </a:lvl1pPr>
            <a:lvl2pPr marL="0" indent="0">
              <a:lnSpc>
                <a:spcPct val="110000"/>
              </a:lnSpc>
              <a:spcBef>
                <a:spcPts val="900"/>
              </a:spcBef>
              <a:spcAft>
                <a:spcPts val="300"/>
              </a:spcAft>
              <a:buFontTx/>
              <a:buNone/>
              <a:defRPr sz="1000" cap="all" baseline="0">
                <a:solidFill>
                  <a:schemeClr val="tx2"/>
                </a:solidFill>
              </a:defRPr>
            </a:lvl2pPr>
            <a:lvl3pPr marL="0" indent="0">
              <a:lnSpc>
                <a:spcPct val="130000"/>
              </a:lnSpc>
              <a:spcBef>
                <a:spcPts val="0"/>
              </a:spcBef>
              <a:spcAft>
                <a:spcPts val="1200"/>
              </a:spcAft>
              <a:buClr>
                <a:schemeClr val="tx2"/>
              </a:buClr>
              <a:buFontTx/>
              <a:buNone/>
              <a:defRPr sz="1200">
                <a:solidFill>
                  <a:schemeClr val="tx2"/>
                </a:solidFill>
              </a:defRPr>
            </a:lvl3pPr>
            <a:lvl4pPr marL="0" indent="0">
              <a:lnSpc>
                <a:spcPct val="110000"/>
              </a:lnSpc>
              <a:spcBef>
                <a:spcPts val="0"/>
              </a:spcBef>
              <a:spcAft>
                <a:spcPts val="300"/>
              </a:spcAft>
              <a:buNone/>
              <a:defRPr sz="900">
                <a:solidFill>
                  <a:schemeClr val="tx2"/>
                </a:solidFill>
              </a:defRPr>
            </a:lvl4pPr>
            <a:lvl5pPr>
              <a:lnSpc>
                <a:spcPct val="110000"/>
              </a:lnSpc>
              <a:spcBef>
                <a:spcPts val="0"/>
              </a:spcBef>
              <a:defRPr sz="1100"/>
            </a:lvl5pPr>
          </a:lstStyle>
          <a:p>
            <a:pPr lvl="0"/>
            <a:r>
              <a:rPr lang="en-US" dirty="0"/>
              <a:t>Click to edit Master text styles body</a:t>
            </a:r>
          </a:p>
          <a:p>
            <a:pPr lvl="1"/>
            <a:r>
              <a:rPr lang="en-US" dirty="0"/>
              <a:t>Second level subhead</a:t>
            </a:r>
          </a:p>
          <a:p>
            <a:pPr lvl="2"/>
            <a:r>
              <a:rPr lang="en-US" dirty="0"/>
              <a:t>Intro</a:t>
            </a:r>
          </a:p>
          <a:p>
            <a:pPr lvl="3"/>
            <a:r>
              <a:rPr lang="en-US" dirty="0"/>
              <a:t>Subhead 3 9pt</a:t>
            </a:r>
          </a:p>
        </p:txBody>
      </p:sp>
      <p:sp>
        <p:nvSpPr>
          <p:cNvPr id="3" name="AssetID" descr="svtx:content/slide/@id">
            <a:extLst>
              <a:ext uri="{FF2B5EF4-FFF2-40B4-BE49-F238E27FC236}">
                <a16:creationId xmlns:a16="http://schemas.microsoft.com/office/drawing/2014/main" id="{B8AEFDA9-5F9A-6C93-E05D-87166A65B02E}"/>
              </a:ext>
            </a:extLst>
          </p:cNvPr>
          <p:cNvSpPr>
            <a:spLocks noGrp="1" noRot="1" noMove="1" noResize="1" noEditPoints="1" noAdjustHandles="1" noChangeArrowheads="1" noChangeShapeType="1"/>
          </p:cNvSpPr>
          <p:nvPr>
            <p:ph type="body" sz="quarter" idx="21" hasCustomPrompt="1"/>
          </p:nvPr>
        </p:nvSpPr>
        <p:spPr>
          <a:xfrm>
            <a:off x="5930900" y="9829800"/>
            <a:ext cx="1841500" cy="228600"/>
          </a:xfrm>
          <a:prstGeom prst="rect">
            <a:avLst/>
          </a:prstGeom>
        </p:spPr>
        <p:txBody>
          <a:bodyPr wrap="none" lIns="91440" tIns="45720" rIns="91440" bIns="45720" anchor="b">
            <a:noAutofit/>
          </a:bodyPr>
          <a:lstStyle>
            <a:lvl1pPr algn="r">
              <a:defRPr sz="700" b="0">
                <a:solidFill>
                  <a:schemeClr val="bg1">
                    <a:lumMod val="50000"/>
                  </a:schemeClr>
                </a:solidFill>
                <a:latin typeface="Arial Narrow" panose="020B0606020202030204" pitchFamily="34" charset="0"/>
              </a:defRPr>
            </a:lvl1pPr>
          </a:lstStyle>
          <a:p>
            <a:pPr lvl="0"/>
            <a:r>
              <a:rPr lang="en-US"/>
              <a:t>AssetID</a:t>
            </a:r>
          </a:p>
        </p:txBody>
      </p:sp>
    </p:spTree>
    <p:extLst>
      <p:ext uri="{BB962C8B-B14F-4D97-AF65-F5344CB8AC3E}">
        <p14:creationId xmlns:p14="http://schemas.microsoft.com/office/powerpoint/2010/main" val="2158092663"/>
      </p:ext>
    </p:extLst>
  </p:cSld>
  <p:clrMapOvr>
    <a:masterClrMapping/>
  </p:clrMapOvr>
  <p:extLst>
    <p:ext uri="{DCECCB84-F9BA-43D5-87BE-67443E8EF086}">
      <p15:sldGuideLst xmlns:p15="http://schemas.microsoft.com/office/powerpoint/2012/main">
        <p15:guide id="1" pos="336" userDrawn="1">
          <p15:clr>
            <a:srgbClr val="FBAE40"/>
          </p15:clr>
        </p15:guide>
        <p15:guide id="2" pos="4584" userDrawn="1">
          <p15:clr>
            <a:srgbClr val="FBAE40"/>
          </p15:clr>
        </p15:guide>
        <p15:guide id="3" orient="horz" pos="1104" userDrawn="1">
          <p15:clr>
            <a:srgbClr val="FBAE40"/>
          </p15:clr>
        </p15:guide>
        <p15:guide id="4" orient="horz" pos="1632" userDrawn="1">
          <p15:clr>
            <a:srgbClr val="FBAE40"/>
          </p15:clr>
        </p15:guide>
        <p15:guide id="5" orient="horz" pos="6096"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AssetID" descr="svtx:content/slide/@id">
            <a:extLst>
              <a:ext uri="{FF2B5EF4-FFF2-40B4-BE49-F238E27FC236}">
                <a16:creationId xmlns:a16="http://schemas.microsoft.com/office/drawing/2014/main" id="{D820BF44-CBFE-1E54-32C4-94620F47C2D9}"/>
              </a:ext>
            </a:extLst>
          </p:cNvPr>
          <p:cNvSpPr>
            <a:spLocks noGrp="1" noRot="1" noMove="1" noResize="1" noEditPoints="1" noAdjustHandles="1" noChangeArrowheads="1" noChangeShapeType="1"/>
          </p:cNvSpPr>
          <p:nvPr>
            <p:ph type="body" idx="10" hasCustomPrompt="1"/>
          </p:nvPr>
        </p:nvSpPr>
        <p:spPr>
          <a:xfrm>
            <a:off x="5930900" y="9829800"/>
            <a:ext cx="1841500" cy="228600"/>
          </a:xfrm>
        </p:spPr>
        <p:txBody>
          <a:bodyPr wrap="none" lIns="91440" tIns="45720" rIns="91440" bIns="45720" anchor="b">
            <a:noAutofit/>
          </a:bodyPr>
          <a:lstStyle>
            <a:lvl1pPr algn="r">
              <a:defRPr sz="700" b="0">
                <a:solidFill>
                  <a:schemeClr val="bg1">
                    <a:lumMod val="50000"/>
                  </a:schemeClr>
                </a:solidFill>
                <a:latin typeface="Arial Narrow" panose="020B0606020202030204" pitchFamily="34" charset="0"/>
              </a:defRPr>
            </a:lvl1pPr>
          </a:lstStyle>
          <a:p>
            <a:pPr lvl="0"/>
            <a:r>
              <a:rPr lang="en-US"/>
              <a:t>AssetID</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1_Q&amp;A_Title/Subhead &amp; 4 column">
    <p:spTree>
      <p:nvGrpSpPr>
        <p:cNvPr id="1" name=""/>
        <p:cNvGrpSpPr/>
        <p:nvPr/>
      </p:nvGrpSpPr>
      <p:grpSpPr>
        <a:xfrm>
          <a:off x="0" y="0"/>
          <a:ext cx="0" cy="0"/>
          <a:chOff x="0" y="0"/>
          <a:chExt cx="0" cy="0"/>
        </a:xfrm>
      </p:grpSpPr>
      <p:sp>
        <p:nvSpPr>
          <p:cNvPr id="2" name="Title 1"/>
          <p:cNvSpPr>
            <a:spLocks noGrp="1"/>
          </p:cNvSpPr>
          <p:nvPr>
            <p:ph type="title"/>
          </p:nvPr>
        </p:nvSpPr>
        <p:spPr>
          <a:xfrm>
            <a:off x="421700" y="1338300"/>
            <a:ext cx="6995160" cy="675353"/>
          </a:xfrm>
        </p:spPr>
        <p:txBody>
          <a:bodyPr lIns="91388" tIns="54833" rIns="91388" bIns="54833" anchor="t">
            <a:noAutofit/>
          </a:bodyPr>
          <a:lstStyle>
            <a:lvl1pPr algn="l">
              <a:defRPr sz="2700">
                <a:solidFill>
                  <a:schemeClr val="tx2"/>
                </a:solidFill>
              </a:defRPr>
            </a:lvl1pPr>
          </a:lstStyle>
          <a:p>
            <a:r>
              <a:rPr lang="en-US"/>
              <a:t>Click to edit Master title style</a:t>
            </a:r>
            <a:endParaRPr lang="en-US" dirty="0"/>
          </a:p>
        </p:txBody>
      </p:sp>
      <p:sp>
        <p:nvSpPr>
          <p:cNvPr id="6" name="Slide Number Placeholder 5"/>
          <p:cNvSpPr>
            <a:spLocks noGrp="1"/>
          </p:cNvSpPr>
          <p:nvPr>
            <p:ph type="sldNum" sz="quarter" idx="12"/>
          </p:nvPr>
        </p:nvSpPr>
        <p:spPr>
          <a:xfrm>
            <a:off x="7065824" y="9146109"/>
            <a:ext cx="380769" cy="535516"/>
          </a:xfrm>
          <a:prstGeom prst="rect">
            <a:avLst/>
          </a:prstGeom>
        </p:spPr>
        <p:txBody>
          <a:bodyPr anchor="b"/>
          <a:lstStyle>
            <a:lvl1pPr algn="r">
              <a:defRPr sz="1000">
                <a:solidFill>
                  <a:schemeClr val="bg1">
                    <a:lumMod val="50000"/>
                  </a:schemeClr>
                </a:solidFill>
              </a:defRPr>
            </a:lvl1pPr>
          </a:lstStyle>
          <a:p>
            <a:fld id="{66F6FF41-5833-4EBF-9145-362BCED2914A}" type="slidenum">
              <a:rPr lang="en-US" smtClean="0"/>
              <a:pPr/>
              <a:t>‹#›</a:t>
            </a:fld>
            <a:endParaRPr lang="en-US" dirty="0"/>
          </a:p>
        </p:txBody>
      </p:sp>
      <p:sp>
        <p:nvSpPr>
          <p:cNvPr id="10" name="Picture Placeholder 18"/>
          <p:cNvSpPr>
            <a:spLocks noGrp="1"/>
          </p:cNvSpPr>
          <p:nvPr>
            <p:ph type="pic" sz="quarter" idx="13" hasCustomPrompt="1"/>
          </p:nvPr>
        </p:nvSpPr>
        <p:spPr>
          <a:xfrm>
            <a:off x="5996623" y="445315"/>
            <a:ext cx="1414391" cy="718430"/>
          </a:xfrm>
        </p:spPr>
        <p:txBody>
          <a:bodyPr anchor="ctr">
            <a:spAutoFit/>
          </a:bodyPr>
          <a:lstStyle>
            <a:lvl1pPr marL="0" indent="0" algn="ctr">
              <a:buNone/>
              <a:defRPr sz="2000">
                <a:solidFill>
                  <a:schemeClr val="bg1">
                    <a:lumMod val="50000"/>
                  </a:schemeClr>
                </a:solidFill>
              </a:defRPr>
            </a:lvl1pPr>
          </a:lstStyle>
          <a:p>
            <a:r>
              <a:rPr lang="en-US" dirty="0"/>
              <a:t>Insert Firm Logo</a:t>
            </a:r>
          </a:p>
        </p:txBody>
      </p:sp>
      <p:sp>
        <p:nvSpPr>
          <p:cNvPr id="14" name="Text Placeholder 13"/>
          <p:cNvSpPr>
            <a:spLocks noGrp="1"/>
          </p:cNvSpPr>
          <p:nvPr>
            <p:ph type="body" sz="quarter" idx="15" hasCustomPrompt="1"/>
          </p:nvPr>
        </p:nvSpPr>
        <p:spPr>
          <a:xfrm>
            <a:off x="434226" y="9163910"/>
            <a:ext cx="6804774" cy="517712"/>
          </a:xfrm>
        </p:spPr>
        <p:txBody>
          <a:bodyPr lIns="91388" tIns="0" rIns="91388" bIns="0" anchor="b">
            <a:noAutofit/>
          </a:bodyPr>
          <a:lstStyle>
            <a:lvl1pPr marL="0" indent="0">
              <a:spcBef>
                <a:spcPts val="0"/>
              </a:spcBef>
              <a:buNone/>
              <a:defRPr sz="800">
                <a:solidFill>
                  <a:schemeClr val="tx1">
                    <a:lumMod val="65000"/>
                    <a:lumOff val="35000"/>
                  </a:schemeClr>
                </a:solidFill>
                <a:latin typeface="Arial Narrow" pitchFamily="34" charset="0"/>
              </a:defRPr>
            </a:lvl1pPr>
            <a:lvl2pPr marL="509115" indent="0">
              <a:buNone/>
              <a:defRPr sz="800">
                <a:solidFill>
                  <a:schemeClr val="tx1">
                    <a:lumMod val="65000"/>
                    <a:lumOff val="35000"/>
                  </a:schemeClr>
                </a:solidFill>
              </a:defRPr>
            </a:lvl2pPr>
            <a:lvl3pPr marL="1018229" indent="0">
              <a:buNone/>
              <a:defRPr sz="800">
                <a:solidFill>
                  <a:schemeClr val="tx1">
                    <a:lumMod val="65000"/>
                    <a:lumOff val="35000"/>
                  </a:schemeClr>
                </a:solidFill>
              </a:defRPr>
            </a:lvl3pPr>
            <a:lvl4pPr marL="1527344" indent="0">
              <a:buNone/>
              <a:defRPr sz="800">
                <a:solidFill>
                  <a:schemeClr val="tx1">
                    <a:lumMod val="65000"/>
                    <a:lumOff val="35000"/>
                  </a:schemeClr>
                </a:solidFill>
              </a:defRPr>
            </a:lvl4pPr>
            <a:lvl5pPr marL="2036458" indent="0">
              <a:buNone/>
              <a:defRPr sz="800">
                <a:solidFill>
                  <a:schemeClr val="tx1">
                    <a:lumMod val="65000"/>
                    <a:lumOff val="35000"/>
                  </a:schemeClr>
                </a:solidFill>
              </a:defRPr>
            </a:lvl5pPr>
          </a:lstStyle>
          <a:p>
            <a:pPr lvl="0"/>
            <a:r>
              <a:rPr lang="en-US" dirty="0"/>
              <a:t>Click to edit footnote </a:t>
            </a:r>
          </a:p>
        </p:txBody>
      </p:sp>
      <p:sp>
        <p:nvSpPr>
          <p:cNvPr id="8" name="Text Placeholder 11"/>
          <p:cNvSpPr>
            <a:spLocks noGrp="1"/>
          </p:cNvSpPr>
          <p:nvPr>
            <p:ph type="body" sz="quarter" idx="14" hasCustomPrompt="1"/>
          </p:nvPr>
        </p:nvSpPr>
        <p:spPr>
          <a:xfrm>
            <a:off x="421704" y="1828374"/>
            <a:ext cx="6818025" cy="447862"/>
          </a:xfrm>
        </p:spPr>
        <p:txBody>
          <a:bodyPr lIns="91388" tIns="54833" rIns="91388" bIns="54833" anchor="t">
            <a:noAutofit/>
          </a:bodyPr>
          <a:lstStyle>
            <a:lvl1pPr marL="0" indent="0">
              <a:buNone/>
              <a:defRPr sz="1400">
                <a:solidFill>
                  <a:schemeClr val="bg1">
                    <a:lumMod val="50000"/>
                  </a:schemeClr>
                </a:solidFill>
              </a:defRPr>
            </a:lvl1pPr>
          </a:lstStyle>
          <a:p>
            <a:pPr lvl="0"/>
            <a:r>
              <a:rPr lang="en-US" dirty="0"/>
              <a:t>Click to edit subhead</a:t>
            </a:r>
          </a:p>
        </p:txBody>
      </p:sp>
      <p:sp>
        <p:nvSpPr>
          <p:cNvPr id="4" name="Text Placeholder 3"/>
          <p:cNvSpPr>
            <a:spLocks noGrp="1"/>
          </p:cNvSpPr>
          <p:nvPr>
            <p:ph type="body" sz="quarter" idx="20" hasCustomPrompt="1"/>
          </p:nvPr>
        </p:nvSpPr>
        <p:spPr>
          <a:xfrm>
            <a:off x="431288" y="2598723"/>
            <a:ext cx="6807717" cy="6284670"/>
          </a:xfrm>
        </p:spPr>
        <p:txBody>
          <a:bodyPr lIns="91388" rIns="0" numCol="2" spcCol="365546">
            <a:noAutofit/>
          </a:bodyPr>
          <a:lstStyle>
            <a:lvl1pPr>
              <a:lnSpc>
                <a:spcPct val="110000"/>
              </a:lnSpc>
              <a:spcBef>
                <a:spcPts val="0"/>
              </a:spcBef>
              <a:spcAft>
                <a:spcPts val="900"/>
              </a:spcAft>
              <a:defRPr sz="900" b="0" baseline="0">
                <a:solidFill>
                  <a:schemeClr val="tx1"/>
                </a:solidFill>
              </a:defRPr>
            </a:lvl1pPr>
            <a:lvl2pPr marL="0" indent="0">
              <a:lnSpc>
                <a:spcPct val="110000"/>
              </a:lnSpc>
              <a:spcBef>
                <a:spcPts val="900"/>
              </a:spcBef>
              <a:spcAft>
                <a:spcPts val="300"/>
              </a:spcAft>
              <a:buFontTx/>
              <a:buNone/>
              <a:defRPr sz="1000" cap="all" baseline="0">
                <a:solidFill>
                  <a:schemeClr val="tx2"/>
                </a:solidFill>
              </a:defRPr>
            </a:lvl2pPr>
            <a:lvl3pPr marL="0" indent="0">
              <a:lnSpc>
                <a:spcPct val="130000"/>
              </a:lnSpc>
              <a:spcBef>
                <a:spcPts val="0"/>
              </a:spcBef>
              <a:spcAft>
                <a:spcPts val="1200"/>
              </a:spcAft>
              <a:buClr>
                <a:schemeClr val="tx2"/>
              </a:buClr>
              <a:buFontTx/>
              <a:buNone/>
              <a:defRPr sz="1200">
                <a:solidFill>
                  <a:schemeClr val="tx2"/>
                </a:solidFill>
              </a:defRPr>
            </a:lvl3pPr>
            <a:lvl4pPr marL="0" indent="0">
              <a:lnSpc>
                <a:spcPct val="110000"/>
              </a:lnSpc>
              <a:spcBef>
                <a:spcPts val="0"/>
              </a:spcBef>
              <a:spcAft>
                <a:spcPts val="300"/>
              </a:spcAft>
              <a:buNone/>
              <a:defRPr sz="900">
                <a:solidFill>
                  <a:schemeClr val="tx2"/>
                </a:solidFill>
              </a:defRPr>
            </a:lvl4pPr>
            <a:lvl5pPr>
              <a:lnSpc>
                <a:spcPct val="110000"/>
              </a:lnSpc>
              <a:spcBef>
                <a:spcPts val="0"/>
              </a:spcBef>
              <a:defRPr sz="1100"/>
            </a:lvl5pPr>
          </a:lstStyle>
          <a:p>
            <a:pPr lvl="0"/>
            <a:r>
              <a:rPr lang="en-US" dirty="0"/>
              <a:t>Click to edit Master text styles body</a:t>
            </a:r>
          </a:p>
          <a:p>
            <a:pPr lvl="1"/>
            <a:r>
              <a:rPr lang="en-US" dirty="0"/>
              <a:t>Second level subhead</a:t>
            </a:r>
          </a:p>
          <a:p>
            <a:pPr lvl="2"/>
            <a:r>
              <a:rPr lang="en-US" dirty="0"/>
              <a:t>Intro</a:t>
            </a:r>
          </a:p>
          <a:p>
            <a:pPr lvl="3"/>
            <a:r>
              <a:rPr lang="en-US" dirty="0"/>
              <a:t>Subhead 3 9pt</a:t>
            </a:r>
          </a:p>
        </p:txBody>
      </p:sp>
    </p:spTree>
    <p:extLst>
      <p:ext uri="{BB962C8B-B14F-4D97-AF65-F5344CB8AC3E}">
        <p14:creationId xmlns:p14="http://schemas.microsoft.com/office/powerpoint/2010/main" val="946088043"/>
      </p:ext>
    </p:extLst>
  </p:cSld>
  <p:clrMapOvr>
    <a:masterClrMapping/>
  </p:clrMapOvr>
  <p:extLst>
    <p:ext uri="{DCECCB84-F9BA-43D5-87BE-67443E8EF086}">
      <p15:sldGuideLst xmlns:p15="http://schemas.microsoft.com/office/powerpoint/2012/main">
        <p15:guide id="1" pos="336">
          <p15:clr>
            <a:srgbClr val="FBAE40"/>
          </p15:clr>
        </p15:guide>
        <p15:guide id="2" pos="4584">
          <p15:clr>
            <a:srgbClr val="FBAE40"/>
          </p15:clr>
        </p15:guide>
        <p15:guide id="3" orient="horz" pos="1104">
          <p15:clr>
            <a:srgbClr val="FBAE40"/>
          </p15:clr>
        </p15:guide>
        <p15:guide id="4" orient="horz" pos="1632">
          <p15:clr>
            <a:srgbClr val="FBAE40"/>
          </p15:clr>
        </p15:guide>
        <p15:guide id="5" orient="horz" pos="6096">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8620" y="402802"/>
            <a:ext cx="6995160" cy="1676400"/>
          </a:xfrm>
          <a:prstGeom prst="rect">
            <a:avLst/>
          </a:prstGeom>
        </p:spPr>
        <p:txBody>
          <a:bodyPr vert="horz" lIns="101823" tIns="50911" rIns="101823" bIns="50911"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388620" y="2346967"/>
            <a:ext cx="6995160" cy="6638079"/>
          </a:xfrm>
          <a:prstGeom prst="rect">
            <a:avLst/>
          </a:prstGeom>
        </p:spPr>
        <p:txBody>
          <a:bodyPr vert="horz" lIns="101823" tIns="50911" rIns="101823" bIns="50911"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5"/>
          <p:cNvSpPr>
            <a:spLocks noGrp="1"/>
          </p:cNvSpPr>
          <p:nvPr>
            <p:ph type="sldNum" sz="quarter" idx="4"/>
          </p:nvPr>
        </p:nvSpPr>
        <p:spPr>
          <a:xfrm>
            <a:off x="7065824" y="9146109"/>
            <a:ext cx="380769" cy="535516"/>
          </a:xfrm>
          <a:prstGeom prst="rect">
            <a:avLst/>
          </a:prstGeom>
        </p:spPr>
        <p:txBody>
          <a:bodyPr lIns="0" tIns="0" rIns="0" bIns="0" anchor="b"/>
          <a:lstStyle>
            <a:lvl1pPr algn="r">
              <a:defRPr sz="1000">
                <a:solidFill>
                  <a:schemeClr val="bg1">
                    <a:lumMod val="50000"/>
                  </a:schemeClr>
                </a:solidFill>
              </a:defRPr>
            </a:lvl1pPr>
          </a:lstStyle>
          <a:p>
            <a:fld id="{66F6FF41-5833-4EBF-9145-362BCED2914A}"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62" r:id="rId3"/>
    <p:sldLayoutId id="2147483661" r:id="rId4"/>
    <p:sldLayoutId id="2147483663" r:id="rId5"/>
    <p:sldLayoutId id="2147483655" r:id="rId6"/>
    <p:sldLayoutId id="2147483664" r:id="rId7"/>
  </p:sldLayoutIdLst>
  <p:hf hdr="0" ftr="0" dt="0"/>
  <p:txStyles>
    <p:titleStyle>
      <a:lvl1pPr algn="l" defTabSz="1018228" rtl="0" eaLnBrk="1" latinLnBrk="0" hangingPunct="1">
        <a:spcBef>
          <a:spcPct val="0"/>
        </a:spcBef>
        <a:buNone/>
        <a:defRPr sz="2700" kern="1200">
          <a:solidFill>
            <a:schemeClr val="tx1"/>
          </a:solidFill>
          <a:latin typeface="Arial" pitchFamily="34" charset="0"/>
          <a:ea typeface="+mj-ea"/>
          <a:cs typeface="Arial" pitchFamily="34" charset="0"/>
        </a:defRPr>
      </a:lvl1pPr>
    </p:titleStyle>
    <p:body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p:bodyStyle>
    <p:otherStyle>
      <a:defPPr>
        <a:defRPr lang="en-US"/>
      </a:defPPr>
      <a:lvl1pPr marL="0" algn="l" defTabSz="1018228" rtl="0" eaLnBrk="1" latinLnBrk="0" hangingPunct="1">
        <a:defRPr sz="2000" kern="1200">
          <a:solidFill>
            <a:schemeClr val="tx1"/>
          </a:solidFill>
          <a:latin typeface="+mn-lt"/>
          <a:ea typeface="+mn-ea"/>
          <a:cs typeface="+mn-cs"/>
        </a:defRPr>
      </a:lvl1pPr>
      <a:lvl2pPr marL="509115" algn="l" defTabSz="1018228" rtl="0" eaLnBrk="1" latinLnBrk="0" hangingPunct="1">
        <a:defRPr sz="2000" kern="1200">
          <a:solidFill>
            <a:schemeClr val="tx1"/>
          </a:solidFill>
          <a:latin typeface="+mn-lt"/>
          <a:ea typeface="+mn-ea"/>
          <a:cs typeface="+mn-cs"/>
        </a:defRPr>
      </a:lvl2pPr>
      <a:lvl3pPr marL="1018228" algn="l" defTabSz="1018228" rtl="0" eaLnBrk="1" latinLnBrk="0" hangingPunct="1">
        <a:defRPr sz="2000" kern="1200">
          <a:solidFill>
            <a:schemeClr val="tx1"/>
          </a:solidFill>
          <a:latin typeface="+mn-lt"/>
          <a:ea typeface="+mn-ea"/>
          <a:cs typeface="+mn-cs"/>
        </a:defRPr>
      </a:lvl3pPr>
      <a:lvl4pPr marL="1527344" algn="l" defTabSz="1018228" rtl="0" eaLnBrk="1" latinLnBrk="0" hangingPunct="1">
        <a:defRPr sz="2000" kern="1200">
          <a:solidFill>
            <a:schemeClr val="tx1"/>
          </a:solidFill>
          <a:latin typeface="+mn-lt"/>
          <a:ea typeface="+mn-ea"/>
          <a:cs typeface="+mn-cs"/>
        </a:defRPr>
      </a:lvl4pPr>
      <a:lvl5pPr marL="2036458" algn="l" defTabSz="1018228" rtl="0" eaLnBrk="1" latinLnBrk="0" hangingPunct="1">
        <a:defRPr sz="2000" kern="1200">
          <a:solidFill>
            <a:schemeClr val="tx1"/>
          </a:solidFill>
          <a:latin typeface="+mn-lt"/>
          <a:ea typeface="+mn-ea"/>
          <a:cs typeface="+mn-cs"/>
        </a:defRPr>
      </a:lvl5pPr>
      <a:lvl6pPr marL="2545574" algn="l" defTabSz="1018228" rtl="0" eaLnBrk="1" latinLnBrk="0" hangingPunct="1">
        <a:defRPr sz="2000" kern="1200">
          <a:solidFill>
            <a:schemeClr val="tx1"/>
          </a:solidFill>
          <a:latin typeface="+mn-lt"/>
          <a:ea typeface="+mn-ea"/>
          <a:cs typeface="+mn-cs"/>
        </a:defRPr>
      </a:lvl6pPr>
      <a:lvl7pPr marL="3054686" algn="l" defTabSz="1018228" rtl="0" eaLnBrk="1" latinLnBrk="0" hangingPunct="1">
        <a:defRPr sz="2000" kern="1200">
          <a:solidFill>
            <a:schemeClr val="tx1"/>
          </a:solidFill>
          <a:latin typeface="+mn-lt"/>
          <a:ea typeface="+mn-ea"/>
          <a:cs typeface="+mn-cs"/>
        </a:defRPr>
      </a:lvl7pPr>
      <a:lvl8pPr marL="3563802" algn="l" defTabSz="1018228" rtl="0" eaLnBrk="1" latinLnBrk="0" hangingPunct="1">
        <a:defRPr sz="2000" kern="1200">
          <a:solidFill>
            <a:schemeClr val="tx1"/>
          </a:solidFill>
          <a:latin typeface="+mn-lt"/>
          <a:ea typeface="+mn-ea"/>
          <a:cs typeface="+mn-cs"/>
        </a:defRPr>
      </a:lvl8pPr>
      <a:lvl9pPr marL="4072914" algn="l" defTabSz="1018228"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4.xml"/><Relationship Id="rId4" Type="http://schemas.openxmlformats.org/officeDocument/2006/relationships/chart" Target="../charts/chart11.xml"/></Relationships>
</file>

<file path=ppt/slides/_rels/slide11.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6.xml"/><Relationship Id="rId1" Type="http://schemas.openxmlformats.org/officeDocument/2006/relationships/slideLayout" Target="../slideLayouts/slideLayout3.xml"/><Relationship Id="rId5" Type="http://schemas.openxmlformats.org/officeDocument/2006/relationships/image" Target="../media/image1.jpg"/><Relationship Id="rId4" Type="http://schemas.openxmlformats.org/officeDocument/2006/relationships/chart" Target="../charts/chart13.xml"/></Relationships>
</file>

<file path=ppt/slides/_rels/slide12.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7.xml"/><Relationship Id="rId1" Type="http://schemas.openxmlformats.org/officeDocument/2006/relationships/slideLayout" Target="../slideLayouts/slideLayout3.xml"/><Relationship Id="rId4" Type="http://schemas.openxmlformats.org/officeDocument/2006/relationships/image" Target="../media/image1.jpg"/></Relationships>
</file>

<file path=ppt/slides/_rels/slide13.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notesSlide" Target="../notesSlides/notesSlide8.xml"/><Relationship Id="rId1" Type="http://schemas.openxmlformats.org/officeDocument/2006/relationships/slideLayout" Target="../slideLayouts/slideLayout3.xml"/><Relationship Id="rId5" Type="http://schemas.openxmlformats.org/officeDocument/2006/relationships/image" Target="../media/image1.jpg"/><Relationship Id="rId4" Type="http://schemas.openxmlformats.org/officeDocument/2006/relationships/chart" Target="../charts/chart16.xml"/></Relationships>
</file>

<file path=ppt/slides/_rels/slide14.xml.rels><?xml version="1.0" encoding="UTF-8" standalone="yes"?>
<Relationships xmlns="http://schemas.openxmlformats.org/package/2006/relationships"><Relationship Id="rId8" Type="http://schemas.openxmlformats.org/officeDocument/2006/relationships/chart" Target="../charts/chart22.xml"/><Relationship Id="rId3" Type="http://schemas.openxmlformats.org/officeDocument/2006/relationships/chart" Target="../charts/chart17.xml"/><Relationship Id="rId7" Type="http://schemas.openxmlformats.org/officeDocument/2006/relationships/chart" Target="../charts/chart21.xml"/><Relationship Id="rId2" Type="http://schemas.openxmlformats.org/officeDocument/2006/relationships/notesSlide" Target="../notesSlides/notesSlide9.xml"/><Relationship Id="rId1" Type="http://schemas.openxmlformats.org/officeDocument/2006/relationships/slideLayout" Target="../slideLayouts/slideLayout3.xml"/><Relationship Id="rId6" Type="http://schemas.openxmlformats.org/officeDocument/2006/relationships/chart" Target="../charts/chart20.xml"/><Relationship Id="rId5" Type="http://schemas.openxmlformats.org/officeDocument/2006/relationships/chart" Target="../charts/chart19.xml"/><Relationship Id="rId4" Type="http://schemas.openxmlformats.org/officeDocument/2006/relationships/chart" Target="../charts/chart18.xml"/><Relationship Id="rId9" Type="http://schemas.openxmlformats.org/officeDocument/2006/relationships/image" Target="../media/image1.jp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image" Target="../media/image1.jpg"/></Relationships>
</file>

<file path=ppt/slides/_rels/slide1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4.xml"/><Relationship Id="rId5" Type="http://schemas.openxmlformats.org/officeDocument/2006/relationships/image" Target="../media/image1.jpg"/><Relationship Id="rId4" Type="http://schemas.openxmlformats.org/officeDocument/2006/relationships/chart" Target="../charts/chart2.xml"/></Relationships>
</file>

<file path=ppt/slides/_rels/slide6.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image" Target="../media/image1.jpg"/><Relationship Id="rId1" Type="http://schemas.openxmlformats.org/officeDocument/2006/relationships/slideLayout" Target="../slideLayouts/slideLayout4.xml"/><Relationship Id="rId4" Type="http://schemas.openxmlformats.org/officeDocument/2006/relationships/chart" Target="../charts/chart4.xml"/></Relationships>
</file>

<file path=ppt/slides/_rels/slide7.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2.xml"/><Relationship Id="rId1" Type="http://schemas.openxmlformats.org/officeDocument/2006/relationships/slideLayout" Target="../slideLayouts/slideLayout3.xml"/><Relationship Id="rId5" Type="http://schemas.openxmlformats.org/officeDocument/2006/relationships/image" Target="../media/image1.jpg"/><Relationship Id="rId4" Type="http://schemas.openxmlformats.org/officeDocument/2006/relationships/chart" Target="../charts/chart6.xml"/></Relationships>
</file>

<file path=ppt/slides/_rels/slide8.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3.xml"/><Relationship Id="rId1" Type="http://schemas.openxmlformats.org/officeDocument/2006/relationships/slideLayout" Target="../slideLayouts/slideLayout3.xml"/><Relationship Id="rId5" Type="http://schemas.openxmlformats.org/officeDocument/2006/relationships/chart" Target="../charts/chart8.xml"/><Relationship Id="rId4" Type="http://schemas.openxmlformats.org/officeDocument/2006/relationships/image" Target="../media/image1.jpg"/></Relationships>
</file>

<file path=ppt/slides/_rels/slide9.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4.xml"/><Relationship Id="rId1" Type="http://schemas.openxmlformats.org/officeDocument/2006/relationships/slideLayout" Target="../slideLayouts/slideLayout3.xml"/><Relationship Id="rId5" Type="http://schemas.openxmlformats.org/officeDocument/2006/relationships/chart" Target="../charts/chart10.xml"/><Relationship Id="rId4"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ssetID" descr="svtx:content/slide/@id">
            <a:extLst>
              <a:ext uri="{FF2B5EF4-FFF2-40B4-BE49-F238E27FC236}">
                <a16:creationId xmlns:a16="http://schemas.microsoft.com/office/drawing/2014/main" id="{78F64CED-227C-802C-6EC0-362763ACAE7F}"/>
              </a:ext>
            </a:extLst>
          </p:cNvPr>
          <p:cNvSpPr txBox="1">
            <a:spLocks noGrp="1" noRot="1" noMove="1" noResize="1" noEditPoints="1" noAdjustHandles="1" noChangeArrowheads="1" noChangeShapeType="1"/>
          </p:cNvSpPr>
          <p:nvPr/>
        </p:nvSpPr>
        <p:spPr>
          <a:xfrm>
            <a:off x="5952931" y="9829800"/>
            <a:ext cx="1819469" cy="228600"/>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algn="r" defTabSz="1018824">
              <a:lnSpc>
                <a:spcPct val="110000"/>
              </a:lnSpc>
              <a:spcBef>
                <a:spcPts val="600"/>
              </a:spcBef>
            </a:pPr>
            <a:r>
              <a:rPr lang="en-US" sz="700" dirty="0">
                <a:solidFill>
                  <a:schemeClr val="bg1">
                    <a:lumMod val="50000"/>
                  </a:schemeClr>
                </a:solidFill>
                <a:latin typeface="Avenir LT 35 Light" panose="020B0303020000020003" pitchFamily="34" charset="0"/>
                <a:cs typeface="+mn-cs"/>
              </a:rPr>
              <a:t>135186</a:t>
            </a:r>
          </a:p>
        </p:txBody>
      </p:sp>
      <p:sp>
        <p:nvSpPr>
          <p:cNvPr id="4" name="Title 3"/>
          <p:cNvSpPr>
            <a:spLocks noGrp="1"/>
          </p:cNvSpPr>
          <p:nvPr>
            <p:ph type="ctrTitle"/>
          </p:nvPr>
        </p:nvSpPr>
        <p:spPr>
          <a:xfrm>
            <a:off x="3581470" y="6774302"/>
            <a:ext cx="3770399" cy="2437080"/>
          </a:xfrm>
        </p:spPr>
        <p:txBody>
          <a:bodyPr/>
          <a:lstStyle/>
          <a:p>
            <a:r>
              <a:rPr lang="en-US" dirty="0">
                <a:highlight>
                  <a:srgbClr val="FFFFFF"/>
                </a:highlight>
              </a:rPr>
              <a:t>Q3</a:t>
            </a:r>
          </a:p>
        </p:txBody>
      </p:sp>
      <p:sp>
        <p:nvSpPr>
          <p:cNvPr id="5" name="Subtitle 4"/>
          <p:cNvSpPr>
            <a:spLocks noGrp="1"/>
          </p:cNvSpPr>
          <p:nvPr>
            <p:ph type="subTitle" idx="1"/>
          </p:nvPr>
        </p:nvSpPr>
        <p:spPr/>
        <p:txBody>
          <a:bodyPr/>
          <a:lstStyle/>
          <a:p>
            <a:r>
              <a:rPr lang="en-US" dirty="0"/>
              <a:t>Quarterly Market Review</a:t>
            </a:r>
          </a:p>
        </p:txBody>
      </p:sp>
      <p:sp>
        <p:nvSpPr>
          <p:cNvPr id="8" name="Text Placeholder 7"/>
          <p:cNvSpPr>
            <a:spLocks noGrp="1"/>
          </p:cNvSpPr>
          <p:nvPr>
            <p:ph type="body" sz="quarter" idx="11"/>
          </p:nvPr>
        </p:nvSpPr>
        <p:spPr>
          <a:xfrm>
            <a:off x="3525169" y="9211382"/>
            <a:ext cx="3723294" cy="591671"/>
          </a:xfrm>
        </p:spPr>
        <p:txBody>
          <a:bodyPr/>
          <a:lstStyle/>
          <a:p>
            <a:r>
              <a:rPr lang="en-US" dirty="0">
                <a:highlight>
                  <a:srgbClr val="FFFFFF"/>
                </a:highlight>
              </a:rPr>
              <a:t>Third Quarter 2023</a:t>
            </a:r>
          </a:p>
        </p:txBody>
      </p:sp>
      <p:pic>
        <p:nvPicPr>
          <p:cNvPr id="6" name="Picture Placeholder 5" descr="A red and white logo&#10;&#10;Description automatically generated">
            <a:extLst>
              <a:ext uri="{FF2B5EF4-FFF2-40B4-BE49-F238E27FC236}">
                <a16:creationId xmlns:a16="http://schemas.microsoft.com/office/drawing/2014/main" id="{4CFA62D4-8FA6-FC7B-CBC3-9AC346407736}"/>
              </a:ext>
            </a:extLst>
          </p:cNvPr>
          <p:cNvPicPr>
            <a:picLocks noGrp="1" noChangeAspect="1"/>
          </p:cNvPicPr>
          <p:nvPr>
            <p:ph type="pic" sz="quarter" idx="13"/>
          </p:nvPr>
        </p:nvPicPr>
        <p:blipFill>
          <a:blip r:embed="rId2">
            <a:extLst>
              <a:ext uri="{28A0092B-C50C-407E-A947-70E740481C1C}">
                <a14:useLocalDpi xmlns:a14="http://schemas.microsoft.com/office/drawing/2010/main" val="0"/>
              </a:ext>
            </a:extLst>
          </a:blip>
          <a:srcRect l="10662" r="10662"/>
          <a:stretch>
            <a:fillRect/>
          </a:stretch>
        </p:blipFill>
        <p:spPr/>
      </p:pic>
    </p:spTree>
    <p:extLst>
      <p:ext uri="{BB962C8B-B14F-4D97-AF65-F5344CB8AC3E}">
        <p14:creationId xmlns:p14="http://schemas.microsoft.com/office/powerpoint/2010/main" val="37551346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ssetID" descr="svtx:content/slide/@id">
            <a:extLst>
              <a:ext uri="{FF2B5EF4-FFF2-40B4-BE49-F238E27FC236}">
                <a16:creationId xmlns:a16="http://schemas.microsoft.com/office/drawing/2014/main" id="{8888C68E-3F99-EFEC-92D2-B6000B4C1E1E}"/>
              </a:ext>
            </a:extLst>
          </p:cNvPr>
          <p:cNvSpPr txBox="1">
            <a:spLocks noGrp="1" noRot="1" noMove="1" noResize="1" noEditPoints="1" noAdjustHandles="1" noChangeArrowheads="1" noChangeShapeType="1"/>
          </p:cNvSpPr>
          <p:nvPr/>
        </p:nvSpPr>
        <p:spPr>
          <a:xfrm>
            <a:off x="5952931" y="9829800"/>
            <a:ext cx="1819469" cy="228600"/>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algn="r" defTabSz="1018824">
              <a:lnSpc>
                <a:spcPct val="110000"/>
              </a:lnSpc>
              <a:spcBef>
                <a:spcPts val="600"/>
              </a:spcBef>
            </a:pPr>
            <a:r>
              <a:rPr lang="en-US" sz="700" dirty="0">
                <a:solidFill>
                  <a:schemeClr val="bg1">
                    <a:lumMod val="50000"/>
                  </a:schemeClr>
                </a:solidFill>
                <a:latin typeface="Avenir LT 35 Light" panose="020B0303020000020003" pitchFamily="34" charset="0"/>
                <a:cs typeface="+mn-cs"/>
              </a:rPr>
              <a:t>135187</a:t>
            </a:r>
          </a:p>
        </p:txBody>
      </p:sp>
      <p:sp>
        <p:nvSpPr>
          <p:cNvPr id="2" name="Title 1"/>
          <p:cNvSpPr>
            <a:spLocks noGrp="1"/>
          </p:cNvSpPr>
          <p:nvPr>
            <p:ph type="title"/>
          </p:nvPr>
        </p:nvSpPr>
        <p:spPr>
          <a:noFill/>
        </p:spPr>
        <p:txBody>
          <a:bodyPr/>
          <a:lstStyle/>
          <a:p>
            <a:r>
              <a:rPr lang="en-US" dirty="0"/>
              <a:t>Country Returns</a:t>
            </a:r>
          </a:p>
        </p:txBody>
      </p:sp>
      <p:pic>
        <p:nvPicPr>
          <p:cNvPr id="7" name="Picture Placeholder 6" descr="A red and white logo&#10;&#10;Description automatically generated">
            <a:extLst>
              <a:ext uri="{FF2B5EF4-FFF2-40B4-BE49-F238E27FC236}">
                <a16:creationId xmlns:a16="http://schemas.microsoft.com/office/drawing/2014/main" id="{8DFA33FE-B410-B5BA-9B84-37C6CAF64406}"/>
              </a:ext>
            </a:extLst>
          </p:cNvPr>
          <p:cNvPicPr>
            <a:picLocks noGrp="1" noChangeAspect="1"/>
          </p:cNvPicPr>
          <p:nvPr>
            <p:ph type="pic" sz="quarter" idx="13"/>
          </p:nvPr>
        </p:nvPicPr>
        <p:blipFill>
          <a:blip r:embed="rId3">
            <a:extLst>
              <a:ext uri="{28A0092B-C50C-407E-A947-70E740481C1C}">
                <a14:useLocalDpi xmlns:a14="http://schemas.microsoft.com/office/drawing/2010/main" val="0"/>
              </a:ext>
            </a:extLst>
          </a:blip>
          <a:srcRect l="10575" r="10575"/>
          <a:stretch>
            <a:fillRect/>
          </a:stretch>
        </p:blipFill>
        <p:spPr/>
      </p:pic>
      <p:sp>
        <p:nvSpPr>
          <p:cNvPr id="17" name="Text Placeholder 16"/>
          <p:cNvSpPr>
            <a:spLocks noGrp="1"/>
          </p:cNvSpPr>
          <p:nvPr>
            <p:ph type="body" sz="quarter" idx="15"/>
          </p:nvPr>
        </p:nvSpPr>
        <p:spPr>
          <a:xfrm>
            <a:off x="434226" y="9161324"/>
            <a:ext cx="6804774" cy="517712"/>
          </a:xfrm>
        </p:spPr>
        <p:txBody>
          <a:bodyPr/>
          <a:lstStyle/>
          <a:p>
            <a:r>
              <a:rPr lang="en-GB" b="1" dirty="0"/>
              <a:t>Past performance is no guarantee of future results</a:t>
            </a:r>
            <a:r>
              <a:rPr lang="en-GB" dirty="0"/>
              <a:t>. </a:t>
            </a:r>
          </a:p>
          <a:p>
            <a:r>
              <a:rPr lang="en-US" dirty="0"/>
              <a:t>Country returns are the country component indices of the MSCI All Country World IMI Index for all countries except the United States, where the Russell 3000 Index is used instead. Global is the return of the MSCI All Country World IMI Index. MSCI index returns are net dividend. Indices are not available for direct investment. Their performance does not reflect the expenses associated with the management of an actual portfolio. MSCI data © MSCI 2023, all rights reserved. Frank Russell Company is the source and owner of the trademarks, service marks and copyrights related to the Russell Indexes. </a:t>
            </a:r>
          </a:p>
        </p:txBody>
      </p:sp>
      <p:sp>
        <p:nvSpPr>
          <p:cNvPr id="6" name="Text Placeholder 5"/>
          <p:cNvSpPr>
            <a:spLocks noGrp="1"/>
          </p:cNvSpPr>
          <p:nvPr>
            <p:ph type="body" sz="quarter" idx="14"/>
          </p:nvPr>
        </p:nvSpPr>
        <p:spPr>
          <a:xfrm>
            <a:off x="421704" y="1828374"/>
            <a:ext cx="6818025" cy="447862"/>
          </a:xfrm>
        </p:spPr>
        <p:txBody>
          <a:bodyPr/>
          <a:lstStyle/>
          <a:p>
            <a:r>
              <a:rPr lang="en-US" dirty="0">
                <a:highlight>
                  <a:srgbClr val="FFFFFF"/>
                </a:highlight>
              </a:rPr>
              <a:t>Third quarter 2023 i</a:t>
            </a:r>
            <a:r>
              <a:rPr lang="en-US" dirty="0"/>
              <a:t>ndex returns</a:t>
            </a:r>
          </a:p>
        </p:txBody>
      </p:sp>
      <p:sp>
        <p:nvSpPr>
          <p:cNvPr id="3" name="Slide Number Placeholder 2"/>
          <p:cNvSpPr>
            <a:spLocks noGrp="1"/>
          </p:cNvSpPr>
          <p:nvPr>
            <p:ph type="sldNum" sz="quarter" idx="12"/>
          </p:nvPr>
        </p:nvSpPr>
        <p:spPr/>
        <p:txBody>
          <a:bodyPr/>
          <a:lstStyle/>
          <a:p>
            <a:fld id="{66F6FF41-5833-4EBF-9145-362BCED2914A}" type="slidenum">
              <a:rPr lang="en-US" smtClean="0"/>
              <a:pPr/>
              <a:t>10</a:t>
            </a:fld>
            <a:endParaRPr lang="en-US" dirty="0"/>
          </a:p>
        </p:txBody>
      </p:sp>
      <p:grpSp>
        <p:nvGrpSpPr>
          <p:cNvPr id="8" name="Group 7">
            <a:extLst>
              <a:ext uri="{FF2B5EF4-FFF2-40B4-BE49-F238E27FC236}">
                <a16:creationId xmlns:a16="http://schemas.microsoft.com/office/drawing/2014/main" id="{2856F6D2-89C1-44B3-9AC3-610F73DDE707}"/>
              </a:ext>
            </a:extLst>
          </p:cNvPr>
          <p:cNvGrpSpPr/>
          <p:nvPr/>
        </p:nvGrpSpPr>
        <p:grpSpPr>
          <a:xfrm>
            <a:off x="451340" y="2580435"/>
            <a:ext cx="6825760" cy="5765843"/>
            <a:chOff x="440747" y="2453175"/>
            <a:chExt cx="9052560" cy="4308596"/>
          </a:xfrm>
        </p:grpSpPr>
        <p:graphicFrame>
          <p:nvGraphicFramePr>
            <p:cNvPr id="10" name="Chart 9">
              <a:extLst>
                <a:ext uri="{FF2B5EF4-FFF2-40B4-BE49-F238E27FC236}">
                  <a16:creationId xmlns:a16="http://schemas.microsoft.com/office/drawing/2014/main" id="{74C65B25-4074-4714-BD83-40422214B390}"/>
                </a:ext>
              </a:extLst>
            </p:cNvPr>
            <p:cNvGraphicFramePr/>
            <p:nvPr>
              <p:extLst>
                <p:ext uri="{D42A27DB-BD31-4B8C-83A1-F6EECF244321}">
                  <p14:modId xmlns:p14="http://schemas.microsoft.com/office/powerpoint/2010/main" val="570757118"/>
                </p:ext>
              </p:extLst>
            </p:nvPr>
          </p:nvGraphicFramePr>
          <p:xfrm>
            <a:off x="440747" y="2453175"/>
            <a:ext cx="9052560" cy="4308596"/>
          </p:xfrm>
          <a:graphic>
            <a:graphicData uri="http://schemas.openxmlformats.org/drawingml/2006/chart">
              <c:chart xmlns:c="http://schemas.openxmlformats.org/drawingml/2006/chart" xmlns:r="http://schemas.openxmlformats.org/officeDocument/2006/relationships" r:id="rId4"/>
            </a:graphicData>
          </a:graphic>
        </p:graphicFrame>
        <p:sp>
          <p:nvSpPr>
            <p:cNvPr id="11" name="TextBox 10">
              <a:extLst>
                <a:ext uri="{FF2B5EF4-FFF2-40B4-BE49-F238E27FC236}">
                  <a16:creationId xmlns:a16="http://schemas.microsoft.com/office/drawing/2014/main" id="{61238F8A-B854-4BB7-8B2E-6624081AFF71}"/>
                </a:ext>
              </a:extLst>
            </p:cNvPr>
            <p:cNvSpPr txBox="1"/>
            <p:nvPr/>
          </p:nvSpPr>
          <p:spPr>
            <a:xfrm rot="16200000">
              <a:off x="4451655" y="6006353"/>
              <a:ext cx="523875" cy="230832"/>
            </a:xfrm>
            <a:prstGeom prst="rect">
              <a:avLst/>
            </a:prstGeom>
            <a:noFill/>
          </p:spPr>
          <p:txBody>
            <a:bodyPr wrap="square" rtlCol="0">
              <a:spAutoFit/>
            </a:bodyPr>
            <a:lstStyle/>
            <a:p>
              <a:pPr algn="r"/>
              <a:r>
                <a:rPr lang="en-US" sz="900" dirty="0">
                  <a:solidFill>
                    <a:srgbClr val="35627D"/>
                  </a:solidFill>
                  <a:latin typeface="Arial" panose="020B0604020202020204" pitchFamily="34" charset="0"/>
                  <a:cs typeface="Arial" panose="020B0604020202020204" pitchFamily="34" charset="0"/>
                </a:rPr>
                <a:t>Global</a:t>
              </a:r>
            </a:p>
          </p:txBody>
        </p:sp>
      </p:grpSp>
    </p:spTree>
    <p:extLst>
      <p:ext uri="{BB962C8B-B14F-4D97-AF65-F5344CB8AC3E}">
        <p14:creationId xmlns:p14="http://schemas.microsoft.com/office/powerpoint/2010/main" val="24178641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ssetID" descr="svtx:content/slide/@id">
            <a:extLst>
              <a:ext uri="{FF2B5EF4-FFF2-40B4-BE49-F238E27FC236}">
                <a16:creationId xmlns:a16="http://schemas.microsoft.com/office/drawing/2014/main" id="{D6C268D1-CE3B-C09C-DE1D-AD4BBBF35AF6}"/>
              </a:ext>
            </a:extLst>
          </p:cNvPr>
          <p:cNvSpPr txBox="1">
            <a:spLocks noGrp="1" noRot="1" noMove="1" noResize="1" noEditPoints="1" noAdjustHandles="1" noChangeArrowheads="1" noChangeShapeType="1"/>
          </p:cNvSpPr>
          <p:nvPr/>
        </p:nvSpPr>
        <p:spPr>
          <a:xfrm>
            <a:off x="5952931" y="9829800"/>
            <a:ext cx="1819469" cy="228600"/>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algn="r" defTabSz="1018824">
              <a:lnSpc>
                <a:spcPct val="110000"/>
              </a:lnSpc>
              <a:spcBef>
                <a:spcPts val="600"/>
              </a:spcBef>
            </a:pPr>
            <a:r>
              <a:rPr lang="en-US" sz="700" dirty="0">
                <a:solidFill>
                  <a:schemeClr val="bg1">
                    <a:lumMod val="50000"/>
                  </a:schemeClr>
                </a:solidFill>
                <a:latin typeface="Avenir LT 35 Light" panose="020B0303020000020003" pitchFamily="34" charset="0"/>
                <a:cs typeface="+mn-cs"/>
              </a:rPr>
              <a:t>135188</a:t>
            </a:r>
          </a:p>
        </p:txBody>
      </p:sp>
      <p:graphicFrame>
        <p:nvGraphicFramePr>
          <p:cNvPr id="27" name="Chart 26">
            <a:extLst>
              <a:ext uri="{FF2B5EF4-FFF2-40B4-BE49-F238E27FC236}">
                <a16:creationId xmlns:a16="http://schemas.microsoft.com/office/drawing/2014/main" id="{914B888F-5CB2-4BC8-81B2-230A506EF9EF}"/>
              </a:ext>
            </a:extLst>
          </p:cNvPr>
          <p:cNvGraphicFramePr/>
          <p:nvPr>
            <p:extLst>
              <p:ext uri="{D42A27DB-BD31-4B8C-83A1-F6EECF244321}">
                <p14:modId xmlns:p14="http://schemas.microsoft.com/office/powerpoint/2010/main" val="3354117136"/>
              </p:ext>
            </p:extLst>
          </p:nvPr>
        </p:nvGraphicFramePr>
        <p:xfrm>
          <a:off x="22374" y="6586836"/>
          <a:ext cx="3406747" cy="19485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5" name="Chart 24">
            <a:extLst>
              <a:ext uri="{FF2B5EF4-FFF2-40B4-BE49-F238E27FC236}">
                <a16:creationId xmlns:a16="http://schemas.microsoft.com/office/drawing/2014/main" id="{473C3805-C62D-4CC3-BFF0-0BE808BA1D3B}"/>
              </a:ext>
            </a:extLst>
          </p:cNvPr>
          <p:cNvGraphicFramePr/>
          <p:nvPr>
            <p:extLst>
              <p:ext uri="{D42A27DB-BD31-4B8C-83A1-F6EECF244321}">
                <p14:modId xmlns:p14="http://schemas.microsoft.com/office/powerpoint/2010/main" val="2864388631"/>
              </p:ext>
            </p:extLst>
          </p:nvPr>
        </p:nvGraphicFramePr>
        <p:xfrm>
          <a:off x="3411120" y="2973413"/>
          <a:ext cx="4219666" cy="1879042"/>
        </p:xfrm>
        <a:graphic>
          <a:graphicData uri="http://schemas.openxmlformats.org/drawingml/2006/chart">
            <c:chart xmlns:c="http://schemas.openxmlformats.org/drawingml/2006/chart" xmlns:r="http://schemas.openxmlformats.org/officeDocument/2006/relationships" r:id="rId4"/>
          </a:graphicData>
        </a:graphic>
      </p:graphicFrame>
      <p:sp>
        <p:nvSpPr>
          <p:cNvPr id="2" name="Title 1"/>
          <p:cNvSpPr>
            <a:spLocks noGrp="1"/>
          </p:cNvSpPr>
          <p:nvPr>
            <p:ph type="title"/>
          </p:nvPr>
        </p:nvSpPr>
        <p:spPr>
          <a:noFill/>
        </p:spPr>
        <p:txBody>
          <a:bodyPr/>
          <a:lstStyle/>
          <a:p>
            <a:r>
              <a:rPr lang="en-US" dirty="0"/>
              <a:t>Real Estate Investment Trusts (REITs)</a:t>
            </a:r>
          </a:p>
        </p:txBody>
      </p:sp>
      <p:pic>
        <p:nvPicPr>
          <p:cNvPr id="6" name="Picture Placeholder 5" descr="A red and white logo&#10;&#10;Description automatically generated">
            <a:extLst>
              <a:ext uri="{FF2B5EF4-FFF2-40B4-BE49-F238E27FC236}">
                <a16:creationId xmlns:a16="http://schemas.microsoft.com/office/drawing/2014/main" id="{78B4E878-5B1B-94F1-E878-2C09BFFF0A4D}"/>
              </a:ext>
            </a:extLst>
          </p:cNvPr>
          <p:cNvPicPr>
            <a:picLocks noGrp="1" noChangeAspect="1"/>
          </p:cNvPicPr>
          <p:nvPr>
            <p:ph type="pic" sz="quarter" idx="13"/>
          </p:nvPr>
        </p:nvPicPr>
        <p:blipFill>
          <a:blip r:embed="rId5">
            <a:extLst>
              <a:ext uri="{28A0092B-C50C-407E-A947-70E740481C1C}">
                <a14:useLocalDpi xmlns:a14="http://schemas.microsoft.com/office/drawing/2010/main" val="0"/>
              </a:ext>
            </a:extLst>
          </a:blip>
          <a:srcRect l="10575" r="10575"/>
          <a:stretch>
            <a:fillRect/>
          </a:stretch>
        </p:blipFill>
        <p:spPr/>
      </p:pic>
      <p:sp>
        <p:nvSpPr>
          <p:cNvPr id="7" name="Text Placeholder 6"/>
          <p:cNvSpPr>
            <a:spLocks noGrp="1"/>
          </p:cNvSpPr>
          <p:nvPr>
            <p:ph type="body" sz="quarter" idx="14"/>
          </p:nvPr>
        </p:nvSpPr>
        <p:spPr/>
        <p:txBody>
          <a:bodyPr/>
          <a:lstStyle/>
          <a:p>
            <a:r>
              <a:rPr lang="en-US" dirty="0">
                <a:highlight>
                  <a:srgbClr val="FFFFFF"/>
                </a:highlight>
              </a:rPr>
              <a:t>Third quarter 2023 i</a:t>
            </a:r>
            <a:r>
              <a:rPr lang="en-US" dirty="0"/>
              <a:t>ndex returns</a:t>
            </a:r>
          </a:p>
        </p:txBody>
      </p:sp>
      <p:sp>
        <p:nvSpPr>
          <p:cNvPr id="10" name="Text Placeholder 9"/>
          <p:cNvSpPr>
            <a:spLocks noGrp="1"/>
          </p:cNvSpPr>
          <p:nvPr>
            <p:ph type="body" sz="quarter" idx="15"/>
          </p:nvPr>
        </p:nvSpPr>
        <p:spPr>
          <a:xfrm>
            <a:off x="434226" y="9152383"/>
            <a:ext cx="6842874" cy="517712"/>
          </a:xfrm>
        </p:spPr>
        <p:txBody>
          <a:bodyPr/>
          <a:lstStyle/>
          <a:p>
            <a:r>
              <a:rPr lang="en-US" b="1" dirty="0"/>
              <a:t>Past performance is not a guarantee of future results. Indices are not available for direct investment. Index performance does not reflect the expenses associated with the management of an actual portfolio.</a:t>
            </a:r>
            <a:r>
              <a:rPr lang="en-US" dirty="0"/>
              <a:t> Number of REIT stocks and total value based on the two indices. All index returns are net of withholding tax on dividends. Total value of REIT stocks represented by Dow Jones US Select REIT Index and the S&amp;P Global ex US REIT Index. Dow Jones US Select REIT Index used as proxy for the US market, and S&amp;P Global ex US REIT Index used as proxy for the World ex US market. Dow Jones and S&amp;P data © 2023 S&amp;P Dow Jones Indices LLC, a division of S&amp;P Global. All rights reserved.</a:t>
            </a:r>
          </a:p>
        </p:txBody>
      </p:sp>
      <p:sp>
        <p:nvSpPr>
          <p:cNvPr id="12" name="Text Placeholder 11"/>
          <p:cNvSpPr>
            <a:spLocks noGrp="1"/>
          </p:cNvSpPr>
          <p:nvPr>
            <p:ph type="body" sz="quarter" idx="18"/>
          </p:nvPr>
        </p:nvSpPr>
        <p:spPr>
          <a:xfrm>
            <a:off x="429800" y="2604477"/>
            <a:ext cx="2427700" cy="3209887"/>
          </a:xfrm>
        </p:spPr>
        <p:txBody>
          <a:bodyPr/>
          <a:lstStyle/>
          <a:p>
            <a:r>
              <a:rPr lang="en-US" dirty="0"/>
              <a:t>US real estate investment trusts underperformed non-US REITs during the quarter.</a:t>
            </a:r>
          </a:p>
        </p:txBody>
      </p:sp>
      <p:cxnSp>
        <p:nvCxnSpPr>
          <p:cNvPr id="14" name="Straight Connector 13"/>
          <p:cNvCxnSpPr/>
          <p:nvPr/>
        </p:nvCxnSpPr>
        <p:spPr>
          <a:xfrm>
            <a:off x="3322081" y="2650465"/>
            <a:ext cx="0" cy="5729447"/>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3" name="Slide Number Placeholder 2"/>
          <p:cNvSpPr>
            <a:spLocks noGrp="1"/>
          </p:cNvSpPr>
          <p:nvPr>
            <p:ph type="sldNum" sz="quarter" idx="12"/>
          </p:nvPr>
        </p:nvSpPr>
        <p:spPr/>
        <p:txBody>
          <a:bodyPr/>
          <a:lstStyle/>
          <a:p>
            <a:fld id="{66F6FF41-5833-4EBF-9145-362BCED2914A}" type="slidenum">
              <a:rPr lang="en-US" smtClean="0"/>
              <a:pPr/>
              <a:t>11</a:t>
            </a:fld>
            <a:endParaRPr lang="en-US" dirty="0"/>
          </a:p>
        </p:txBody>
      </p:sp>
      <p:cxnSp>
        <p:nvCxnSpPr>
          <p:cNvPr id="17" name="Straight Connector 16">
            <a:extLst>
              <a:ext uri="{FF2B5EF4-FFF2-40B4-BE49-F238E27FC236}">
                <a16:creationId xmlns:a16="http://schemas.microsoft.com/office/drawing/2014/main" id="{412238FB-B507-4511-9453-6F7088EFF4C9}"/>
              </a:ext>
            </a:extLst>
          </p:cNvPr>
          <p:cNvCxnSpPr/>
          <p:nvPr/>
        </p:nvCxnSpPr>
        <p:spPr>
          <a:xfrm flipV="1">
            <a:off x="533156" y="6516428"/>
            <a:ext cx="2589823" cy="1"/>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8" name="Content Placeholder 10">
            <a:extLst>
              <a:ext uri="{FF2B5EF4-FFF2-40B4-BE49-F238E27FC236}">
                <a16:creationId xmlns:a16="http://schemas.microsoft.com/office/drawing/2014/main" id="{50BE2FC4-A285-42AA-A723-7C11D7382CAA}"/>
              </a:ext>
            </a:extLst>
          </p:cNvPr>
          <p:cNvSpPr txBox="1">
            <a:spLocks/>
          </p:cNvSpPr>
          <p:nvPr/>
        </p:nvSpPr>
        <p:spPr>
          <a:xfrm>
            <a:off x="476137" y="6102859"/>
            <a:ext cx="2709262" cy="404896"/>
          </a:xfrm>
          <a:prstGeom prst="rect">
            <a:avLst/>
          </a:prstGeom>
        </p:spPr>
        <p:txBody>
          <a:bodyPr anchor="b"/>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lvl="1" indent="0">
              <a:spcBef>
                <a:spcPts val="0"/>
              </a:spcBef>
              <a:buNone/>
            </a:pPr>
            <a:r>
              <a:rPr lang="en-US" sz="1000" b="1" dirty="0">
                <a:solidFill>
                  <a:schemeClr val="accent1"/>
                </a:solidFill>
              </a:rPr>
              <a:t>Total Value of REIT Stocks</a:t>
            </a:r>
          </a:p>
        </p:txBody>
      </p:sp>
      <p:grpSp>
        <p:nvGrpSpPr>
          <p:cNvPr id="21" name="Group 20">
            <a:extLst>
              <a:ext uri="{FF2B5EF4-FFF2-40B4-BE49-F238E27FC236}">
                <a16:creationId xmlns:a16="http://schemas.microsoft.com/office/drawing/2014/main" id="{2046FD64-23FA-4B70-8F23-DD76BF712C05}"/>
              </a:ext>
            </a:extLst>
          </p:cNvPr>
          <p:cNvGrpSpPr/>
          <p:nvPr/>
        </p:nvGrpSpPr>
        <p:grpSpPr>
          <a:xfrm>
            <a:off x="3420600" y="2599294"/>
            <a:ext cx="3875088" cy="342590"/>
            <a:chOff x="4635169" y="1826708"/>
            <a:chExt cx="4441437" cy="342590"/>
          </a:xfrm>
        </p:grpSpPr>
        <p:sp>
          <p:nvSpPr>
            <p:cNvPr id="22" name="Content Placeholder 9">
              <a:extLst>
                <a:ext uri="{FF2B5EF4-FFF2-40B4-BE49-F238E27FC236}">
                  <a16:creationId xmlns:a16="http://schemas.microsoft.com/office/drawing/2014/main" id="{DD96718D-33A5-4545-96F9-7FE406506D4F}"/>
                </a:ext>
              </a:extLst>
            </p:cNvPr>
            <p:cNvSpPr txBox="1">
              <a:spLocks/>
            </p:cNvSpPr>
            <p:nvPr/>
          </p:nvSpPr>
          <p:spPr>
            <a:xfrm>
              <a:off x="4635169" y="1826708"/>
              <a:ext cx="4441437" cy="342590"/>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lvl="1" indent="0">
                <a:spcBef>
                  <a:spcPts val="0"/>
                </a:spcBef>
                <a:buNone/>
              </a:pPr>
              <a:r>
                <a:rPr lang="en-US" sz="1000" b="1" dirty="0">
                  <a:solidFill>
                    <a:schemeClr val="accent1"/>
                  </a:solidFill>
                </a:rPr>
                <a:t>Ranked Returns (%)</a:t>
              </a:r>
            </a:p>
            <a:p>
              <a:pPr>
                <a:spcBef>
                  <a:spcPts val="0"/>
                </a:spcBef>
              </a:pPr>
              <a:endParaRPr lang="en-US" sz="1000" b="1" dirty="0">
                <a:solidFill>
                  <a:schemeClr val="accent1"/>
                </a:solidFill>
              </a:endParaRPr>
            </a:p>
          </p:txBody>
        </p:sp>
        <p:cxnSp>
          <p:nvCxnSpPr>
            <p:cNvPr id="23" name="Straight Connector 22">
              <a:extLst>
                <a:ext uri="{FF2B5EF4-FFF2-40B4-BE49-F238E27FC236}">
                  <a16:creationId xmlns:a16="http://schemas.microsoft.com/office/drawing/2014/main" id="{E1ECBC18-597B-4FA8-AB65-0EFB5FFE7965}"/>
                </a:ext>
              </a:extLst>
            </p:cNvPr>
            <p:cNvCxnSpPr>
              <a:cxnSpLocks/>
            </p:cNvCxnSpPr>
            <p:nvPr/>
          </p:nvCxnSpPr>
          <p:spPr>
            <a:xfrm flipV="1">
              <a:off x="4724400" y="2060930"/>
              <a:ext cx="4318470" cy="1"/>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sp>
        <p:nvSpPr>
          <p:cNvPr id="24" name="Content Placeholder 23">
            <a:extLst>
              <a:ext uri="{FF2B5EF4-FFF2-40B4-BE49-F238E27FC236}">
                <a16:creationId xmlns:a16="http://schemas.microsoft.com/office/drawing/2014/main" id="{ABFC5E40-77A2-401D-8F27-860E9FAB3DF6}"/>
              </a:ext>
            </a:extLst>
          </p:cNvPr>
          <p:cNvSpPr txBox="1">
            <a:spLocks/>
          </p:cNvSpPr>
          <p:nvPr/>
        </p:nvSpPr>
        <p:spPr>
          <a:xfrm>
            <a:off x="3411119" y="6274255"/>
            <a:ext cx="2916814" cy="355735"/>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lvl="1" indent="0">
              <a:spcBef>
                <a:spcPts val="0"/>
              </a:spcBef>
              <a:buNone/>
            </a:pPr>
            <a:r>
              <a:rPr lang="en-US" sz="1000" b="1" dirty="0">
                <a:solidFill>
                  <a:schemeClr val="accent1"/>
                </a:solidFill>
              </a:rPr>
              <a:t>Period Returns (%) </a:t>
            </a:r>
          </a:p>
        </p:txBody>
      </p:sp>
      <p:cxnSp>
        <p:nvCxnSpPr>
          <p:cNvPr id="26" name="Straight Connector 25">
            <a:extLst>
              <a:ext uri="{FF2B5EF4-FFF2-40B4-BE49-F238E27FC236}">
                <a16:creationId xmlns:a16="http://schemas.microsoft.com/office/drawing/2014/main" id="{22293124-0D25-41D0-B347-4D43D035F46C}"/>
              </a:ext>
            </a:extLst>
          </p:cNvPr>
          <p:cNvCxnSpPr>
            <a:cxnSpLocks/>
          </p:cNvCxnSpPr>
          <p:nvPr/>
        </p:nvCxnSpPr>
        <p:spPr>
          <a:xfrm flipV="1">
            <a:off x="3498453" y="6517989"/>
            <a:ext cx="3767801" cy="1"/>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aphicFrame>
        <p:nvGraphicFramePr>
          <p:cNvPr id="28" name="Table 27">
            <a:extLst>
              <a:ext uri="{FF2B5EF4-FFF2-40B4-BE49-F238E27FC236}">
                <a16:creationId xmlns:a16="http://schemas.microsoft.com/office/drawing/2014/main" id="{B3E39DB8-1F77-4650-AA92-DF97B097F8C5}"/>
              </a:ext>
            </a:extLst>
          </p:cNvPr>
          <p:cNvGraphicFramePr>
            <a:graphicFrameLocks noGrp="1"/>
          </p:cNvGraphicFramePr>
          <p:nvPr>
            <p:extLst>
              <p:ext uri="{D42A27DB-BD31-4B8C-83A1-F6EECF244321}">
                <p14:modId xmlns:p14="http://schemas.microsoft.com/office/powerpoint/2010/main" val="1808253352"/>
              </p:ext>
            </p:extLst>
          </p:nvPr>
        </p:nvGraphicFramePr>
        <p:xfrm>
          <a:off x="3498452" y="6547858"/>
          <a:ext cx="3778645" cy="762524"/>
        </p:xfrm>
        <a:graphic>
          <a:graphicData uri="http://schemas.openxmlformats.org/drawingml/2006/table">
            <a:tbl>
              <a:tblPr>
                <a:tableStyleId>{5C22544A-7EE6-4342-B048-85BDC9FD1C3A}</a:tableStyleId>
              </a:tblPr>
              <a:tblGrid>
                <a:gridCol w="1153057">
                  <a:extLst>
                    <a:ext uri="{9D8B030D-6E8A-4147-A177-3AD203B41FA5}">
                      <a16:colId xmlns:a16="http://schemas.microsoft.com/office/drawing/2014/main" val="20000"/>
                    </a:ext>
                  </a:extLst>
                </a:gridCol>
                <a:gridCol w="437598">
                  <a:extLst>
                    <a:ext uri="{9D8B030D-6E8A-4147-A177-3AD203B41FA5}">
                      <a16:colId xmlns:a16="http://schemas.microsoft.com/office/drawing/2014/main" val="851030634"/>
                    </a:ext>
                  </a:extLst>
                </a:gridCol>
                <a:gridCol w="437598">
                  <a:extLst>
                    <a:ext uri="{9D8B030D-6E8A-4147-A177-3AD203B41FA5}">
                      <a16:colId xmlns:a16="http://schemas.microsoft.com/office/drawing/2014/main" val="580299772"/>
                    </a:ext>
                  </a:extLst>
                </a:gridCol>
                <a:gridCol w="437598">
                  <a:extLst>
                    <a:ext uri="{9D8B030D-6E8A-4147-A177-3AD203B41FA5}">
                      <a16:colId xmlns:a16="http://schemas.microsoft.com/office/drawing/2014/main" val="20001"/>
                    </a:ext>
                  </a:extLst>
                </a:gridCol>
                <a:gridCol w="437598">
                  <a:extLst>
                    <a:ext uri="{9D8B030D-6E8A-4147-A177-3AD203B41FA5}">
                      <a16:colId xmlns:a16="http://schemas.microsoft.com/office/drawing/2014/main" val="20003"/>
                    </a:ext>
                  </a:extLst>
                </a:gridCol>
                <a:gridCol w="437598">
                  <a:extLst>
                    <a:ext uri="{9D8B030D-6E8A-4147-A177-3AD203B41FA5}">
                      <a16:colId xmlns:a16="http://schemas.microsoft.com/office/drawing/2014/main" val="20004"/>
                    </a:ext>
                  </a:extLst>
                </a:gridCol>
                <a:gridCol w="437598">
                  <a:extLst>
                    <a:ext uri="{9D8B030D-6E8A-4147-A177-3AD203B41FA5}">
                      <a16:colId xmlns:a16="http://schemas.microsoft.com/office/drawing/2014/main" val="20005"/>
                    </a:ext>
                  </a:extLst>
                </a:gridCol>
              </a:tblGrid>
              <a:tr h="0">
                <a:tc>
                  <a:txBody>
                    <a:bodyPr/>
                    <a:lstStyle/>
                    <a:p>
                      <a:endParaRPr lang="en-GB" sz="500" dirty="0"/>
                    </a:p>
                  </a:txBody>
                  <a:tcPr marL="8959" marR="8959" marT="8959" marB="0" anchor="b">
                    <a:noFill/>
                  </a:tcPr>
                </a:tc>
                <a:tc>
                  <a:txBody>
                    <a:bodyPr/>
                    <a:lstStyle/>
                    <a:p>
                      <a:pPr algn="r" fontAlgn="b"/>
                      <a:endParaRPr lang="en-GB" sz="500" b="0" i="0" u="none" strike="noStrike" dirty="0">
                        <a:solidFill>
                          <a:srgbClr val="000000"/>
                        </a:solidFill>
                        <a:effectLst/>
                        <a:latin typeface="+mn-lt"/>
                      </a:endParaRPr>
                    </a:p>
                  </a:txBody>
                  <a:tcPr marL="8959" marR="107513" marT="8959" marB="0" anchor="b">
                    <a:noFill/>
                  </a:tcPr>
                </a:tc>
                <a:tc>
                  <a:txBody>
                    <a:bodyPr/>
                    <a:lstStyle/>
                    <a:p>
                      <a:pPr algn="r" fontAlgn="b"/>
                      <a:endParaRPr lang="en-GB" sz="500" b="0" i="0" u="none" strike="noStrike" dirty="0">
                        <a:solidFill>
                          <a:srgbClr val="000000"/>
                        </a:solidFill>
                        <a:effectLst/>
                        <a:latin typeface="+mn-lt"/>
                      </a:endParaRPr>
                    </a:p>
                  </a:txBody>
                  <a:tcPr marL="8959" marR="107513" marT="8959" marB="0" anchor="b">
                    <a:noFill/>
                  </a:tcPr>
                </a:tc>
                <a:tc>
                  <a:txBody>
                    <a:bodyPr/>
                    <a:lstStyle/>
                    <a:p>
                      <a:pPr algn="r" fontAlgn="b"/>
                      <a:r>
                        <a:rPr lang="en-GB" sz="500" u="none" strike="noStrike" dirty="0">
                          <a:effectLst/>
                          <a:latin typeface="+mn-lt"/>
                        </a:rPr>
                        <a:t> </a:t>
                      </a:r>
                      <a:endParaRPr lang="en-GB" sz="500" b="0" i="0" u="none" strike="noStrike" dirty="0">
                        <a:solidFill>
                          <a:srgbClr val="000000"/>
                        </a:solidFill>
                        <a:effectLst/>
                        <a:latin typeface="+mn-lt"/>
                      </a:endParaRPr>
                    </a:p>
                  </a:txBody>
                  <a:tcPr marL="8959" marR="107513" marT="8959" marB="0" anchor="b">
                    <a:noFill/>
                  </a:tcPr>
                </a:tc>
                <a:tc gridSpan="3">
                  <a:txBody>
                    <a:bodyPr/>
                    <a:lstStyle/>
                    <a:p>
                      <a:pPr marL="0" marR="0" lvl="0" indent="0" algn="ctr" defTabSz="1018824" rtl="0" eaLnBrk="1" fontAlgn="b" latinLnBrk="0" hangingPunct="1">
                        <a:lnSpc>
                          <a:spcPct val="100000"/>
                        </a:lnSpc>
                        <a:spcBef>
                          <a:spcPts val="0"/>
                        </a:spcBef>
                        <a:spcAft>
                          <a:spcPts val="0"/>
                        </a:spcAft>
                        <a:buClrTx/>
                        <a:buSzTx/>
                        <a:buFontTx/>
                        <a:buNone/>
                        <a:tabLst/>
                        <a:defRPr/>
                      </a:pPr>
                      <a:r>
                        <a:rPr lang="en-GB" sz="700" u="none" strike="noStrike" dirty="0">
                          <a:effectLst/>
                          <a:latin typeface="+mn-lt"/>
                        </a:rPr>
                        <a:t>Annualized</a:t>
                      </a:r>
                      <a:endParaRPr lang="en-GB" sz="700" b="0" i="1" u="none" strike="noStrike" dirty="0">
                        <a:solidFill>
                          <a:srgbClr val="000000"/>
                        </a:solidFill>
                        <a:effectLst/>
                        <a:latin typeface="+mn-lt"/>
                      </a:endParaRPr>
                    </a:p>
                  </a:txBody>
                  <a:tcPr marL="0" marR="0" marT="0" marB="9144" anchor="b">
                    <a:lnB w="9525" cap="flat" cmpd="sng" algn="ctr">
                      <a:solidFill>
                        <a:schemeClr val="tx1">
                          <a:lumMod val="75000"/>
                          <a:lumOff val="25000"/>
                        </a:schemeClr>
                      </a:solidFill>
                      <a:prstDash val="solid"/>
                      <a:round/>
                      <a:headEnd type="none" w="med" len="med"/>
                      <a:tailEnd type="none" w="med" len="med"/>
                    </a:lnB>
                    <a:noFill/>
                  </a:tcPr>
                </a:tc>
                <a:tc hMerge="1">
                  <a:txBody>
                    <a:bodyPr/>
                    <a:lstStyle/>
                    <a:p>
                      <a:pPr marL="0" marR="0" lvl="0" indent="0" algn="r" defTabSz="1018824" rtl="0" eaLnBrk="1" fontAlgn="b" latinLnBrk="0" hangingPunct="1">
                        <a:lnSpc>
                          <a:spcPct val="100000"/>
                        </a:lnSpc>
                        <a:spcBef>
                          <a:spcPts val="0"/>
                        </a:spcBef>
                        <a:spcAft>
                          <a:spcPts val="0"/>
                        </a:spcAft>
                        <a:buClrTx/>
                        <a:buSzTx/>
                        <a:buFontTx/>
                        <a:buNone/>
                        <a:tabLst/>
                        <a:defRPr/>
                      </a:pPr>
                      <a:r>
                        <a:rPr lang="en-GB" sz="800" u="none" strike="noStrike" dirty="0">
                          <a:effectLst/>
                          <a:latin typeface="+mn-lt"/>
                        </a:rPr>
                        <a:t>Annualized</a:t>
                      </a:r>
                      <a:endParaRPr lang="en-GB" sz="800" b="0" i="1" u="none" strike="noStrike" dirty="0">
                        <a:solidFill>
                          <a:srgbClr val="000000"/>
                        </a:solidFill>
                        <a:effectLst/>
                        <a:latin typeface="+mn-lt"/>
                      </a:endParaRPr>
                    </a:p>
                  </a:txBody>
                  <a:tcPr marL="8959" marR="8959" marT="8959" marB="0">
                    <a:noFill/>
                  </a:tcPr>
                </a:tc>
                <a:tc hMerge="1">
                  <a:txBody>
                    <a:bodyPr/>
                    <a:lstStyle/>
                    <a:p>
                      <a:endParaRPr lang="en-GB"/>
                    </a:p>
                  </a:txBody>
                  <a:tcPr/>
                </a:tc>
                <a:extLst>
                  <a:ext uri="{0D108BD9-81ED-4DB2-BD59-A6C34878D82A}">
                    <a16:rowId xmlns:a16="http://schemas.microsoft.com/office/drawing/2014/main" val="10000"/>
                  </a:ext>
                </a:extLst>
              </a:tr>
              <a:tr h="210312">
                <a:tc>
                  <a:txBody>
                    <a:bodyPr/>
                    <a:lstStyle/>
                    <a:p>
                      <a:pPr algn="l" fontAlgn="ctr"/>
                      <a:r>
                        <a:rPr lang="en-US" sz="800" b="0" i="0" u="none" strike="noStrike" dirty="0">
                          <a:solidFill>
                            <a:schemeClr val="dk1"/>
                          </a:solidFill>
                          <a:effectLst/>
                          <a:latin typeface="+mn-lt"/>
                        </a:rPr>
                        <a:t>Asset Class</a:t>
                      </a:r>
                      <a:endParaRPr lang="en-GB" sz="800" b="0" i="0" u="none" strike="noStrike" dirty="0">
                        <a:solidFill>
                          <a:srgbClr val="000000"/>
                        </a:solidFill>
                        <a:effectLst/>
                        <a:latin typeface="+mn-lt"/>
                      </a:endParaRPr>
                    </a:p>
                  </a:txBody>
                  <a:tcPr marL="46800" marR="8959" marT="8959" marB="0" anchor="ctr">
                    <a:solidFill>
                      <a:schemeClr val="bg1">
                        <a:lumMod val="85000"/>
                      </a:schemeClr>
                    </a:solidFill>
                  </a:tcPr>
                </a:tc>
                <a:tc>
                  <a:txBody>
                    <a:bodyPr/>
                    <a:lstStyle/>
                    <a:p>
                      <a:pPr algn="ctr" fontAlgn="ctr"/>
                      <a:r>
                        <a:rPr lang="en-GB" sz="800" b="0" i="0" u="none" strike="noStrike" dirty="0">
                          <a:solidFill>
                            <a:srgbClr val="000000"/>
                          </a:solidFill>
                          <a:effectLst/>
                          <a:latin typeface="+mn-lt"/>
                        </a:rPr>
                        <a:t>QTR</a:t>
                      </a:r>
                    </a:p>
                  </a:txBody>
                  <a:tcPr marL="0" marR="0" marT="0" marB="0" anchor="ctr">
                    <a:solidFill>
                      <a:schemeClr val="bg1">
                        <a:lumMod val="85000"/>
                      </a:schemeClr>
                    </a:solidFill>
                  </a:tcPr>
                </a:tc>
                <a:tc>
                  <a:txBody>
                    <a:bodyPr/>
                    <a:lstStyle/>
                    <a:p>
                      <a:pPr algn="ctr" fontAlgn="ctr"/>
                      <a:r>
                        <a:rPr lang="en-GB" sz="800" b="0" i="0" u="none" strike="noStrike" dirty="0">
                          <a:solidFill>
                            <a:srgbClr val="000000"/>
                          </a:solidFill>
                          <a:effectLst/>
                          <a:latin typeface="+mn-lt"/>
                        </a:rPr>
                        <a:t>YTD</a:t>
                      </a:r>
                    </a:p>
                  </a:txBody>
                  <a:tcPr marL="0" marR="0" marT="0" marB="0" anchor="ctr">
                    <a:solidFill>
                      <a:schemeClr val="bg1">
                        <a:lumMod val="85000"/>
                      </a:schemeClr>
                    </a:solidFill>
                  </a:tcPr>
                </a:tc>
                <a:tc>
                  <a:txBody>
                    <a:bodyPr/>
                    <a:lstStyle/>
                    <a:p>
                      <a:pPr algn="ctr" fontAlgn="ctr"/>
                      <a:r>
                        <a:rPr lang="en-GB" sz="800" b="0" i="0" u="none" strike="noStrike" dirty="0">
                          <a:solidFill>
                            <a:schemeClr val="dk1"/>
                          </a:solidFill>
                          <a:effectLst/>
                          <a:latin typeface="+mn-lt"/>
                        </a:rPr>
                        <a:t>1 Year</a:t>
                      </a:r>
                      <a:endParaRPr lang="en-GB" sz="800" b="0" i="0" u="none" strike="noStrike" dirty="0">
                        <a:solidFill>
                          <a:srgbClr val="000000"/>
                        </a:solidFill>
                        <a:effectLst/>
                        <a:latin typeface="+mn-lt"/>
                      </a:endParaRPr>
                    </a:p>
                  </a:txBody>
                  <a:tcPr marL="0" marR="0" marT="0" marB="0" anchor="ctr">
                    <a:solidFill>
                      <a:schemeClr val="bg1">
                        <a:lumMod val="85000"/>
                      </a:schemeClr>
                    </a:solidFill>
                  </a:tcPr>
                </a:tc>
                <a:tc>
                  <a:txBody>
                    <a:bodyPr/>
                    <a:lstStyle/>
                    <a:p>
                      <a:pPr algn="ctr" fontAlgn="ctr"/>
                      <a:r>
                        <a:rPr lang="en-GB" sz="800" u="none" strike="noStrike" dirty="0">
                          <a:effectLst/>
                          <a:latin typeface="+mn-lt"/>
                        </a:rPr>
                        <a:t>3 Years</a:t>
                      </a:r>
                      <a:endParaRPr lang="en-GB" sz="800" b="0" i="0" u="none" strike="noStrike" dirty="0">
                        <a:solidFill>
                          <a:srgbClr val="000000"/>
                        </a:solidFill>
                        <a:effectLst/>
                        <a:latin typeface="+mn-lt"/>
                      </a:endParaRPr>
                    </a:p>
                  </a:txBody>
                  <a:tcPr marL="0" marR="0" marT="0" marB="0" anchor="ctr">
                    <a:lnT w="9525" cap="flat" cmpd="sng" algn="ctr">
                      <a:solidFill>
                        <a:schemeClr val="tx1">
                          <a:lumMod val="75000"/>
                          <a:lumOff val="25000"/>
                        </a:schemeClr>
                      </a:solidFill>
                      <a:prstDash val="solid"/>
                      <a:round/>
                      <a:headEnd type="none" w="med" len="med"/>
                      <a:tailEnd type="none" w="med" len="med"/>
                    </a:lnT>
                    <a:solidFill>
                      <a:schemeClr val="bg1">
                        <a:lumMod val="85000"/>
                      </a:schemeClr>
                    </a:solidFill>
                  </a:tcPr>
                </a:tc>
                <a:tc>
                  <a:txBody>
                    <a:bodyPr/>
                    <a:lstStyle/>
                    <a:p>
                      <a:pPr algn="ctr" fontAlgn="ctr"/>
                      <a:r>
                        <a:rPr lang="en-GB" sz="800" u="none" strike="noStrike" dirty="0">
                          <a:effectLst/>
                          <a:latin typeface="+mn-lt"/>
                        </a:rPr>
                        <a:t>5 Years</a:t>
                      </a:r>
                      <a:endParaRPr lang="en-GB" sz="800" b="0" i="0" u="none" strike="noStrike" dirty="0">
                        <a:solidFill>
                          <a:srgbClr val="000000"/>
                        </a:solidFill>
                        <a:effectLst/>
                        <a:latin typeface="+mn-lt"/>
                      </a:endParaRPr>
                    </a:p>
                  </a:txBody>
                  <a:tcPr marL="0" marR="0" marT="0" marB="0" anchor="ctr">
                    <a:lnT w="9525" cap="flat" cmpd="sng" algn="ctr">
                      <a:solidFill>
                        <a:schemeClr val="tx1">
                          <a:lumMod val="75000"/>
                          <a:lumOff val="25000"/>
                        </a:schemeClr>
                      </a:solidFill>
                      <a:prstDash val="solid"/>
                      <a:round/>
                      <a:headEnd type="none" w="med" len="med"/>
                      <a:tailEnd type="none" w="med" len="med"/>
                    </a:lnT>
                    <a:solidFill>
                      <a:schemeClr val="bg1">
                        <a:lumMod val="85000"/>
                      </a:schemeClr>
                    </a:solidFill>
                  </a:tcPr>
                </a:tc>
                <a:tc>
                  <a:txBody>
                    <a:bodyPr/>
                    <a:lstStyle/>
                    <a:p>
                      <a:pPr algn="ctr" fontAlgn="ctr"/>
                      <a:r>
                        <a:rPr lang="en-GB" sz="800" u="none" strike="noStrike" dirty="0">
                          <a:effectLst/>
                          <a:latin typeface="+mn-lt"/>
                        </a:rPr>
                        <a:t>10 Years</a:t>
                      </a:r>
                      <a:endParaRPr lang="en-GB" sz="800" b="0" i="0" u="none" strike="noStrike" dirty="0">
                        <a:solidFill>
                          <a:srgbClr val="000000"/>
                        </a:solidFill>
                        <a:effectLst/>
                        <a:latin typeface="+mn-lt"/>
                      </a:endParaRPr>
                    </a:p>
                  </a:txBody>
                  <a:tcPr marL="0" marR="0" marT="0" marB="0" anchor="ctr">
                    <a:lnT w="9525" cap="flat" cmpd="sng" algn="ctr">
                      <a:solidFill>
                        <a:schemeClr val="tx1">
                          <a:lumMod val="75000"/>
                          <a:lumOff val="25000"/>
                        </a:schemeClr>
                      </a:solidFill>
                      <a:prstDash val="solid"/>
                      <a:round/>
                      <a:headEnd type="none" w="med" len="med"/>
                      <a:tailEnd type="none" w="med" len="med"/>
                    </a:lnT>
                    <a:solidFill>
                      <a:schemeClr val="bg1">
                        <a:lumMod val="85000"/>
                      </a:schemeClr>
                    </a:solidFill>
                  </a:tcPr>
                </a:tc>
                <a:extLst>
                  <a:ext uri="{0D108BD9-81ED-4DB2-BD59-A6C34878D82A}">
                    <a16:rowId xmlns:a16="http://schemas.microsoft.com/office/drawing/2014/main" val="10002"/>
                  </a:ext>
                </a:extLst>
              </a:tr>
              <a:tr h="218194">
                <a:tc>
                  <a:txBody>
                    <a:bodyPr/>
                    <a:lstStyle/>
                    <a:p>
                      <a:pPr algn="l" fontAlgn="b"/>
                      <a:r>
                        <a:rPr lang="en-US" sz="900" b="0" i="0" u="none" strike="noStrike" kern="1200" dirty="0">
                          <a:solidFill>
                            <a:srgbClr val="000000"/>
                          </a:solidFill>
                          <a:effectLst/>
                          <a:latin typeface="+mn-lt"/>
                          <a:ea typeface="+mn-ea"/>
                          <a:cs typeface="+mn-cs"/>
                        </a:rPr>
                        <a:t>Global ex US REITS</a:t>
                      </a:r>
                    </a:p>
                  </a:txBody>
                  <a:tcPr marL="46800" marR="7168" marT="7168" marB="0" anchor="ctr">
                    <a:noFill/>
                  </a:tcPr>
                </a:tc>
                <a:tc>
                  <a:txBody>
                    <a:bodyPr/>
                    <a:lstStyle/>
                    <a:p>
                      <a:pPr marL="0" algn="ctr" defTabSz="1018228" rtl="0" eaLnBrk="1" fontAlgn="b" latinLnBrk="0" hangingPunct="1"/>
                      <a:r>
                        <a:rPr lang="en-GB" sz="900" b="0" i="0" u="none" strike="noStrike" kern="1200" dirty="0">
                          <a:solidFill>
                            <a:srgbClr val="C00000"/>
                          </a:solidFill>
                          <a:effectLst/>
                          <a:latin typeface="+mn-lt"/>
                          <a:ea typeface="+mn-ea"/>
                          <a:cs typeface="+mn-cs"/>
                        </a:rPr>
                        <a:t>-4.48</a:t>
                      </a:r>
                    </a:p>
                  </a:txBody>
                  <a:tcPr marL="0" marR="0" marT="0" marB="0" anchor="ctr">
                    <a:noFill/>
                  </a:tcPr>
                </a:tc>
                <a:tc>
                  <a:txBody>
                    <a:bodyPr/>
                    <a:lstStyle/>
                    <a:p>
                      <a:pPr marL="0" algn="ctr" defTabSz="1018228" rtl="0" eaLnBrk="1" fontAlgn="b" latinLnBrk="0" hangingPunct="1"/>
                      <a:r>
                        <a:rPr lang="en-GB" sz="900" b="0" i="0" u="none" strike="noStrike" kern="1200" dirty="0">
                          <a:solidFill>
                            <a:srgbClr val="C00000"/>
                          </a:solidFill>
                          <a:effectLst/>
                          <a:latin typeface="+mn-lt"/>
                          <a:ea typeface="+mn-ea"/>
                          <a:cs typeface="+mn-cs"/>
                        </a:rPr>
                        <a:t>-8.16</a:t>
                      </a:r>
                    </a:p>
                  </a:txBody>
                  <a:tcPr marL="0" marR="0" marT="0" marB="0" anchor="ctr">
                    <a:noFill/>
                  </a:tcPr>
                </a:tc>
                <a:tc>
                  <a:txBody>
                    <a:bodyPr/>
                    <a:lstStyle/>
                    <a:p>
                      <a:pPr marL="0" algn="ctr" defTabSz="1018228" rtl="0" eaLnBrk="1" fontAlgn="b" latinLnBrk="0" hangingPunct="1"/>
                      <a:r>
                        <a:rPr lang="en-GB" sz="900" b="0" i="0" u="none" strike="noStrike" kern="1200" dirty="0">
                          <a:solidFill>
                            <a:schemeClr val="tx1"/>
                          </a:solidFill>
                          <a:effectLst/>
                          <a:latin typeface="+mn-lt"/>
                          <a:ea typeface="+mn-ea"/>
                          <a:cs typeface="+mn-cs"/>
                        </a:rPr>
                        <a:t>2.30</a:t>
                      </a:r>
                    </a:p>
                  </a:txBody>
                  <a:tcPr marL="0" marR="0" marT="0" marB="0" anchor="ctr">
                    <a:noFill/>
                  </a:tcPr>
                </a:tc>
                <a:tc>
                  <a:txBody>
                    <a:bodyPr/>
                    <a:lstStyle/>
                    <a:p>
                      <a:pPr marL="0" algn="ctr" defTabSz="1018228" rtl="0" eaLnBrk="1" fontAlgn="b" latinLnBrk="0" hangingPunct="1"/>
                      <a:r>
                        <a:rPr lang="en-GB" sz="900" b="0" i="0" u="none" strike="noStrike" kern="1200" dirty="0">
                          <a:solidFill>
                            <a:srgbClr val="C00000"/>
                          </a:solidFill>
                          <a:effectLst/>
                          <a:latin typeface="+mn-lt"/>
                          <a:ea typeface="+mn-ea"/>
                          <a:cs typeface="+mn-cs"/>
                        </a:rPr>
                        <a:t>-2.67</a:t>
                      </a:r>
                    </a:p>
                  </a:txBody>
                  <a:tcPr marL="0" marR="0" marT="0" marB="0" anchor="ctr">
                    <a:noFill/>
                  </a:tcPr>
                </a:tc>
                <a:tc>
                  <a:txBody>
                    <a:bodyPr/>
                    <a:lstStyle/>
                    <a:p>
                      <a:pPr marL="0" algn="ctr" defTabSz="1018228" rtl="0" eaLnBrk="1" fontAlgn="b" latinLnBrk="0" hangingPunct="1"/>
                      <a:r>
                        <a:rPr lang="en-GB" sz="900" b="0" i="0" u="none" strike="noStrike" kern="1200" dirty="0">
                          <a:solidFill>
                            <a:srgbClr val="C00000"/>
                          </a:solidFill>
                          <a:effectLst/>
                          <a:latin typeface="+mn-lt"/>
                          <a:ea typeface="+mn-ea"/>
                          <a:cs typeface="+mn-cs"/>
                        </a:rPr>
                        <a:t>-3.22</a:t>
                      </a:r>
                    </a:p>
                  </a:txBody>
                  <a:tcPr marL="0" marR="0" marT="0" marB="0" anchor="ctr">
                    <a:noFill/>
                  </a:tcPr>
                </a:tc>
                <a:tc>
                  <a:txBody>
                    <a:bodyPr/>
                    <a:lstStyle/>
                    <a:p>
                      <a:pPr algn="ctr" fontAlgn="b"/>
                      <a:r>
                        <a:rPr lang="en-GB" sz="900" b="0" i="0" u="none" strike="noStrike">
                          <a:solidFill>
                            <a:srgbClr val="000000"/>
                          </a:solidFill>
                          <a:effectLst/>
                          <a:latin typeface="+mn-lt"/>
                        </a:rPr>
                        <a:t>0.41</a:t>
                      </a:r>
                      <a:endParaRPr lang="en-GB" sz="900" b="0" i="0" u="none" strike="noStrike" dirty="0">
                        <a:solidFill>
                          <a:srgbClr val="000000"/>
                        </a:solidFill>
                        <a:effectLst/>
                        <a:latin typeface="+mn-lt"/>
                      </a:endParaRPr>
                    </a:p>
                  </a:txBody>
                  <a:tcPr marL="0" marR="0" marT="0" marB="0" anchor="ctr">
                    <a:noFill/>
                  </a:tcPr>
                </a:tc>
                <a:extLst>
                  <a:ext uri="{0D108BD9-81ED-4DB2-BD59-A6C34878D82A}">
                    <a16:rowId xmlns:a16="http://schemas.microsoft.com/office/drawing/2014/main" val="10003"/>
                  </a:ext>
                </a:extLst>
              </a:tr>
              <a:tr h="218194">
                <a:tc>
                  <a:txBody>
                    <a:bodyPr/>
                    <a:lstStyle/>
                    <a:p>
                      <a:pPr algn="l" fontAlgn="b"/>
                      <a:r>
                        <a:rPr lang="en-GB" sz="900" b="0" i="0" u="none" strike="noStrike" kern="1200">
                          <a:solidFill>
                            <a:srgbClr val="000000"/>
                          </a:solidFill>
                          <a:effectLst/>
                          <a:latin typeface="+mn-lt"/>
                          <a:ea typeface="+mn-ea"/>
                          <a:cs typeface="+mn-cs"/>
                        </a:rPr>
                        <a:t>US REITS</a:t>
                      </a:r>
                      <a:endParaRPr lang="en-US" sz="900" b="0" i="0" u="none" strike="noStrike" kern="1200" dirty="0">
                        <a:solidFill>
                          <a:srgbClr val="000000"/>
                        </a:solidFill>
                        <a:effectLst/>
                        <a:latin typeface="+mn-lt"/>
                        <a:ea typeface="+mn-ea"/>
                        <a:cs typeface="+mn-cs"/>
                      </a:endParaRPr>
                    </a:p>
                  </a:txBody>
                  <a:tcPr marL="46800" marR="7168" marT="7168" marB="0" anchor="ctr">
                    <a:noFill/>
                  </a:tcPr>
                </a:tc>
                <a:tc>
                  <a:txBody>
                    <a:bodyPr/>
                    <a:lstStyle/>
                    <a:p>
                      <a:pPr algn="ctr" fontAlgn="b"/>
                      <a:r>
                        <a:rPr lang="en-GB" sz="900" b="0" i="0" u="none" strike="noStrike" dirty="0">
                          <a:solidFill>
                            <a:srgbClr val="C00000"/>
                          </a:solidFill>
                          <a:effectLst/>
                          <a:latin typeface="+mn-lt"/>
                        </a:rPr>
                        <a:t>-7.40</a:t>
                      </a:r>
                    </a:p>
                  </a:txBody>
                  <a:tcPr marL="0" marR="0" marT="0" marB="0" anchor="ctr">
                    <a:noFill/>
                  </a:tcPr>
                </a:tc>
                <a:tc>
                  <a:txBody>
                    <a:bodyPr/>
                    <a:lstStyle/>
                    <a:p>
                      <a:pPr algn="ctr" fontAlgn="b"/>
                      <a:r>
                        <a:rPr lang="en-GB" sz="900" b="0" i="0" u="none" strike="noStrike" dirty="0">
                          <a:solidFill>
                            <a:srgbClr val="C00000"/>
                          </a:solidFill>
                          <a:effectLst/>
                          <a:latin typeface="+mn-lt"/>
                        </a:rPr>
                        <a:t>-2.05</a:t>
                      </a:r>
                    </a:p>
                  </a:txBody>
                  <a:tcPr marL="0" marR="0" marT="0" marB="0" anchor="ctr">
                    <a:noFill/>
                  </a:tcPr>
                </a:tc>
                <a:tc>
                  <a:txBody>
                    <a:bodyPr/>
                    <a:lstStyle/>
                    <a:p>
                      <a:pPr algn="ctr" fontAlgn="b"/>
                      <a:r>
                        <a:rPr lang="en-GB" sz="900" b="0" i="0" u="none" strike="noStrike">
                          <a:solidFill>
                            <a:schemeClr val="tx1"/>
                          </a:solidFill>
                          <a:effectLst/>
                          <a:latin typeface="+mn-lt"/>
                        </a:rPr>
                        <a:t>2.61</a:t>
                      </a:r>
                      <a:endParaRPr lang="en-GB" sz="900" b="0" i="0" u="none" strike="noStrike" dirty="0">
                        <a:solidFill>
                          <a:schemeClr val="tx1"/>
                        </a:solidFill>
                        <a:effectLst/>
                        <a:latin typeface="+mn-lt"/>
                      </a:endParaRPr>
                    </a:p>
                  </a:txBody>
                  <a:tcPr marL="0" marR="0" marT="0" marB="0" anchor="ctr">
                    <a:noFill/>
                  </a:tcPr>
                </a:tc>
                <a:tc>
                  <a:txBody>
                    <a:bodyPr/>
                    <a:lstStyle/>
                    <a:p>
                      <a:pPr algn="ctr" fontAlgn="b"/>
                      <a:r>
                        <a:rPr lang="en-GB" sz="900" b="0" i="0" u="none" strike="noStrike">
                          <a:solidFill>
                            <a:schemeClr val="tx1"/>
                          </a:solidFill>
                          <a:effectLst/>
                          <a:latin typeface="+mn-lt"/>
                        </a:rPr>
                        <a:t>6.12</a:t>
                      </a:r>
                      <a:endParaRPr lang="en-GB" sz="900" b="0" i="0" u="none" strike="noStrike" dirty="0">
                        <a:solidFill>
                          <a:schemeClr val="tx1"/>
                        </a:solidFill>
                        <a:effectLst/>
                        <a:latin typeface="+mn-lt"/>
                      </a:endParaRPr>
                    </a:p>
                  </a:txBody>
                  <a:tcPr marL="0" marR="0" marT="0" marB="0" anchor="ctr">
                    <a:noFill/>
                  </a:tcPr>
                </a:tc>
                <a:tc>
                  <a:txBody>
                    <a:bodyPr/>
                    <a:lstStyle/>
                    <a:p>
                      <a:pPr algn="ctr" fontAlgn="b"/>
                      <a:r>
                        <a:rPr lang="en-GB" sz="900" b="0" i="0" u="none" strike="noStrike" dirty="0">
                          <a:solidFill>
                            <a:schemeClr val="tx1"/>
                          </a:solidFill>
                          <a:effectLst/>
                          <a:latin typeface="+mn-lt"/>
                        </a:rPr>
                        <a:t>1.56</a:t>
                      </a:r>
                    </a:p>
                  </a:txBody>
                  <a:tcPr marL="0" marR="0" marT="0" marB="0" anchor="ctr">
                    <a:noFill/>
                  </a:tcPr>
                </a:tc>
                <a:tc>
                  <a:txBody>
                    <a:bodyPr/>
                    <a:lstStyle/>
                    <a:p>
                      <a:pPr algn="ctr" fontAlgn="b"/>
                      <a:r>
                        <a:rPr lang="en-GB" sz="900" b="0" i="0" u="none" strike="noStrike" dirty="0">
                          <a:solidFill>
                            <a:srgbClr val="000000"/>
                          </a:solidFill>
                          <a:effectLst/>
                          <a:latin typeface="+mn-lt"/>
                        </a:rPr>
                        <a:t>5.28</a:t>
                      </a:r>
                    </a:p>
                  </a:txBody>
                  <a:tcPr marL="0" marR="0" marT="0" marB="0" anchor="ctr">
                    <a:no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7385165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ssetID" descr="svtx:content/slide/@id">
            <a:extLst>
              <a:ext uri="{FF2B5EF4-FFF2-40B4-BE49-F238E27FC236}">
                <a16:creationId xmlns:a16="http://schemas.microsoft.com/office/drawing/2014/main" id="{68F8C405-F109-419C-48F2-B4CA2764924B}"/>
              </a:ext>
            </a:extLst>
          </p:cNvPr>
          <p:cNvSpPr txBox="1">
            <a:spLocks noGrp="1" noRot="1" noMove="1" noResize="1" noEditPoints="1" noAdjustHandles="1" noChangeArrowheads="1" noChangeShapeType="1"/>
          </p:cNvSpPr>
          <p:nvPr/>
        </p:nvSpPr>
        <p:spPr>
          <a:xfrm>
            <a:off x="5952931" y="9829800"/>
            <a:ext cx="1819469" cy="228600"/>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algn="r" defTabSz="1018824">
              <a:lnSpc>
                <a:spcPct val="110000"/>
              </a:lnSpc>
              <a:spcBef>
                <a:spcPts val="600"/>
              </a:spcBef>
            </a:pPr>
            <a:r>
              <a:rPr lang="en-US" sz="700" dirty="0">
                <a:solidFill>
                  <a:schemeClr val="bg1">
                    <a:lumMod val="50000"/>
                  </a:schemeClr>
                </a:solidFill>
                <a:latin typeface="Avenir LT 35 Light" panose="020B0303020000020003" pitchFamily="34" charset="0"/>
                <a:cs typeface="+mn-cs"/>
              </a:rPr>
              <a:t>135189</a:t>
            </a:r>
          </a:p>
        </p:txBody>
      </p:sp>
      <p:graphicFrame>
        <p:nvGraphicFramePr>
          <p:cNvPr id="18" name="Chart 17">
            <a:extLst>
              <a:ext uri="{FF2B5EF4-FFF2-40B4-BE49-F238E27FC236}">
                <a16:creationId xmlns:a16="http://schemas.microsoft.com/office/drawing/2014/main" id="{CCFBAD2E-C845-45FC-8123-7D7B36D07B30}"/>
              </a:ext>
            </a:extLst>
          </p:cNvPr>
          <p:cNvGraphicFramePr/>
          <p:nvPr>
            <p:extLst>
              <p:ext uri="{D42A27DB-BD31-4B8C-83A1-F6EECF244321}">
                <p14:modId xmlns:p14="http://schemas.microsoft.com/office/powerpoint/2010/main" val="2628841320"/>
              </p:ext>
            </p:extLst>
          </p:nvPr>
        </p:nvGraphicFramePr>
        <p:xfrm>
          <a:off x="3346365" y="2569060"/>
          <a:ext cx="3949323" cy="4887746"/>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noFill/>
        </p:spPr>
        <p:txBody>
          <a:bodyPr/>
          <a:lstStyle/>
          <a:p>
            <a:r>
              <a:rPr lang="en-US" dirty="0"/>
              <a:t>Commodities</a:t>
            </a:r>
          </a:p>
        </p:txBody>
      </p:sp>
      <p:pic>
        <p:nvPicPr>
          <p:cNvPr id="9" name="Picture Placeholder 8" descr="A red and white logo&#10;&#10;Description automatically generated">
            <a:extLst>
              <a:ext uri="{FF2B5EF4-FFF2-40B4-BE49-F238E27FC236}">
                <a16:creationId xmlns:a16="http://schemas.microsoft.com/office/drawing/2014/main" id="{0939AC69-8460-23BB-FB1D-1897FEA62985}"/>
              </a:ext>
            </a:extLst>
          </p:cNvPr>
          <p:cNvPicPr>
            <a:picLocks noGrp="1" noChangeAspect="1"/>
          </p:cNvPicPr>
          <p:nvPr>
            <p:ph type="pic" sz="quarter" idx="13"/>
          </p:nvPr>
        </p:nvPicPr>
        <p:blipFill>
          <a:blip r:embed="rId4">
            <a:extLst>
              <a:ext uri="{28A0092B-C50C-407E-A947-70E740481C1C}">
                <a14:useLocalDpi xmlns:a14="http://schemas.microsoft.com/office/drawing/2010/main" val="0"/>
              </a:ext>
            </a:extLst>
          </a:blip>
          <a:srcRect l="10575" r="10575"/>
          <a:stretch>
            <a:fillRect/>
          </a:stretch>
        </p:blipFill>
        <p:spPr/>
      </p:pic>
      <p:sp>
        <p:nvSpPr>
          <p:cNvPr id="4" name="Text Placeholder 3"/>
          <p:cNvSpPr>
            <a:spLocks noGrp="1"/>
          </p:cNvSpPr>
          <p:nvPr>
            <p:ph type="body" sz="quarter" idx="14"/>
          </p:nvPr>
        </p:nvSpPr>
        <p:spPr/>
        <p:txBody>
          <a:bodyPr/>
          <a:lstStyle/>
          <a:p>
            <a:r>
              <a:rPr lang="en-US" dirty="0">
                <a:highlight>
                  <a:srgbClr val="FFFFFF"/>
                </a:highlight>
              </a:rPr>
              <a:t>Third quarter 2023 i</a:t>
            </a:r>
            <a:r>
              <a:rPr lang="en-US" dirty="0"/>
              <a:t>ndex returns</a:t>
            </a:r>
          </a:p>
        </p:txBody>
      </p:sp>
      <p:sp>
        <p:nvSpPr>
          <p:cNvPr id="6" name="Text Placeholder 5"/>
          <p:cNvSpPr>
            <a:spLocks noGrp="1"/>
          </p:cNvSpPr>
          <p:nvPr>
            <p:ph type="body" sz="quarter" idx="15"/>
          </p:nvPr>
        </p:nvSpPr>
        <p:spPr>
          <a:xfrm>
            <a:off x="434226" y="9144097"/>
            <a:ext cx="6804774" cy="517712"/>
          </a:xfrm>
        </p:spPr>
        <p:txBody>
          <a:bodyPr/>
          <a:lstStyle/>
          <a:p>
            <a:r>
              <a:rPr lang="en-US" b="1" dirty="0"/>
              <a:t>Past performance is not a guarantee of future results. Index is not available for direct investment. Index performance does not reflect the expenses associated with the management of an actual portfolio. </a:t>
            </a:r>
            <a:r>
              <a:rPr lang="en-US" dirty="0"/>
              <a:t>Commodities returns represent the return of the Bloomberg Commodity Total Return Index. Individual commodities are sub-index values of the Bloomberg Commodity Total Return Index. Data provided by Bloomberg.</a:t>
            </a:r>
          </a:p>
        </p:txBody>
      </p:sp>
      <p:sp>
        <p:nvSpPr>
          <p:cNvPr id="7" name="Text Placeholder 6"/>
          <p:cNvSpPr>
            <a:spLocks noGrp="1"/>
          </p:cNvSpPr>
          <p:nvPr>
            <p:ph type="body" sz="quarter" idx="18"/>
          </p:nvPr>
        </p:nvSpPr>
        <p:spPr>
          <a:xfrm>
            <a:off x="421700" y="2599294"/>
            <a:ext cx="2712458" cy="6222814"/>
          </a:xfrm>
        </p:spPr>
        <p:txBody>
          <a:bodyPr/>
          <a:lstStyle/>
          <a:p>
            <a:r>
              <a:rPr lang="en-US" dirty="0"/>
              <a:t>The Bloomberg Commodity Total Return Index returned +4.71% for the third quarter of 2023.</a:t>
            </a:r>
          </a:p>
          <a:p>
            <a:r>
              <a:rPr lang="en-US" dirty="0"/>
              <a:t>Low Sulphur Gas Oil and Heating Oil were the best performers, returning +43.22% and +39.15% during the quarter, respectively. Wheat and Kansas Wheat were the worst performers, returning -20.02% and -18.32% during the quarter, respectively. </a:t>
            </a:r>
          </a:p>
        </p:txBody>
      </p:sp>
      <p:cxnSp>
        <p:nvCxnSpPr>
          <p:cNvPr id="11" name="Straight Connector 10"/>
          <p:cNvCxnSpPr/>
          <p:nvPr/>
        </p:nvCxnSpPr>
        <p:spPr>
          <a:xfrm>
            <a:off x="3322737" y="2650470"/>
            <a:ext cx="0" cy="5929864"/>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5" name="Slide Number Placeholder 4"/>
          <p:cNvSpPr>
            <a:spLocks noGrp="1"/>
          </p:cNvSpPr>
          <p:nvPr>
            <p:ph type="sldNum" sz="quarter" idx="12"/>
          </p:nvPr>
        </p:nvSpPr>
        <p:spPr/>
        <p:txBody>
          <a:bodyPr/>
          <a:lstStyle/>
          <a:p>
            <a:fld id="{66F6FF41-5833-4EBF-9145-362BCED2914A}" type="slidenum">
              <a:rPr lang="en-US" smtClean="0"/>
              <a:pPr/>
              <a:t>12</a:t>
            </a:fld>
            <a:endParaRPr lang="en-US" dirty="0"/>
          </a:p>
        </p:txBody>
      </p:sp>
      <p:grpSp>
        <p:nvGrpSpPr>
          <p:cNvPr id="20" name="Group 19">
            <a:extLst>
              <a:ext uri="{FF2B5EF4-FFF2-40B4-BE49-F238E27FC236}">
                <a16:creationId xmlns:a16="http://schemas.microsoft.com/office/drawing/2014/main" id="{20FC19E1-FB99-44B8-B96C-4E49BD2D1743}"/>
              </a:ext>
            </a:extLst>
          </p:cNvPr>
          <p:cNvGrpSpPr/>
          <p:nvPr/>
        </p:nvGrpSpPr>
        <p:grpSpPr>
          <a:xfrm>
            <a:off x="3420600" y="2599294"/>
            <a:ext cx="3875088" cy="342590"/>
            <a:chOff x="4635169" y="1826708"/>
            <a:chExt cx="4441437" cy="342590"/>
          </a:xfrm>
        </p:grpSpPr>
        <p:sp>
          <p:nvSpPr>
            <p:cNvPr id="21" name="Content Placeholder 9">
              <a:extLst>
                <a:ext uri="{FF2B5EF4-FFF2-40B4-BE49-F238E27FC236}">
                  <a16:creationId xmlns:a16="http://schemas.microsoft.com/office/drawing/2014/main" id="{7A4D8CD4-5E5C-485B-B077-6AB2A1192C94}"/>
                </a:ext>
              </a:extLst>
            </p:cNvPr>
            <p:cNvSpPr txBox="1">
              <a:spLocks/>
            </p:cNvSpPr>
            <p:nvPr/>
          </p:nvSpPr>
          <p:spPr>
            <a:xfrm>
              <a:off x="4635169" y="1826708"/>
              <a:ext cx="4441437" cy="342590"/>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lvl="1" indent="0">
                <a:spcBef>
                  <a:spcPts val="0"/>
                </a:spcBef>
                <a:buNone/>
              </a:pPr>
              <a:r>
                <a:rPr lang="en-US" sz="1000" b="1" dirty="0">
                  <a:solidFill>
                    <a:schemeClr val="accent1"/>
                  </a:solidFill>
                </a:rPr>
                <a:t>Ranked Returns (%)</a:t>
              </a:r>
            </a:p>
            <a:p>
              <a:pPr>
                <a:spcBef>
                  <a:spcPts val="0"/>
                </a:spcBef>
              </a:pPr>
              <a:endParaRPr lang="en-US" sz="1000" b="1" dirty="0">
                <a:solidFill>
                  <a:schemeClr val="accent1"/>
                </a:solidFill>
              </a:endParaRPr>
            </a:p>
          </p:txBody>
        </p:sp>
        <p:cxnSp>
          <p:nvCxnSpPr>
            <p:cNvPr id="22" name="Straight Connector 21">
              <a:extLst>
                <a:ext uri="{FF2B5EF4-FFF2-40B4-BE49-F238E27FC236}">
                  <a16:creationId xmlns:a16="http://schemas.microsoft.com/office/drawing/2014/main" id="{395BB219-125F-4C18-B500-15FD9C87FB5E}"/>
                </a:ext>
              </a:extLst>
            </p:cNvPr>
            <p:cNvCxnSpPr>
              <a:cxnSpLocks/>
            </p:cNvCxnSpPr>
            <p:nvPr/>
          </p:nvCxnSpPr>
          <p:spPr>
            <a:xfrm flipV="1">
              <a:off x="4724400" y="2060930"/>
              <a:ext cx="4318470" cy="1"/>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sp>
        <p:nvSpPr>
          <p:cNvPr id="16" name="Content Placeholder 23">
            <a:extLst>
              <a:ext uri="{FF2B5EF4-FFF2-40B4-BE49-F238E27FC236}">
                <a16:creationId xmlns:a16="http://schemas.microsoft.com/office/drawing/2014/main" id="{5CF05E16-7726-43E1-9834-B7A91FF43434}"/>
              </a:ext>
            </a:extLst>
          </p:cNvPr>
          <p:cNvSpPr txBox="1">
            <a:spLocks/>
          </p:cNvSpPr>
          <p:nvPr/>
        </p:nvSpPr>
        <p:spPr>
          <a:xfrm>
            <a:off x="3415882" y="7803679"/>
            <a:ext cx="2916814" cy="355735"/>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lvl="1" indent="0">
              <a:spcBef>
                <a:spcPts val="0"/>
              </a:spcBef>
              <a:buNone/>
            </a:pPr>
            <a:r>
              <a:rPr lang="en-US" sz="1000" b="1" dirty="0">
                <a:solidFill>
                  <a:schemeClr val="accent1"/>
                </a:solidFill>
              </a:rPr>
              <a:t>Period Returns (%) </a:t>
            </a:r>
          </a:p>
        </p:txBody>
      </p:sp>
      <p:cxnSp>
        <p:nvCxnSpPr>
          <p:cNvPr id="17" name="Straight Connector 16">
            <a:extLst>
              <a:ext uri="{FF2B5EF4-FFF2-40B4-BE49-F238E27FC236}">
                <a16:creationId xmlns:a16="http://schemas.microsoft.com/office/drawing/2014/main" id="{69278FFC-FF90-49B0-A65A-2406878CFDAE}"/>
              </a:ext>
            </a:extLst>
          </p:cNvPr>
          <p:cNvCxnSpPr>
            <a:cxnSpLocks/>
          </p:cNvCxnSpPr>
          <p:nvPr/>
        </p:nvCxnSpPr>
        <p:spPr>
          <a:xfrm flipV="1">
            <a:off x="3503216" y="8047413"/>
            <a:ext cx="3767801" cy="1"/>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aphicFrame>
        <p:nvGraphicFramePr>
          <p:cNvPr id="23" name="Table 22">
            <a:extLst>
              <a:ext uri="{FF2B5EF4-FFF2-40B4-BE49-F238E27FC236}">
                <a16:creationId xmlns:a16="http://schemas.microsoft.com/office/drawing/2014/main" id="{2D255CF5-C672-453C-9087-6EECDB21DF32}"/>
              </a:ext>
            </a:extLst>
          </p:cNvPr>
          <p:cNvGraphicFramePr>
            <a:graphicFrameLocks noGrp="1"/>
          </p:cNvGraphicFramePr>
          <p:nvPr>
            <p:extLst>
              <p:ext uri="{D42A27DB-BD31-4B8C-83A1-F6EECF244321}">
                <p14:modId xmlns:p14="http://schemas.microsoft.com/office/powerpoint/2010/main" val="2077144835"/>
              </p:ext>
            </p:extLst>
          </p:nvPr>
        </p:nvGraphicFramePr>
        <p:xfrm>
          <a:off x="3503215" y="8065349"/>
          <a:ext cx="3763034" cy="553289"/>
        </p:xfrm>
        <a:graphic>
          <a:graphicData uri="http://schemas.openxmlformats.org/drawingml/2006/table">
            <a:tbl>
              <a:tblPr>
                <a:tableStyleId>{5C22544A-7EE6-4342-B048-85BDC9FD1C3A}</a:tableStyleId>
              </a:tblPr>
              <a:tblGrid>
                <a:gridCol w="761798">
                  <a:extLst>
                    <a:ext uri="{9D8B030D-6E8A-4147-A177-3AD203B41FA5}">
                      <a16:colId xmlns:a16="http://schemas.microsoft.com/office/drawing/2014/main" val="20000"/>
                    </a:ext>
                  </a:extLst>
                </a:gridCol>
                <a:gridCol w="506374">
                  <a:extLst>
                    <a:ext uri="{9D8B030D-6E8A-4147-A177-3AD203B41FA5}">
                      <a16:colId xmlns:a16="http://schemas.microsoft.com/office/drawing/2014/main" val="851030634"/>
                    </a:ext>
                  </a:extLst>
                </a:gridCol>
                <a:gridCol w="506374">
                  <a:extLst>
                    <a:ext uri="{9D8B030D-6E8A-4147-A177-3AD203B41FA5}">
                      <a16:colId xmlns:a16="http://schemas.microsoft.com/office/drawing/2014/main" val="1678474003"/>
                    </a:ext>
                  </a:extLst>
                </a:gridCol>
                <a:gridCol w="497122">
                  <a:extLst>
                    <a:ext uri="{9D8B030D-6E8A-4147-A177-3AD203B41FA5}">
                      <a16:colId xmlns:a16="http://schemas.microsoft.com/office/drawing/2014/main" val="20001"/>
                    </a:ext>
                  </a:extLst>
                </a:gridCol>
                <a:gridCol w="497122">
                  <a:extLst>
                    <a:ext uri="{9D8B030D-6E8A-4147-A177-3AD203B41FA5}">
                      <a16:colId xmlns:a16="http://schemas.microsoft.com/office/drawing/2014/main" val="20003"/>
                    </a:ext>
                  </a:extLst>
                </a:gridCol>
                <a:gridCol w="497122">
                  <a:extLst>
                    <a:ext uri="{9D8B030D-6E8A-4147-A177-3AD203B41FA5}">
                      <a16:colId xmlns:a16="http://schemas.microsoft.com/office/drawing/2014/main" val="20004"/>
                    </a:ext>
                  </a:extLst>
                </a:gridCol>
                <a:gridCol w="497122">
                  <a:extLst>
                    <a:ext uri="{9D8B030D-6E8A-4147-A177-3AD203B41FA5}">
                      <a16:colId xmlns:a16="http://schemas.microsoft.com/office/drawing/2014/main" val="20005"/>
                    </a:ext>
                  </a:extLst>
                </a:gridCol>
              </a:tblGrid>
              <a:tr h="0">
                <a:tc>
                  <a:txBody>
                    <a:bodyPr/>
                    <a:lstStyle/>
                    <a:p>
                      <a:endParaRPr lang="en-GB" sz="500" dirty="0"/>
                    </a:p>
                  </a:txBody>
                  <a:tcPr marL="8959" marR="8959" marT="8959" marB="0" anchor="b">
                    <a:noFill/>
                  </a:tcPr>
                </a:tc>
                <a:tc>
                  <a:txBody>
                    <a:bodyPr/>
                    <a:lstStyle/>
                    <a:p>
                      <a:pPr algn="r" fontAlgn="b"/>
                      <a:endParaRPr lang="en-GB" sz="500" b="0" i="0" u="none" strike="noStrike" dirty="0">
                        <a:solidFill>
                          <a:srgbClr val="000000"/>
                        </a:solidFill>
                        <a:effectLst/>
                        <a:latin typeface="+mn-lt"/>
                      </a:endParaRPr>
                    </a:p>
                  </a:txBody>
                  <a:tcPr marL="8959" marR="107513" marT="8959" marB="0" anchor="b">
                    <a:noFill/>
                  </a:tcPr>
                </a:tc>
                <a:tc>
                  <a:txBody>
                    <a:bodyPr/>
                    <a:lstStyle/>
                    <a:p>
                      <a:pPr algn="r" fontAlgn="b"/>
                      <a:endParaRPr lang="en-GB" sz="500" b="0" i="0" u="none" strike="noStrike" dirty="0">
                        <a:solidFill>
                          <a:srgbClr val="000000"/>
                        </a:solidFill>
                        <a:effectLst/>
                        <a:latin typeface="+mn-lt"/>
                      </a:endParaRPr>
                    </a:p>
                  </a:txBody>
                  <a:tcPr marL="8959" marR="107513" marT="8959" marB="0" anchor="b">
                    <a:noFill/>
                  </a:tcPr>
                </a:tc>
                <a:tc>
                  <a:txBody>
                    <a:bodyPr/>
                    <a:lstStyle/>
                    <a:p>
                      <a:pPr algn="r" fontAlgn="b"/>
                      <a:r>
                        <a:rPr lang="en-GB" sz="500" u="none" strike="noStrike" dirty="0">
                          <a:effectLst/>
                          <a:latin typeface="+mn-lt"/>
                        </a:rPr>
                        <a:t> </a:t>
                      </a:r>
                      <a:endParaRPr lang="en-GB" sz="500" b="0" i="0" u="none" strike="noStrike" dirty="0">
                        <a:solidFill>
                          <a:srgbClr val="000000"/>
                        </a:solidFill>
                        <a:effectLst/>
                        <a:latin typeface="+mn-lt"/>
                      </a:endParaRPr>
                    </a:p>
                  </a:txBody>
                  <a:tcPr marL="8959" marR="107513" marT="8959" marB="0" anchor="b">
                    <a:noFill/>
                  </a:tcPr>
                </a:tc>
                <a:tc gridSpan="3">
                  <a:txBody>
                    <a:bodyPr/>
                    <a:lstStyle/>
                    <a:p>
                      <a:pPr marL="0" marR="0" lvl="0" indent="0" algn="ctr" defTabSz="1018824" rtl="0" eaLnBrk="1" fontAlgn="b" latinLnBrk="0" hangingPunct="1">
                        <a:lnSpc>
                          <a:spcPct val="100000"/>
                        </a:lnSpc>
                        <a:spcBef>
                          <a:spcPts val="0"/>
                        </a:spcBef>
                        <a:spcAft>
                          <a:spcPts val="0"/>
                        </a:spcAft>
                        <a:buClrTx/>
                        <a:buSzTx/>
                        <a:buFontTx/>
                        <a:buNone/>
                        <a:tabLst/>
                        <a:defRPr/>
                      </a:pPr>
                      <a:r>
                        <a:rPr lang="en-GB" sz="700" u="none" strike="noStrike" dirty="0">
                          <a:effectLst/>
                          <a:latin typeface="+mn-lt"/>
                        </a:rPr>
                        <a:t>Annualized</a:t>
                      </a:r>
                      <a:endParaRPr lang="en-GB" sz="700" b="0" i="1" u="none" strike="noStrike" dirty="0">
                        <a:solidFill>
                          <a:srgbClr val="000000"/>
                        </a:solidFill>
                        <a:effectLst/>
                        <a:latin typeface="+mn-lt"/>
                      </a:endParaRPr>
                    </a:p>
                  </a:txBody>
                  <a:tcPr marL="8959" marR="107513" marT="8959" marB="9144" anchor="b">
                    <a:lnB w="9525" cap="flat" cmpd="sng" algn="ctr">
                      <a:solidFill>
                        <a:schemeClr val="tx1">
                          <a:lumMod val="75000"/>
                          <a:lumOff val="25000"/>
                        </a:schemeClr>
                      </a:solidFill>
                      <a:prstDash val="solid"/>
                      <a:round/>
                      <a:headEnd type="none" w="med" len="med"/>
                      <a:tailEnd type="none" w="med" len="med"/>
                    </a:lnB>
                    <a:noFill/>
                  </a:tcPr>
                </a:tc>
                <a:tc hMerge="1">
                  <a:txBody>
                    <a:bodyPr/>
                    <a:lstStyle/>
                    <a:p>
                      <a:pPr marL="0" marR="0" lvl="0" indent="0" algn="ctr" defTabSz="1018824" rtl="0" eaLnBrk="1" fontAlgn="b" latinLnBrk="0" hangingPunct="1">
                        <a:lnSpc>
                          <a:spcPct val="100000"/>
                        </a:lnSpc>
                        <a:spcBef>
                          <a:spcPts val="0"/>
                        </a:spcBef>
                        <a:spcAft>
                          <a:spcPts val="0"/>
                        </a:spcAft>
                        <a:buClrTx/>
                        <a:buSzTx/>
                        <a:buFontTx/>
                        <a:buNone/>
                        <a:tabLst/>
                        <a:defRPr/>
                      </a:pPr>
                      <a:r>
                        <a:rPr lang="en-GB" sz="800" u="none" strike="noStrike" dirty="0">
                          <a:effectLst/>
                          <a:latin typeface="+mn-lt"/>
                        </a:rPr>
                        <a:t>Annualized</a:t>
                      </a:r>
                      <a:endParaRPr lang="en-GB" sz="800" b="0" i="1" u="none" strike="noStrike" dirty="0">
                        <a:solidFill>
                          <a:srgbClr val="000000"/>
                        </a:solidFill>
                        <a:effectLst/>
                        <a:latin typeface="+mn-lt"/>
                      </a:endParaRPr>
                    </a:p>
                  </a:txBody>
                  <a:tcPr marL="8959" marR="8959" marT="8959" marB="0">
                    <a:noFill/>
                  </a:tcPr>
                </a:tc>
                <a:tc hMerge="1">
                  <a:txBody>
                    <a:bodyPr/>
                    <a:lstStyle/>
                    <a:p>
                      <a:endParaRPr lang="en-GB"/>
                    </a:p>
                  </a:txBody>
                  <a:tcPr/>
                </a:tc>
                <a:extLst>
                  <a:ext uri="{0D108BD9-81ED-4DB2-BD59-A6C34878D82A}">
                    <a16:rowId xmlns:a16="http://schemas.microsoft.com/office/drawing/2014/main" val="10000"/>
                  </a:ext>
                </a:extLst>
              </a:tr>
              <a:tr h="210312">
                <a:tc>
                  <a:txBody>
                    <a:bodyPr/>
                    <a:lstStyle/>
                    <a:p>
                      <a:pPr algn="l" fontAlgn="ctr"/>
                      <a:r>
                        <a:rPr lang="en-US" sz="800" b="0" i="0" u="none" strike="noStrike" dirty="0">
                          <a:solidFill>
                            <a:schemeClr val="dk1"/>
                          </a:solidFill>
                          <a:effectLst/>
                          <a:latin typeface="+mn-lt"/>
                        </a:rPr>
                        <a:t>Asset Class</a:t>
                      </a:r>
                      <a:endParaRPr lang="en-GB" sz="800" b="0" i="0" u="none" strike="noStrike" dirty="0">
                        <a:solidFill>
                          <a:srgbClr val="000000"/>
                        </a:solidFill>
                        <a:effectLst/>
                        <a:latin typeface="+mn-lt"/>
                      </a:endParaRPr>
                    </a:p>
                  </a:txBody>
                  <a:tcPr marL="46800" marR="8959" marT="8959" marB="0" anchor="ctr">
                    <a:solidFill>
                      <a:schemeClr val="bg1">
                        <a:lumMod val="85000"/>
                      </a:schemeClr>
                    </a:solidFill>
                  </a:tcPr>
                </a:tc>
                <a:tc>
                  <a:txBody>
                    <a:bodyPr/>
                    <a:lstStyle/>
                    <a:p>
                      <a:pPr algn="ctr" fontAlgn="ctr"/>
                      <a:r>
                        <a:rPr lang="en-GB" sz="800" b="0" i="0" u="none" strike="noStrike" dirty="0">
                          <a:solidFill>
                            <a:srgbClr val="000000"/>
                          </a:solidFill>
                          <a:effectLst/>
                          <a:latin typeface="+mn-lt"/>
                        </a:rPr>
                        <a:t>QTR</a:t>
                      </a:r>
                    </a:p>
                  </a:txBody>
                  <a:tcPr marL="0" marR="0" marT="0" marB="0" anchor="ctr">
                    <a:solidFill>
                      <a:schemeClr val="bg1">
                        <a:lumMod val="85000"/>
                      </a:schemeClr>
                    </a:solidFill>
                  </a:tcPr>
                </a:tc>
                <a:tc>
                  <a:txBody>
                    <a:bodyPr/>
                    <a:lstStyle/>
                    <a:p>
                      <a:pPr algn="ctr" fontAlgn="ctr"/>
                      <a:r>
                        <a:rPr lang="en-GB" sz="800" b="0" i="0" u="none" strike="noStrike" dirty="0">
                          <a:solidFill>
                            <a:srgbClr val="000000"/>
                          </a:solidFill>
                          <a:effectLst/>
                          <a:latin typeface="+mn-lt"/>
                        </a:rPr>
                        <a:t>YTD</a:t>
                      </a:r>
                    </a:p>
                  </a:txBody>
                  <a:tcPr marL="0" marR="0" marT="0" marB="0" anchor="ctr">
                    <a:solidFill>
                      <a:schemeClr val="bg1">
                        <a:lumMod val="85000"/>
                      </a:schemeClr>
                    </a:solidFill>
                  </a:tcPr>
                </a:tc>
                <a:tc>
                  <a:txBody>
                    <a:bodyPr/>
                    <a:lstStyle/>
                    <a:p>
                      <a:pPr algn="ctr" fontAlgn="ctr"/>
                      <a:r>
                        <a:rPr lang="en-GB" sz="800" b="0" i="0" u="none" strike="noStrike" dirty="0">
                          <a:solidFill>
                            <a:schemeClr val="dk1"/>
                          </a:solidFill>
                          <a:effectLst/>
                          <a:latin typeface="+mn-lt"/>
                        </a:rPr>
                        <a:t>1 Year</a:t>
                      </a:r>
                      <a:endParaRPr lang="en-GB" sz="800" b="0" i="0" u="none" strike="noStrike" dirty="0">
                        <a:solidFill>
                          <a:srgbClr val="000000"/>
                        </a:solidFill>
                        <a:effectLst/>
                        <a:latin typeface="+mn-lt"/>
                      </a:endParaRPr>
                    </a:p>
                  </a:txBody>
                  <a:tcPr marL="0" marR="0" marT="0" marB="0" anchor="ctr">
                    <a:solidFill>
                      <a:schemeClr val="bg1">
                        <a:lumMod val="85000"/>
                      </a:schemeClr>
                    </a:solidFill>
                  </a:tcPr>
                </a:tc>
                <a:tc>
                  <a:txBody>
                    <a:bodyPr/>
                    <a:lstStyle/>
                    <a:p>
                      <a:pPr algn="ctr" fontAlgn="ctr"/>
                      <a:r>
                        <a:rPr lang="en-GB" sz="800" u="none" strike="noStrike" dirty="0">
                          <a:effectLst/>
                          <a:latin typeface="+mn-lt"/>
                        </a:rPr>
                        <a:t>3 Years</a:t>
                      </a:r>
                      <a:endParaRPr lang="en-GB" sz="800" b="0" i="0" u="none" strike="noStrike" dirty="0">
                        <a:solidFill>
                          <a:srgbClr val="000000"/>
                        </a:solidFill>
                        <a:effectLst/>
                        <a:latin typeface="+mn-lt"/>
                      </a:endParaRPr>
                    </a:p>
                  </a:txBody>
                  <a:tcPr marL="0" marR="0" marT="0" marB="0" anchor="ctr">
                    <a:lnT w="9525" cap="flat" cmpd="sng" algn="ctr">
                      <a:solidFill>
                        <a:schemeClr val="tx1">
                          <a:lumMod val="75000"/>
                          <a:lumOff val="25000"/>
                        </a:schemeClr>
                      </a:solidFill>
                      <a:prstDash val="solid"/>
                      <a:round/>
                      <a:headEnd type="none" w="med" len="med"/>
                      <a:tailEnd type="none" w="med" len="med"/>
                    </a:lnT>
                    <a:solidFill>
                      <a:schemeClr val="bg1">
                        <a:lumMod val="85000"/>
                      </a:schemeClr>
                    </a:solidFill>
                  </a:tcPr>
                </a:tc>
                <a:tc>
                  <a:txBody>
                    <a:bodyPr/>
                    <a:lstStyle/>
                    <a:p>
                      <a:pPr algn="ctr" fontAlgn="ctr"/>
                      <a:r>
                        <a:rPr lang="en-GB" sz="800" u="none" strike="noStrike" dirty="0">
                          <a:effectLst/>
                          <a:latin typeface="+mn-lt"/>
                        </a:rPr>
                        <a:t>5 Years</a:t>
                      </a:r>
                      <a:endParaRPr lang="en-GB" sz="800" b="0" i="0" u="none" strike="noStrike" dirty="0">
                        <a:solidFill>
                          <a:srgbClr val="000000"/>
                        </a:solidFill>
                        <a:effectLst/>
                        <a:latin typeface="+mn-lt"/>
                      </a:endParaRPr>
                    </a:p>
                  </a:txBody>
                  <a:tcPr marL="0" marR="0" marT="0" marB="0" anchor="ctr">
                    <a:lnT w="9525" cap="flat" cmpd="sng" algn="ctr">
                      <a:solidFill>
                        <a:schemeClr val="tx1">
                          <a:lumMod val="75000"/>
                          <a:lumOff val="25000"/>
                        </a:schemeClr>
                      </a:solidFill>
                      <a:prstDash val="solid"/>
                      <a:round/>
                      <a:headEnd type="none" w="med" len="med"/>
                      <a:tailEnd type="none" w="med" len="med"/>
                    </a:lnT>
                    <a:solidFill>
                      <a:schemeClr val="bg1">
                        <a:lumMod val="85000"/>
                      </a:schemeClr>
                    </a:solidFill>
                  </a:tcPr>
                </a:tc>
                <a:tc>
                  <a:txBody>
                    <a:bodyPr/>
                    <a:lstStyle/>
                    <a:p>
                      <a:pPr algn="ctr" fontAlgn="ctr"/>
                      <a:r>
                        <a:rPr lang="en-GB" sz="800" u="none" strike="noStrike" dirty="0">
                          <a:effectLst/>
                          <a:latin typeface="+mn-lt"/>
                        </a:rPr>
                        <a:t>10 Years</a:t>
                      </a:r>
                      <a:endParaRPr lang="en-GB" sz="800" b="0" i="0" u="none" strike="noStrike" dirty="0">
                        <a:solidFill>
                          <a:srgbClr val="000000"/>
                        </a:solidFill>
                        <a:effectLst/>
                        <a:latin typeface="+mn-lt"/>
                      </a:endParaRPr>
                    </a:p>
                  </a:txBody>
                  <a:tcPr marL="0" marR="0" marT="0" marB="0" anchor="ctr">
                    <a:lnT w="9525" cap="flat" cmpd="sng" algn="ctr">
                      <a:solidFill>
                        <a:schemeClr val="tx1">
                          <a:lumMod val="75000"/>
                          <a:lumOff val="25000"/>
                        </a:schemeClr>
                      </a:solidFill>
                      <a:prstDash val="solid"/>
                      <a:round/>
                      <a:headEnd type="none" w="med" len="med"/>
                      <a:tailEnd type="none" w="med" len="med"/>
                    </a:lnT>
                    <a:solidFill>
                      <a:schemeClr val="bg1">
                        <a:lumMod val="85000"/>
                      </a:schemeClr>
                    </a:solidFill>
                  </a:tcPr>
                </a:tc>
                <a:extLst>
                  <a:ext uri="{0D108BD9-81ED-4DB2-BD59-A6C34878D82A}">
                    <a16:rowId xmlns:a16="http://schemas.microsoft.com/office/drawing/2014/main" val="10002"/>
                  </a:ext>
                </a:extLst>
              </a:tr>
              <a:tr h="218194">
                <a:tc>
                  <a:txBody>
                    <a:bodyPr/>
                    <a:lstStyle/>
                    <a:p>
                      <a:pPr algn="l" fontAlgn="b"/>
                      <a:r>
                        <a:rPr lang="en-US" sz="800" b="0" i="0" u="none" strike="noStrike" kern="1200" dirty="0">
                          <a:solidFill>
                            <a:srgbClr val="000000"/>
                          </a:solidFill>
                          <a:effectLst/>
                          <a:latin typeface="+mn-lt"/>
                          <a:ea typeface="+mn-ea"/>
                          <a:cs typeface="+mn-cs"/>
                        </a:rPr>
                        <a:t>Commodities</a:t>
                      </a:r>
                    </a:p>
                  </a:txBody>
                  <a:tcPr marL="46800" marR="7168" marT="7168" marB="0" anchor="ctr">
                    <a:noFill/>
                  </a:tcPr>
                </a:tc>
                <a:tc>
                  <a:txBody>
                    <a:bodyPr/>
                    <a:lstStyle/>
                    <a:p>
                      <a:pPr algn="ctr" fontAlgn="b"/>
                      <a:r>
                        <a:rPr lang="en-GB" sz="800" b="0" i="0" u="none" strike="noStrike" dirty="0">
                          <a:solidFill>
                            <a:schemeClr val="tx1"/>
                          </a:solidFill>
                          <a:effectLst/>
                          <a:latin typeface="+mn-lt"/>
                        </a:rPr>
                        <a:t>4.71</a:t>
                      </a:r>
                    </a:p>
                  </a:txBody>
                  <a:tcPr marL="0" marR="0" marT="0" marB="0" anchor="ctr">
                    <a:noFill/>
                  </a:tcPr>
                </a:tc>
                <a:tc>
                  <a:txBody>
                    <a:bodyPr/>
                    <a:lstStyle/>
                    <a:p>
                      <a:pPr algn="ctr" fontAlgn="b"/>
                      <a:r>
                        <a:rPr lang="en-GB" sz="800" b="0" i="0" u="none" strike="noStrike">
                          <a:solidFill>
                            <a:srgbClr val="C00000"/>
                          </a:solidFill>
                          <a:effectLst/>
                          <a:latin typeface="+mn-lt"/>
                        </a:rPr>
                        <a:t>-3.44</a:t>
                      </a:r>
                      <a:endParaRPr lang="en-GB" sz="800" b="0" i="0" u="none" strike="noStrike" dirty="0">
                        <a:solidFill>
                          <a:srgbClr val="C00000"/>
                        </a:solidFill>
                        <a:effectLst/>
                        <a:latin typeface="+mn-lt"/>
                      </a:endParaRPr>
                    </a:p>
                  </a:txBody>
                  <a:tcPr marL="0" marR="0" marT="0" marB="0" anchor="ctr">
                    <a:noFill/>
                  </a:tcPr>
                </a:tc>
                <a:tc>
                  <a:txBody>
                    <a:bodyPr/>
                    <a:lstStyle/>
                    <a:p>
                      <a:pPr algn="ctr" fontAlgn="b"/>
                      <a:r>
                        <a:rPr lang="en-GB" sz="800" b="0" i="0" u="none" strike="noStrike">
                          <a:solidFill>
                            <a:srgbClr val="C00000"/>
                          </a:solidFill>
                          <a:effectLst/>
                          <a:latin typeface="+mn-lt"/>
                        </a:rPr>
                        <a:t>-1.30</a:t>
                      </a:r>
                      <a:endParaRPr lang="en-GB" sz="800" b="0" i="0" u="none" strike="noStrike" dirty="0">
                        <a:solidFill>
                          <a:srgbClr val="C00000"/>
                        </a:solidFill>
                        <a:effectLst/>
                        <a:latin typeface="+mn-lt"/>
                      </a:endParaRPr>
                    </a:p>
                  </a:txBody>
                  <a:tcPr marL="0" marR="0" marT="0" marB="0" anchor="ctr">
                    <a:noFill/>
                  </a:tcPr>
                </a:tc>
                <a:tc>
                  <a:txBody>
                    <a:bodyPr/>
                    <a:lstStyle/>
                    <a:p>
                      <a:pPr algn="ctr" fontAlgn="b"/>
                      <a:r>
                        <a:rPr lang="en-GB" sz="800" b="0" i="0" u="none" strike="noStrike">
                          <a:solidFill>
                            <a:srgbClr val="000000"/>
                          </a:solidFill>
                          <a:effectLst/>
                          <a:latin typeface="+mn-lt"/>
                        </a:rPr>
                        <a:t>16.23</a:t>
                      </a:r>
                      <a:endParaRPr lang="en-GB" sz="800" b="0" i="0" u="none" strike="noStrike" dirty="0">
                        <a:solidFill>
                          <a:srgbClr val="000000"/>
                        </a:solidFill>
                        <a:effectLst/>
                        <a:latin typeface="+mn-lt"/>
                      </a:endParaRPr>
                    </a:p>
                  </a:txBody>
                  <a:tcPr marL="0" marR="0" marT="0" marB="0" anchor="ctr">
                    <a:noFill/>
                  </a:tcPr>
                </a:tc>
                <a:tc>
                  <a:txBody>
                    <a:bodyPr/>
                    <a:lstStyle/>
                    <a:p>
                      <a:pPr algn="ctr" fontAlgn="b"/>
                      <a:r>
                        <a:rPr lang="en-GB" sz="800" b="0" i="0" u="none" strike="noStrike">
                          <a:solidFill>
                            <a:srgbClr val="000000"/>
                          </a:solidFill>
                          <a:effectLst/>
                          <a:latin typeface="+mn-lt"/>
                        </a:rPr>
                        <a:t>6.13</a:t>
                      </a:r>
                      <a:endParaRPr lang="en-GB" sz="800" b="0" i="0" u="none" strike="noStrike" dirty="0">
                        <a:solidFill>
                          <a:srgbClr val="000000"/>
                        </a:solidFill>
                        <a:effectLst/>
                        <a:latin typeface="+mn-lt"/>
                      </a:endParaRPr>
                    </a:p>
                  </a:txBody>
                  <a:tcPr marL="0" marR="0" marT="0" marB="0" anchor="ctr">
                    <a:noFill/>
                  </a:tcPr>
                </a:tc>
                <a:tc>
                  <a:txBody>
                    <a:bodyPr/>
                    <a:lstStyle/>
                    <a:p>
                      <a:pPr algn="ctr" fontAlgn="b"/>
                      <a:r>
                        <a:rPr lang="en-GB" sz="800" b="0" i="0" u="none" strike="noStrike" dirty="0">
                          <a:solidFill>
                            <a:srgbClr val="C00000"/>
                          </a:solidFill>
                          <a:effectLst/>
                          <a:latin typeface="+mn-lt"/>
                        </a:rPr>
                        <a:t>-0.75</a:t>
                      </a:r>
                    </a:p>
                  </a:txBody>
                  <a:tcPr marL="0" marR="0" marT="0" marB="0" anchor="ctr">
                    <a:no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9624662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ssetID" descr="svtx:content/slide/@id">
            <a:extLst>
              <a:ext uri="{FF2B5EF4-FFF2-40B4-BE49-F238E27FC236}">
                <a16:creationId xmlns:a16="http://schemas.microsoft.com/office/drawing/2014/main" id="{4B0AB2F9-CAFD-D033-2FCD-20844AA33976}"/>
              </a:ext>
            </a:extLst>
          </p:cNvPr>
          <p:cNvSpPr txBox="1">
            <a:spLocks noGrp="1" noRot="1" noMove="1" noResize="1" noEditPoints="1" noAdjustHandles="1" noChangeArrowheads="1" noChangeShapeType="1"/>
          </p:cNvSpPr>
          <p:nvPr/>
        </p:nvSpPr>
        <p:spPr>
          <a:xfrm>
            <a:off x="5952931" y="9829800"/>
            <a:ext cx="1819469" cy="228600"/>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algn="r" defTabSz="1018824">
              <a:lnSpc>
                <a:spcPct val="110000"/>
              </a:lnSpc>
              <a:spcBef>
                <a:spcPts val="600"/>
              </a:spcBef>
            </a:pPr>
            <a:r>
              <a:rPr lang="en-US" sz="700" dirty="0">
                <a:solidFill>
                  <a:schemeClr val="bg1">
                    <a:lumMod val="50000"/>
                  </a:schemeClr>
                </a:solidFill>
                <a:latin typeface="Avenir LT 35 Light" panose="020B0303020000020003" pitchFamily="34" charset="0"/>
                <a:cs typeface="+mn-cs"/>
              </a:rPr>
              <a:t>135190</a:t>
            </a:r>
          </a:p>
        </p:txBody>
      </p:sp>
      <p:graphicFrame>
        <p:nvGraphicFramePr>
          <p:cNvPr id="33" name="Table 32">
            <a:extLst>
              <a:ext uri="{FF2B5EF4-FFF2-40B4-BE49-F238E27FC236}">
                <a16:creationId xmlns:a16="http://schemas.microsoft.com/office/drawing/2014/main" id="{52B00FFC-9639-4278-BD37-2AD76D560E12}"/>
              </a:ext>
            </a:extLst>
          </p:cNvPr>
          <p:cNvGraphicFramePr>
            <a:graphicFrameLocks noGrp="1"/>
          </p:cNvGraphicFramePr>
          <p:nvPr>
            <p:extLst>
              <p:ext uri="{D42A27DB-BD31-4B8C-83A1-F6EECF244321}">
                <p14:modId xmlns:p14="http://schemas.microsoft.com/office/powerpoint/2010/main" val="560031144"/>
              </p:ext>
            </p:extLst>
          </p:nvPr>
        </p:nvGraphicFramePr>
        <p:xfrm>
          <a:off x="533400" y="6898264"/>
          <a:ext cx="6743698" cy="1700964"/>
        </p:xfrm>
        <a:graphic>
          <a:graphicData uri="http://schemas.openxmlformats.org/drawingml/2006/table">
            <a:tbl>
              <a:tblPr>
                <a:tableStyleId>{5C22544A-7EE6-4342-B048-85BDC9FD1C3A}</a:tableStyleId>
              </a:tblPr>
              <a:tblGrid>
                <a:gridCol w="3100390">
                  <a:extLst>
                    <a:ext uri="{9D8B030D-6E8A-4147-A177-3AD203B41FA5}">
                      <a16:colId xmlns:a16="http://schemas.microsoft.com/office/drawing/2014/main" val="20000"/>
                    </a:ext>
                  </a:extLst>
                </a:gridCol>
                <a:gridCol w="607218">
                  <a:extLst>
                    <a:ext uri="{9D8B030D-6E8A-4147-A177-3AD203B41FA5}">
                      <a16:colId xmlns:a16="http://schemas.microsoft.com/office/drawing/2014/main" val="851030634"/>
                    </a:ext>
                  </a:extLst>
                </a:gridCol>
                <a:gridCol w="607218">
                  <a:extLst>
                    <a:ext uri="{9D8B030D-6E8A-4147-A177-3AD203B41FA5}">
                      <a16:colId xmlns:a16="http://schemas.microsoft.com/office/drawing/2014/main" val="3658382352"/>
                    </a:ext>
                  </a:extLst>
                </a:gridCol>
                <a:gridCol w="607218">
                  <a:extLst>
                    <a:ext uri="{9D8B030D-6E8A-4147-A177-3AD203B41FA5}">
                      <a16:colId xmlns:a16="http://schemas.microsoft.com/office/drawing/2014/main" val="20001"/>
                    </a:ext>
                  </a:extLst>
                </a:gridCol>
                <a:gridCol w="607218">
                  <a:extLst>
                    <a:ext uri="{9D8B030D-6E8A-4147-A177-3AD203B41FA5}">
                      <a16:colId xmlns:a16="http://schemas.microsoft.com/office/drawing/2014/main" val="20003"/>
                    </a:ext>
                  </a:extLst>
                </a:gridCol>
                <a:gridCol w="607218">
                  <a:extLst>
                    <a:ext uri="{9D8B030D-6E8A-4147-A177-3AD203B41FA5}">
                      <a16:colId xmlns:a16="http://schemas.microsoft.com/office/drawing/2014/main" val="20004"/>
                    </a:ext>
                  </a:extLst>
                </a:gridCol>
                <a:gridCol w="607218">
                  <a:extLst>
                    <a:ext uri="{9D8B030D-6E8A-4147-A177-3AD203B41FA5}">
                      <a16:colId xmlns:a16="http://schemas.microsoft.com/office/drawing/2014/main" val="20005"/>
                    </a:ext>
                  </a:extLst>
                </a:gridCol>
              </a:tblGrid>
              <a:tr h="127754">
                <a:tc>
                  <a:txBody>
                    <a:bodyPr/>
                    <a:lstStyle/>
                    <a:p>
                      <a:endParaRPr lang="en-GB" sz="500" dirty="0"/>
                    </a:p>
                  </a:txBody>
                  <a:tcPr marL="8959" marR="8959" marT="8959" marB="0" anchor="b">
                    <a:noFill/>
                  </a:tcPr>
                </a:tc>
                <a:tc>
                  <a:txBody>
                    <a:bodyPr/>
                    <a:lstStyle/>
                    <a:p>
                      <a:pPr algn="r" fontAlgn="b"/>
                      <a:endParaRPr lang="en-GB" sz="500" b="0" i="0" u="none" strike="noStrike" dirty="0">
                        <a:solidFill>
                          <a:srgbClr val="000000"/>
                        </a:solidFill>
                        <a:effectLst/>
                        <a:latin typeface="+mn-lt"/>
                      </a:endParaRPr>
                    </a:p>
                  </a:txBody>
                  <a:tcPr marL="8959" marR="107513" marT="8959" marB="0" anchor="b">
                    <a:noFill/>
                  </a:tcPr>
                </a:tc>
                <a:tc>
                  <a:txBody>
                    <a:bodyPr/>
                    <a:lstStyle/>
                    <a:p>
                      <a:pPr algn="r" fontAlgn="b"/>
                      <a:endParaRPr lang="en-GB" sz="500" b="0" i="0" u="none" strike="noStrike" dirty="0">
                        <a:solidFill>
                          <a:srgbClr val="000000"/>
                        </a:solidFill>
                        <a:effectLst/>
                        <a:latin typeface="+mn-lt"/>
                      </a:endParaRPr>
                    </a:p>
                  </a:txBody>
                  <a:tcPr marL="8959" marR="107513" marT="8959" marB="0" anchor="b">
                    <a:noFill/>
                  </a:tcPr>
                </a:tc>
                <a:tc>
                  <a:txBody>
                    <a:bodyPr/>
                    <a:lstStyle/>
                    <a:p>
                      <a:pPr algn="r" fontAlgn="b"/>
                      <a:r>
                        <a:rPr lang="en-GB" sz="500" u="none" strike="noStrike" dirty="0">
                          <a:effectLst/>
                          <a:latin typeface="+mn-lt"/>
                        </a:rPr>
                        <a:t> </a:t>
                      </a:r>
                      <a:endParaRPr lang="en-GB" sz="500" b="0" i="0" u="none" strike="noStrike" dirty="0">
                        <a:solidFill>
                          <a:srgbClr val="000000"/>
                        </a:solidFill>
                        <a:effectLst/>
                        <a:latin typeface="+mn-lt"/>
                      </a:endParaRPr>
                    </a:p>
                  </a:txBody>
                  <a:tcPr marL="8959" marR="107513" marT="8959" marB="0" anchor="b">
                    <a:noFill/>
                  </a:tcPr>
                </a:tc>
                <a:tc gridSpan="3">
                  <a:txBody>
                    <a:bodyPr/>
                    <a:lstStyle/>
                    <a:p>
                      <a:pPr marL="0" marR="0" lvl="0" indent="0" algn="ctr" defTabSz="1018824" rtl="0" eaLnBrk="1" fontAlgn="b" latinLnBrk="0" hangingPunct="1">
                        <a:lnSpc>
                          <a:spcPct val="100000"/>
                        </a:lnSpc>
                        <a:spcBef>
                          <a:spcPts val="0"/>
                        </a:spcBef>
                        <a:spcAft>
                          <a:spcPts val="0"/>
                        </a:spcAft>
                        <a:buClrTx/>
                        <a:buSzTx/>
                        <a:buFontTx/>
                        <a:buNone/>
                        <a:tabLst/>
                        <a:defRPr/>
                      </a:pPr>
                      <a:r>
                        <a:rPr lang="en-GB" sz="700" u="none" strike="noStrike" dirty="0">
                          <a:effectLst/>
                          <a:latin typeface="+mn-lt"/>
                        </a:rPr>
                        <a:t>Annualized</a:t>
                      </a:r>
                      <a:endParaRPr lang="en-GB" sz="700" b="0" i="1" u="none" strike="noStrike" dirty="0">
                        <a:solidFill>
                          <a:srgbClr val="000000"/>
                        </a:solidFill>
                        <a:effectLst/>
                        <a:latin typeface="+mn-lt"/>
                      </a:endParaRPr>
                    </a:p>
                  </a:txBody>
                  <a:tcPr marL="8959" marR="107513" marT="8959" marB="9144" anchor="b">
                    <a:lnB w="9525" cap="flat" cmpd="sng" algn="ctr">
                      <a:solidFill>
                        <a:schemeClr val="tx1">
                          <a:lumMod val="75000"/>
                          <a:lumOff val="25000"/>
                        </a:schemeClr>
                      </a:solidFill>
                      <a:prstDash val="solid"/>
                      <a:round/>
                      <a:headEnd type="none" w="med" len="med"/>
                      <a:tailEnd type="none" w="med" len="med"/>
                    </a:lnB>
                    <a:noFill/>
                  </a:tcPr>
                </a:tc>
                <a:tc hMerge="1">
                  <a:txBody>
                    <a:bodyPr/>
                    <a:lstStyle/>
                    <a:p>
                      <a:pPr marL="0" marR="0" lvl="0" indent="0" algn="r" defTabSz="1018824" rtl="0" eaLnBrk="1" fontAlgn="b" latinLnBrk="0" hangingPunct="1">
                        <a:lnSpc>
                          <a:spcPct val="100000"/>
                        </a:lnSpc>
                        <a:spcBef>
                          <a:spcPts val="0"/>
                        </a:spcBef>
                        <a:spcAft>
                          <a:spcPts val="0"/>
                        </a:spcAft>
                        <a:buClrTx/>
                        <a:buSzTx/>
                        <a:buFontTx/>
                        <a:buNone/>
                        <a:tabLst/>
                        <a:defRPr/>
                      </a:pPr>
                      <a:r>
                        <a:rPr lang="en-GB" sz="800" u="none" strike="noStrike" dirty="0">
                          <a:effectLst/>
                          <a:latin typeface="+mn-lt"/>
                        </a:rPr>
                        <a:t>Annualized</a:t>
                      </a:r>
                      <a:endParaRPr lang="en-GB" sz="800" b="0" i="1" u="none" strike="noStrike" dirty="0">
                        <a:solidFill>
                          <a:srgbClr val="000000"/>
                        </a:solidFill>
                        <a:effectLst/>
                        <a:latin typeface="+mn-lt"/>
                      </a:endParaRPr>
                    </a:p>
                  </a:txBody>
                  <a:tcPr marL="8959" marR="8959" marT="8959" marB="0">
                    <a:noFill/>
                  </a:tcPr>
                </a:tc>
                <a:tc hMerge="1">
                  <a:txBody>
                    <a:bodyPr/>
                    <a:lstStyle/>
                    <a:p>
                      <a:endParaRPr lang="en-GB"/>
                    </a:p>
                  </a:txBody>
                  <a:tcPr/>
                </a:tc>
                <a:extLst>
                  <a:ext uri="{0D108BD9-81ED-4DB2-BD59-A6C34878D82A}">
                    <a16:rowId xmlns:a16="http://schemas.microsoft.com/office/drawing/2014/main" val="10000"/>
                  </a:ext>
                </a:extLst>
              </a:tr>
              <a:tr h="171361">
                <a:tc>
                  <a:txBody>
                    <a:bodyPr/>
                    <a:lstStyle/>
                    <a:p>
                      <a:pPr algn="l" fontAlgn="ctr"/>
                      <a:r>
                        <a:rPr lang="en-US" sz="800" b="0" i="0" u="none" strike="noStrike" dirty="0">
                          <a:solidFill>
                            <a:schemeClr val="dk1"/>
                          </a:solidFill>
                          <a:effectLst/>
                          <a:latin typeface="+mn-lt"/>
                        </a:rPr>
                        <a:t>Asset Class</a:t>
                      </a:r>
                      <a:endParaRPr lang="en-GB" sz="800" b="0" i="0" u="none" strike="noStrike" dirty="0">
                        <a:solidFill>
                          <a:srgbClr val="000000"/>
                        </a:solidFill>
                        <a:effectLst/>
                        <a:latin typeface="+mn-lt"/>
                      </a:endParaRPr>
                    </a:p>
                  </a:txBody>
                  <a:tcPr marL="46800" marR="8959" marT="8959" marB="0" anchor="ctr">
                    <a:solidFill>
                      <a:schemeClr val="bg1">
                        <a:lumMod val="85000"/>
                      </a:schemeClr>
                    </a:solidFill>
                  </a:tcPr>
                </a:tc>
                <a:tc>
                  <a:txBody>
                    <a:bodyPr/>
                    <a:lstStyle/>
                    <a:p>
                      <a:pPr algn="ctr" fontAlgn="ctr"/>
                      <a:r>
                        <a:rPr lang="en-GB" sz="800" b="0" i="0" u="none" strike="noStrike" dirty="0">
                          <a:solidFill>
                            <a:srgbClr val="000000"/>
                          </a:solidFill>
                          <a:effectLst/>
                          <a:latin typeface="+mn-lt"/>
                        </a:rPr>
                        <a:t>QTR</a:t>
                      </a:r>
                    </a:p>
                  </a:txBody>
                  <a:tcPr marL="0" marR="0" marT="0" marB="0" anchor="ctr">
                    <a:solidFill>
                      <a:schemeClr val="bg1">
                        <a:lumMod val="85000"/>
                      </a:schemeClr>
                    </a:solidFill>
                  </a:tcPr>
                </a:tc>
                <a:tc>
                  <a:txBody>
                    <a:bodyPr/>
                    <a:lstStyle/>
                    <a:p>
                      <a:pPr algn="ctr" fontAlgn="ctr"/>
                      <a:r>
                        <a:rPr lang="en-GB" sz="800" b="0" i="0" u="none" strike="noStrike" dirty="0">
                          <a:solidFill>
                            <a:srgbClr val="000000"/>
                          </a:solidFill>
                          <a:effectLst/>
                          <a:latin typeface="+mn-lt"/>
                        </a:rPr>
                        <a:t>YTD</a:t>
                      </a:r>
                    </a:p>
                  </a:txBody>
                  <a:tcPr marL="0" marR="0" marT="0" marB="0" anchor="ctr">
                    <a:solidFill>
                      <a:schemeClr val="bg1">
                        <a:lumMod val="85000"/>
                      </a:schemeClr>
                    </a:solidFill>
                  </a:tcPr>
                </a:tc>
                <a:tc>
                  <a:txBody>
                    <a:bodyPr/>
                    <a:lstStyle/>
                    <a:p>
                      <a:pPr algn="ctr" fontAlgn="ctr"/>
                      <a:r>
                        <a:rPr lang="en-GB" sz="800" b="0" i="0" u="none" strike="noStrike" dirty="0">
                          <a:solidFill>
                            <a:schemeClr val="dk1"/>
                          </a:solidFill>
                          <a:effectLst/>
                          <a:latin typeface="+mn-lt"/>
                        </a:rPr>
                        <a:t>1 Year</a:t>
                      </a:r>
                      <a:endParaRPr lang="en-GB" sz="800" b="0" i="0" u="none" strike="noStrike" dirty="0">
                        <a:solidFill>
                          <a:srgbClr val="000000"/>
                        </a:solidFill>
                        <a:effectLst/>
                        <a:latin typeface="+mn-lt"/>
                      </a:endParaRPr>
                    </a:p>
                  </a:txBody>
                  <a:tcPr marL="0" marR="0" marT="0" marB="0" anchor="ctr">
                    <a:solidFill>
                      <a:schemeClr val="bg1">
                        <a:lumMod val="85000"/>
                      </a:schemeClr>
                    </a:solidFill>
                  </a:tcPr>
                </a:tc>
                <a:tc>
                  <a:txBody>
                    <a:bodyPr/>
                    <a:lstStyle/>
                    <a:p>
                      <a:pPr algn="ctr" fontAlgn="ctr"/>
                      <a:r>
                        <a:rPr lang="en-GB" sz="800" u="none" strike="noStrike" dirty="0">
                          <a:effectLst/>
                          <a:latin typeface="+mn-lt"/>
                        </a:rPr>
                        <a:t>3 Years</a:t>
                      </a:r>
                      <a:endParaRPr lang="en-GB" sz="800" b="0" i="0" u="none" strike="noStrike" dirty="0">
                        <a:solidFill>
                          <a:srgbClr val="000000"/>
                        </a:solidFill>
                        <a:effectLst/>
                        <a:latin typeface="+mn-lt"/>
                      </a:endParaRPr>
                    </a:p>
                  </a:txBody>
                  <a:tcPr marL="0" marR="0" marT="0" marB="0" anchor="ctr">
                    <a:lnT w="9525" cap="flat" cmpd="sng" algn="ctr">
                      <a:solidFill>
                        <a:schemeClr val="tx1">
                          <a:lumMod val="75000"/>
                          <a:lumOff val="25000"/>
                        </a:schemeClr>
                      </a:solidFill>
                      <a:prstDash val="solid"/>
                      <a:round/>
                      <a:headEnd type="none" w="med" len="med"/>
                      <a:tailEnd type="none" w="med" len="med"/>
                    </a:lnT>
                    <a:solidFill>
                      <a:schemeClr val="bg1">
                        <a:lumMod val="85000"/>
                      </a:schemeClr>
                    </a:solidFill>
                  </a:tcPr>
                </a:tc>
                <a:tc>
                  <a:txBody>
                    <a:bodyPr/>
                    <a:lstStyle/>
                    <a:p>
                      <a:pPr algn="ctr" fontAlgn="ctr"/>
                      <a:r>
                        <a:rPr lang="en-GB" sz="800" u="none" strike="noStrike" dirty="0">
                          <a:effectLst/>
                          <a:latin typeface="+mn-lt"/>
                        </a:rPr>
                        <a:t>5 Years</a:t>
                      </a:r>
                      <a:endParaRPr lang="en-GB" sz="800" b="0" i="0" u="none" strike="noStrike" dirty="0">
                        <a:solidFill>
                          <a:srgbClr val="000000"/>
                        </a:solidFill>
                        <a:effectLst/>
                        <a:latin typeface="+mn-lt"/>
                      </a:endParaRPr>
                    </a:p>
                  </a:txBody>
                  <a:tcPr marL="0" marR="0" marT="0" marB="0" anchor="ctr">
                    <a:lnT w="9525" cap="flat" cmpd="sng" algn="ctr">
                      <a:solidFill>
                        <a:schemeClr val="tx1">
                          <a:lumMod val="75000"/>
                          <a:lumOff val="25000"/>
                        </a:schemeClr>
                      </a:solidFill>
                      <a:prstDash val="solid"/>
                      <a:round/>
                      <a:headEnd type="none" w="med" len="med"/>
                      <a:tailEnd type="none" w="med" len="med"/>
                    </a:lnT>
                    <a:solidFill>
                      <a:schemeClr val="bg1">
                        <a:lumMod val="85000"/>
                      </a:schemeClr>
                    </a:solidFill>
                  </a:tcPr>
                </a:tc>
                <a:tc>
                  <a:txBody>
                    <a:bodyPr/>
                    <a:lstStyle/>
                    <a:p>
                      <a:pPr algn="ctr" fontAlgn="ctr"/>
                      <a:r>
                        <a:rPr lang="en-GB" sz="800" u="none" strike="noStrike" dirty="0">
                          <a:effectLst/>
                          <a:latin typeface="+mn-lt"/>
                        </a:rPr>
                        <a:t>10 Years</a:t>
                      </a:r>
                      <a:endParaRPr lang="en-GB" sz="800" b="0" i="0" u="none" strike="noStrike" dirty="0">
                        <a:solidFill>
                          <a:srgbClr val="000000"/>
                        </a:solidFill>
                        <a:effectLst/>
                        <a:latin typeface="+mn-lt"/>
                      </a:endParaRPr>
                    </a:p>
                  </a:txBody>
                  <a:tcPr marL="0" marR="0" marT="0" marB="0" anchor="ctr">
                    <a:lnT w="9525" cap="flat" cmpd="sng" algn="ctr">
                      <a:solidFill>
                        <a:schemeClr val="tx1">
                          <a:lumMod val="75000"/>
                          <a:lumOff val="25000"/>
                        </a:schemeClr>
                      </a:solidFill>
                      <a:prstDash val="solid"/>
                      <a:round/>
                      <a:headEnd type="none" w="med" len="med"/>
                      <a:tailEnd type="none" w="med" len="med"/>
                    </a:lnT>
                    <a:solidFill>
                      <a:schemeClr val="bg1">
                        <a:lumMod val="85000"/>
                      </a:schemeClr>
                    </a:solidFill>
                  </a:tcPr>
                </a:tc>
                <a:extLst>
                  <a:ext uri="{0D108BD9-81ED-4DB2-BD59-A6C34878D82A}">
                    <a16:rowId xmlns:a16="http://schemas.microsoft.com/office/drawing/2014/main" val="10002"/>
                  </a:ext>
                </a:extLst>
              </a:tr>
              <a:tr h="155761">
                <a:tc>
                  <a:txBody>
                    <a:bodyPr/>
                    <a:lstStyle/>
                    <a:p>
                      <a:pPr algn="l" fontAlgn="b"/>
                      <a:r>
                        <a:rPr lang="en-US" sz="800" b="0" i="0" u="none" strike="noStrike" kern="1200" dirty="0">
                          <a:solidFill>
                            <a:srgbClr val="000000"/>
                          </a:solidFill>
                          <a:effectLst/>
                          <a:latin typeface="+mn-lt"/>
                          <a:ea typeface="+mn-ea"/>
                          <a:cs typeface="+mn-cs"/>
                        </a:rPr>
                        <a:t>ICE </a:t>
                      </a:r>
                      <a:r>
                        <a:rPr lang="en-US" sz="800" b="0" i="0" u="none" strike="noStrike" kern="1200" dirty="0" err="1">
                          <a:solidFill>
                            <a:srgbClr val="000000"/>
                          </a:solidFill>
                          <a:effectLst/>
                          <a:latin typeface="+mn-lt"/>
                          <a:ea typeface="+mn-ea"/>
                          <a:cs typeface="+mn-cs"/>
                        </a:rPr>
                        <a:t>BofA</a:t>
                      </a:r>
                      <a:r>
                        <a:rPr lang="en-US" sz="800" b="0" i="0" u="none" strike="noStrike" kern="1200" dirty="0">
                          <a:solidFill>
                            <a:srgbClr val="000000"/>
                          </a:solidFill>
                          <a:effectLst/>
                          <a:latin typeface="+mn-lt"/>
                          <a:ea typeface="+mn-ea"/>
                          <a:cs typeface="+mn-cs"/>
                        </a:rPr>
                        <a:t> US 3-Month Treasury Bill Index</a:t>
                      </a:r>
                    </a:p>
                  </a:txBody>
                  <a:tcPr marL="46800" marR="7168" marT="7168" marB="0" anchor="ctr">
                    <a:noFill/>
                  </a:tcPr>
                </a:tc>
                <a:tc>
                  <a:txBody>
                    <a:bodyPr/>
                    <a:lstStyle/>
                    <a:p>
                      <a:pPr algn="r" fontAlgn="b"/>
                      <a:r>
                        <a:rPr lang="en-GB" sz="800" b="0" i="0" u="none" strike="noStrike">
                          <a:solidFill>
                            <a:schemeClr val="tx1"/>
                          </a:solidFill>
                          <a:effectLst/>
                          <a:latin typeface="+mn-lt"/>
                        </a:rPr>
                        <a:t>1.31</a:t>
                      </a:r>
                      <a:endParaRPr lang="en-GB" sz="800" b="0" i="0" u="none" strike="noStrike" dirty="0">
                        <a:solidFill>
                          <a:schemeClr val="tx1"/>
                        </a:solidFill>
                        <a:effectLst/>
                        <a:latin typeface="+mn-lt"/>
                      </a:endParaRPr>
                    </a:p>
                  </a:txBody>
                  <a:tcPr marL="0" marR="182880" marT="0" marB="0" anchor="ctr">
                    <a:noFill/>
                  </a:tcPr>
                </a:tc>
                <a:tc>
                  <a:txBody>
                    <a:bodyPr/>
                    <a:lstStyle/>
                    <a:p>
                      <a:pPr algn="r" fontAlgn="b"/>
                      <a:r>
                        <a:rPr lang="en-GB" sz="800" b="0" i="0" u="none" strike="noStrike">
                          <a:solidFill>
                            <a:schemeClr val="tx1"/>
                          </a:solidFill>
                          <a:effectLst/>
                          <a:latin typeface="+mn-lt"/>
                        </a:rPr>
                        <a:t>3.60</a:t>
                      </a:r>
                      <a:endParaRPr lang="en-GB" sz="800" b="0" i="0" u="none" strike="noStrike" dirty="0">
                        <a:solidFill>
                          <a:schemeClr val="tx1"/>
                        </a:solidFill>
                        <a:effectLst/>
                        <a:latin typeface="+mn-lt"/>
                      </a:endParaRPr>
                    </a:p>
                  </a:txBody>
                  <a:tcPr marL="0" marR="182880" marT="0" marB="0" anchor="ctr">
                    <a:noFill/>
                  </a:tcPr>
                </a:tc>
                <a:tc>
                  <a:txBody>
                    <a:bodyPr/>
                    <a:lstStyle/>
                    <a:p>
                      <a:pPr algn="r" fontAlgn="b"/>
                      <a:r>
                        <a:rPr lang="en-GB" sz="800" b="0" i="0" u="none" strike="noStrike">
                          <a:solidFill>
                            <a:schemeClr val="tx1"/>
                          </a:solidFill>
                          <a:effectLst/>
                          <a:latin typeface="+mn-lt"/>
                        </a:rPr>
                        <a:t>4.47</a:t>
                      </a:r>
                      <a:endParaRPr lang="en-GB" sz="800" b="0" i="0" u="none" strike="noStrike" dirty="0">
                        <a:solidFill>
                          <a:schemeClr val="tx1"/>
                        </a:solidFill>
                        <a:effectLst/>
                        <a:latin typeface="+mn-lt"/>
                      </a:endParaRPr>
                    </a:p>
                  </a:txBody>
                  <a:tcPr marL="0" marR="182880" marT="0" marB="0" anchor="ctr">
                    <a:noFill/>
                  </a:tcPr>
                </a:tc>
                <a:tc>
                  <a:txBody>
                    <a:bodyPr/>
                    <a:lstStyle/>
                    <a:p>
                      <a:pPr algn="r" fontAlgn="b"/>
                      <a:r>
                        <a:rPr lang="en-GB" sz="800" b="0" i="0" u="none" strike="noStrike">
                          <a:solidFill>
                            <a:schemeClr val="tx1"/>
                          </a:solidFill>
                          <a:effectLst/>
                          <a:latin typeface="+mn-lt"/>
                        </a:rPr>
                        <a:t>1.70</a:t>
                      </a:r>
                      <a:endParaRPr lang="en-GB" sz="800" b="0" i="0" u="none" strike="noStrike" dirty="0">
                        <a:solidFill>
                          <a:schemeClr val="tx1"/>
                        </a:solidFill>
                        <a:effectLst/>
                        <a:latin typeface="+mn-lt"/>
                      </a:endParaRPr>
                    </a:p>
                  </a:txBody>
                  <a:tcPr marL="0" marR="182880" marT="0" marB="0" anchor="ctr">
                    <a:noFill/>
                  </a:tcPr>
                </a:tc>
                <a:tc>
                  <a:txBody>
                    <a:bodyPr/>
                    <a:lstStyle/>
                    <a:p>
                      <a:pPr algn="r" fontAlgn="b"/>
                      <a:r>
                        <a:rPr lang="en-GB" sz="800" b="0" i="0" u="none" strike="noStrike">
                          <a:solidFill>
                            <a:schemeClr val="tx1"/>
                          </a:solidFill>
                          <a:effectLst/>
                          <a:latin typeface="+mn-lt"/>
                        </a:rPr>
                        <a:t>1.72</a:t>
                      </a:r>
                      <a:endParaRPr lang="en-GB" sz="800" b="0" i="0" u="none" strike="noStrike" dirty="0">
                        <a:solidFill>
                          <a:schemeClr val="tx1"/>
                        </a:solidFill>
                        <a:effectLst/>
                        <a:latin typeface="+mn-lt"/>
                      </a:endParaRPr>
                    </a:p>
                  </a:txBody>
                  <a:tcPr marL="0" marR="182880" marT="0" marB="0" anchor="ctr">
                    <a:noFill/>
                  </a:tcPr>
                </a:tc>
                <a:tc>
                  <a:txBody>
                    <a:bodyPr/>
                    <a:lstStyle/>
                    <a:p>
                      <a:pPr algn="r" fontAlgn="b"/>
                      <a:r>
                        <a:rPr lang="en-GB" sz="800" b="0" i="0" u="none" strike="noStrike">
                          <a:solidFill>
                            <a:schemeClr val="tx1"/>
                          </a:solidFill>
                          <a:effectLst/>
                          <a:latin typeface="+mn-lt"/>
                        </a:rPr>
                        <a:t>1.11</a:t>
                      </a:r>
                      <a:endParaRPr lang="en-GB" sz="800" b="0" i="0" u="none" strike="noStrike" dirty="0">
                        <a:solidFill>
                          <a:schemeClr val="tx1"/>
                        </a:solidFill>
                        <a:effectLst/>
                        <a:latin typeface="+mn-lt"/>
                      </a:endParaRPr>
                    </a:p>
                  </a:txBody>
                  <a:tcPr marL="0" marR="182880" marT="0" marB="0" anchor="ctr">
                    <a:noFill/>
                  </a:tcPr>
                </a:tc>
                <a:extLst>
                  <a:ext uri="{0D108BD9-81ED-4DB2-BD59-A6C34878D82A}">
                    <a16:rowId xmlns:a16="http://schemas.microsoft.com/office/drawing/2014/main" val="10003"/>
                  </a:ext>
                </a:extLst>
              </a:tr>
              <a:tr h="155761">
                <a:tc>
                  <a:txBody>
                    <a:bodyPr/>
                    <a:lstStyle/>
                    <a:p>
                      <a:pPr algn="l" fontAlgn="b"/>
                      <a:r>
                        <a:rPr lang="en-US" sz="800" b="0" i="0" u="none" strike="noStrike" kern="1200">
                          <a:solidFill>
                            <a:srgbClr val="000000"/>
                          </a:solidFill>
                          <a:effectLst/>
                          <a:latin typeface="+mn-lt"/>
                          <a:ea typeface="+mn-ea"/>
                          <a:cs typeface="+mn-cs"/>
                        </a:rPr>
                        <a:t>ICE BofA 1-Year US Treasury Note Index</a:t>
                      </a:r>
                      <a:endParaRPr lang="en-US" sz="800" b="0" i="0" u="none" strike="noStrike" kern="1200" dirty="0">
                        <a:solidFill>
                          <a:srgbClr val="000000"/>
                        </a:solidFill>
                        <a:effectLst/>
                        <a:latin typeface="+mn-lt"/>
                        <a:ea typeface="+mn-ea"/>
                        <a:cs typeface="+mn-cs"/>
                      </a:endParaRPr>
                    </a:p>
                  </a:txBody>
                  <a:tcPr marL="46800" marR="7168" marT="7168" marB="0" anchor="ctr">
                    <a:noFill/>
                  </a:tcPr>
                </a:tc>
                <a:tc>
                  <a:txBody>
                    <a:bodyPr/>
                    <a:lstStyle/>
                    <a:p>
                      <a:pPr algn="r" fontAlgn="b"/>
                      <a:r>
                        <a:rPr lang="en-GB" sz="800" b="0" i="0" u="none" strike="noStrike">
                          <a:solidFill>
                            <a:schemeClr val="tx1"/>
                          </a:solidFill>
                          <a:effectLst/>
                          <a:latin typeface="+mn-lt"/>
                        </a:rPr>
                        <a:t>1.21</a:t>
                      </a:r>
                      <a:endParaRPr lang="en-GB" sz="800" b="0" i="0" u="none" strike="noStrike" dirty="0">
                        <a:solidFill>
                          <a:schemeClr val="tx1"/>
                        </a:solidFill>
                        <a:effectLst/>
                        <a:latin typeface="+mn-lt"/>
                      </a:endParaRPr>
                    </a:p>
                  </a:txBody>
                  <a:tcPr marL="0" marR="182880" marT="0" marB="0" anchor="ctr">
                    <a:noFill/>
                  </a:tcPr>
                </a:tc>
                <a:tc>
                  <a:txBody>
                    <a:bodyPr/>
                    <a:lstStyle/>
                    <a:p>
                      <a:pPr algn="r" fontAlgn="b"/>
                      <a:r>
                        <a:rPr lang="en-GB" sz="800" b="0" i="0" u="none" strike="noStrike">
                          <a:solidFill>
                            <a:schemeClr val="tx1"/>
                          </a:solidFill>
                          <a:effectLst/>
                          <a:latin typeface="+mn-lt"/>
                        </a:rPr>
                        <a:t>2.90</a:t>
                      </a:r>
                      <a:endParaRPr lang="en-GB" sz="800" b="0" i="0" u="none" strike="noStrike" dirty="0">
                        <a:solidFill>
                          <a:schemeClr val="tx1"/>
                        </a:solidFill>
                        <a:effectLst/>
                        <a:latin typeface="+mn-lt"/>
                      </a:endParaRPr>
                    </a:p>
                  </a:txBody>
                  <a:tcPr marL="0" marR="182880" marT="0" marB="0" anchor="ctr">
                    <a:noFill/>
                  </a:tcPr>
                </a:tc>
                <a:tc>
                  <a:txBody>
                    <a:bodyPr/>
                    <a:lstStyle/>
                    <a:p>
                      <a:pPr algn="r" fontAlgn="b"/>
                      <a:r>
                        <a:rPr lang="en-GB" sz="800" b="0" i="0" u="none" strike="noStrike">
                          <a:solidFill>
                            <a:schemeClr val="tx1"/>
                          </a:solidFill>
                          <a:effectLst/>
                          <a:latin typeface="+mn-lt"/>
                        </a:rPr>
                        <a:t>3.68</a:t>
                      </a:r>
                      <a:endParaRPr lang="en-GB" sz="800" b="0" i="0" u="none" strike="noStrike" dirty="0">
                        <a:solidFill>
                          <a:schemeClr val="tx1"/>
                        </a:solidFill>
                        <a:effectLst/>
                        <a:latin typeface="+mn-lt"/>
                      </a:endParaRPr>
                    </a:p>
                  </a:txBody>
                  <a:tcPr marL="0" marR="182880" marT="0" marB="0" anchor="ctr">
                    <a:noFill/>
                  </a:tcPr>
                </a:tc>
                <a:tc>
                  <a:txBody>
                    <a:bodyPr/>
                    <a:lstStyle/>
                    <a:p>
                      <a:pPr algn="r" fontAlgn="b"/>
                      <a:r>
                        <a:rPr lang="en-GB" sz="800" b="0" i="0" u="none" strike="noStrike">
                          <a:solidFill>
                            <a:schemeClr val="tx1"/>
                          </a:solidFill>
                          <a:effectLst/>
                          <a:latin typeface="+mn-lt"/>
                        </a:rPr>
                        <a:t>0.60</a:t>
                      </a:r>
                      <a:endParaRPr lang="en-GB" sz="800" b="0" i="0" u="none" strike="noStrike" dirty="0">
                        <a:solidFill>
                          <a:schemeClr val="tx1"/>
                        </a:solidFill>
                        <a:effectLst/>
                        <a:latin typeface="+mn-lt"/>
                      </a:endParaRPr>
                    </a:p>
                  </a:txBody>
                  <a:tcPr marL="0" marR="182880" marT="0" marB="0" anchor="ctr">
                    <a:noFill/>
                  </a:tcPr>
                </a:tc>
                <a:tc>
                  <a:txBody>
                    <a:bodyPr/>
                    <a:lstStyle/>
                    <a:p>
                      <a:pPr algn="r" fontAlgn="b"/>
                      <a:r>
                        <a:rPr lang="en-GB" sz="800" b="0" i="0" u="none" strike="noStrike">
                          <a:solidFill>
                            <a:schemeClr val="tx1"/>
                          </a:solidFill>
                          <a:effectLst/>
                          <a:latin typeface="+mn-lt"/>
                        </a:rPr>
                        <a:t>1.46</a:t>
                      </a:r>
                      <a:endParaRPr lang="en-GB" sz="800" b="0" i="0" u="none" strike="noStrike" dirty="0">
                        <a:solidFill>
                          <a:schemeClr val="tx1"/>
                        </a:solidFill>
                        <a:effectLst/>
                        <a:latin typeface="+mn-lt"/>
                      </a:endParaRPr>
                    </a:p>
                  </a:txBody>
                  <a:tcPr marL="0" marR="182880" marT="0" marB="0" anchor="ctr">
                    <a:noFill/>
                  </a:tcPr>
                </a:tc>
                <a:tc>
                  <a:txBody>
                    <a:bodyPr/>
                    <a:lstStyle/>
                    <a:p>
                      <a:pPr algn="r" fontAlgn="b"/>
                      <a:r>
                        <a:rPr lang="en-GB" sz="800" b="0" i="0" u="none" strike="noStrike">
                          <a:solidFill>
                            <a:schemeClr val="tx1"/>
                          </a:solidFill>
                          <a:effectLst/>
                          <a:latin typeface="+mn-lt"/>
                        </a:rPr>
                        <a:t>1.00</a:t>
                      </a:r>
                      <a:endParaRPr lang="en-GB" sz="800" b="0" i="0" u="none" strike="noStrike" dirty="0">
                        <a:solidFill>
                          <a:schemeClr val="tx1"/>
                        </a:solidFill>
                        <a:effectLst/>
                        <a:latin typeface="+mn-lt"/>
                      </a:endParaRPr>
                    </a:p>
                  </a:txBody>
                  <a:tcPr marL="0" marR="182880" marT="0" marB="0" anchor="ctr">
                    <a:noFill/>
                  </a:tcPr>
                </a:tc>
                <a:extLst>
                  <a:ext uri="{0D108BD9-81ED-4DB2-BD59-A6C34878D82A}">
                    <a16:rowId xmlns:a16="http://schemas.microsoft.com/office/drawing/2014/main" val="10004"/>
                  </a:ext>
                </a:extLst>
              </a:tr>
              <a:tr h="155761">
                <a:tc>
                  <a:txBody>
                    <a:bodyPr/>
                    <a:lstStyle/>
                    <a:p>
                      <a:pPr algn="l" fontAlgn="b"/>
                      <a:r>
                        <a:rPr lang="en-US" sz="800" b="0" i="0" u="none" strike="noStrike" kern="1200">
                          <a:solidFill>
                            <a:srgbClr val="000000"/>
                          </a:solidFill>
                          <a:effectLst/>
                          <a:latin typeface="+mn-lt"/>
                          <a:ea typeface="+mn-ea"/>
                          <a:cs typeface="+mn-cs"/>
                        </a:rPr>
                        <a:t>FTSE World Government Bond Index 1-5 Years (hedged to USD)</a:t>
                      </a:r>
                      <a:endParaRPr lang="en-US" sz="800" b="0" i="0" u="none" strike="noStrike" kern="1200" dirty="0">
                        <a:solidFill>
                          <a:srgbClr val="000000"/>
                        </a:solidFill>
                        <a:effectLst/>
                        <a:latin typeface="+mn-lt"/>
                        <a:ea typeface="+mn-ea"/>
                        <a:cs typeface="+mn-cs"/>
                      </a:endParaRPr>
                    </a:p>
                  </a:txBody>
                  <a:tcPr marL="46800" marR="7168" marT="7168" marB="0" anchor="ctr">
                    <a:noFill/>
                  </a:tcPr>
                </a:tc>
                <a:tc>
                  <a:txBody>
                    <a:bodyPr/>
                    <a:lstStyle/>
                    <a:p>
                      <a:pPr algn="r" fontAlgn="b"/>
                      <a:r>
                        <a:rPr lang="en-GB" sz="800" b="0" i="0" u="none" strike="noStrike">
                          <a:solidFill>
                            <a:schemeClr val="tx1"/>
                          </a:solidFill>
                          <a:effectLst/>
                          <a:latin typeface="+mn-lt"/>
                        </a:rPr>
                        <a:t>0.56</a:t>
                      </a:r>
                      <a:endParaRPr lang="en-GB" sz="800" b="0" i="0" u="none" strike="noStrike" dirty="0">
                        <a:solidFill>
                          <a:schemeClr val="tx1"/>
                        </a:solidFill>
                        <a:effectLst/>
                        <a:latin typeface="+mn-lt"/>
                      </a:endParaRPr>
                    </a:p>
                  </a:txBody>
                  <a:tcPr marL="0" marR="182880" marT="0" marB="0" anchor="ctr">
                    <a:noFill/>
                  </a:tcPr>
                </a:tc>
                <a:tc>
                  <a:txBody>
                    <a:bodyPr/>
                    <a:lstStyle/>
                    <a:p>
                      <a:pPr algn="r" fontAlgn="b"/>
                      <a:r>
                        <a:rPr lang="en-GB" sz="800" b="0" i="0" u="none" strike="noStrike">
                          <a:solidFill>
                            <a:schemeClr val="tx1"/>
                          </a:solidFill>
                          <a:effectLst/>
                          <a:latin typeface="+mn-lt"/>
                        </a:rPr>
                        <a:t>2.10</a:t>
                      </a:r>
                      <a:endParaRPr lang="en-GB" sz="800" b="0" i="0" u="none" strike="noStrike" dirty="0">
                        <a:solidFill>
                          <a:schemeClr val="tx1"/>
                        </a:solidFill>
                        <a:effectLst/>
                        <a:latin typeface="+mn-lt"/>
                      </a:endParaRPr>
                    </a:p>
                  </a:txBody>
                  <a:tcPr marL="0" marR="182880" marT="0" marB="0" anchor="ctr">
                    <a:noFill/>
                  </a:tcPr>
                </a:tc>
                <a:tc>
                  <a:txBody>
                    <a:bodyPr/>
                    <a:lstStyle/>
                    <a:p>
                      <a:pPr algn="r" fontAlgn="b"/>
                      <a:r>
                        <a:rPr lang="en-GB" sz="800" b="0" i="0" u="none" strike="noStrike">
                          <a:solidFill>
                            <a:schemeClr val="tx1"/>
                          </a:solidFill>
                          <a:effectLst/>
                          <a:latin typeface="+mn-lt"/>
                        </a:rPr>
                        <a:t>2.68</a:t>
                      </a:r>
                      <a:endParaRPr lang="en-GB" sz="800" b="0" i="0" u="none" strike="noStrike" dirty="0">
                        <a:solidFill>
                          <a:schemeClr val="tx1"/>
                        </a:solidFill>
                        <a:effectLst/>
                        <a:latin typeface="+mn-lt"/>
                      </a:endParaRPr>
                    </a:p>
                  </a:txBody>
                  <a:tcPr marL="0" marR="182880" marT="0" marB="0" anchor="ctr">
                    <a:noFill/>
                  </a:tcPr>
                </a:tc>
                <a:tc>
                  <a:txBody>
                    <a:bodyPr/>
                    <a:lstStyle/>
                    <a:p>
                      <a:pPr algn="r" fontAlgn="b"/>
                      <a:r>
                        <a:rPr lang="en-GB" sz="800" b="0" i="0" u="none" strike="noStrike" dirty="0">
                          <a:solidFill>
                            <a:srgbClr val="C00000"/>
                          </a:solidFill>
                          <a:effectLst/>
                          <a:latin typeface="+mn-lt"/>
                        </a:rPr>
                        <a:t>-1.05</a:t>
                      </a:r>
                    </a:p>
                  </a:txBody>
                  <a:tcPr marL="0" marR="182880" marT="0" marB="0" anchor="ctr">
                    <a:noFill/>
                  </a:tcPr>
                </a:tc>
                <a:tc>
                  <a:txBody>
                    <a:bodyPr/>
                    <a:lstStyle/>
                    <a:p>
                      <a:pPr algn="r" fontAlgn="b"/>
                      <a:r>
                        <a:rPr lang="en-GB" sz="800" b="0" i="0" u="none" strike="noStrike">
                          <a:solidFill>
                            <a:schemeClr val="tx1"/>
                          </a:solidFill>
                          <a:effectLst/>
                          <a:latin typeface="+mn-lt"/>
                        </a:rPr>
                        <a:t>1.03</a:t>
                      </a:r>
                      <a:endParaRPr lang="en-GB" sz="800" b="0" i="0" u="none" strike="noStrike" dirty="0">
                        <a:solidFill>
                          <a:schemeClr val="tx1"/>
                        </a:solidFill>
                        <a:effectLst/>
                        <a:latin typeface="+mn-lt"/>
                      </a:endParaRPr>
                    </a:p>
                  </a:txBody>
                  <a:tcPr marL="0" marR="182880" marT="0" marB="0" anchor="ctr">
                    <a:noFill/>
                  </a:tcPr>
                </a:tc>
                <a:tc>
                  <a:txBody>
                    <a:bodyPr/>
                    <a:lstStyle/>
                    <a:p>
                      <a:pPr algn="r" fontAlgn="b"/>
                      <a:r>
                        <a:rPr lang="en-GB" sz="800" b="0" i="0" u="none" strike="noStrike">
                          <a:solidFill>
                            <a:schemeClr val="tx1"/>
                          </a:solidFill>
                          <a:effectLst/>
                          <a:latin typeface="+mn-lt"/>
                        </a:rPr>
                        <a:t>1.15</a:t>
                      </a:r>
                      <a:endParaRPr lang="en-GB" sz="800" b="0" i="0" u="none" strike="noStrike" dirty="0">
                        <a:solidFill>
                          <a:schemeClr val="tx1"/>
                        </a:solidFill>
                        <a:effectLst/>
                        <a:latin typeface="+mn-lt"/>
                      </a:endParaRPr>
                    </a:p>
                  </a:txBody>
                  <a:tcPr marL="0" marR="182880" marT="0" marB="0" anchor="ctr">
                    <a:noFill/>
                  </a:tcPr>
                </a:tc>
                <a:extLst>
                  <a:ext uri="{0D108BD9-81ED-4DB2-BD59-A6C34878D82A}">
                    <a16:rowId xmlns:a16="http://schemas.microsoft.com/office/drawing/2014/main" val="4272147078"/>
                  </a:ext>
                </a:extLst>
              </a:tr>
              <a:tr h="155761">
                <a:tc>
                  <a:txBody>
                    <a:bodyPr/>
                    <a:lstStyle/>
                    <a:p>
                      <a:pPr algn="l" fontAlgn="b"/>
                      <a:r>
                        <a:rPr lang="en-US" sz="800" b="0" i="0" u="none" strike="noStrike" kern="1200">
                          <a:solidFill>
                            <a:srgbClr val="000000"/>
                          </a:solidFill>
                          <a:effectLst/>
                          <a:latin typeface="+mn-lt"/>
                          <a:ea typeface="+mn-ea"/>
                          <a:cs typeface="+mn-cs"/>
                        </a:rPr>
                        <a:t>Bloomberg U.S. High Yield Corporate Bond Index</a:t>
                      </a:r>
                      <a:endParaRPr lang="en-US" sz="800" b="0" i="0" u="none" strike="noStrike" kern="1200" dirty="0">
                        <a:solidFill>
                          <a:srgbClr val="000000"/>
                        </a:solidFill>
                        <a:effectLst/>
                        <a:latin typeface="+mn-lt"/>
                        <a:ea typeface="+mn-ea"/>
                        <a:cs typeface="+mn-cs"/>
                      </a:endParaRPr>
                    </a:p>
                  </a:txBody>
                  <a:tcPr marL="46800" marR="7168" marT="7168" marB="0" anchor="ctr">
                    <a:noFill/>
                  </a:tcPr>
                </a:tc>
                <a:tc>
                  <a:txBody>
                    <a:bodyPr/>
                    <a:lstStyle/>
                    <a:p>
                      <a:pPr algn="r" fontAlgn="b"/>
                      <a:r>
                        <a:rPr lang="en-GB" sz="800" b="0" i="0" u="none" strike="noStrike" dirty="0">
                          <a:solidFill>
                            <a:schemeClr val="tx1"/>
                          </a:solidFill>
                          <a:effectLst/>
                          <a:latin typeface="+mn-lt"/>
                        </a:rPr>
                        <a:t>0.46</a:t>
                      </a:r>
                    </a:p>
                  </a:txBody>
                  <a:tcPr marL="0" marR="182880" marT="0" marB="0" anchor="ctr">
                    <a:noFill/>
                  </a:tcPr>
                </a:tc>
                <a:tc>
                  <a:txBody>
                    <a:bodyPr/>
                    <a:lstStyle/>
                    <a:p>
                      <a:pPr algn="r" fontAlgn="b"/>
                      <a:r>
                        <a:rPr lang="en-GB" sz="800" b="0" i="0" u="none" strike="noStrike">
                          <a:solidFill>
                            <a:schemeClr val="tx1"/>
                          </a:solidFill>
                          <a:effectLst/>
                          <a:latin typeface="+mn-lt"/>
                        </a:rPr>
                        <a:t>5.86</a:t>
                      </a:r>
                      <a:endParaRPr lang="en-GB" sz="800" b="0" i="0" u="none" strike="noStrike" dirty="0">
                        <a:solidFill>
                          <a:schemeClr val="tx1"/>
                        </a:solidFill>
                        <a:effectLst/>
                        <a:latin typeface="+mn-lt"/>
                      </a:endParaRPr>
                    </a:p>
                  </a:txBody>
                  <a:tcPr marL="0" marR="182880" marT="0" marB="0" anchor="ctr">
                    <a:noFill/>
                  </a:tcPr>
                </a:tc>
                <a:tc>
                  <a:txBody>
                    <a:bodyPr/>
                    <a:lstStyle/>
                    <a:p>
                      <a:pPr algn="r" fontAlgn="b"/>
                      <a:r>
                        <a:rPr lang="en-GB" sz="800" b="0" i="0" u="none" strike="noStrike">
                          <a:solidFill>
                            <a:schemeClr val="tx1"/>
                          </a:solidFill>
                          <a:effectLst/>
                          <a:latin typeface="+mn-lt"/>
                        </a:rPr>
                        <a:t>10.28</a:t>
                      </a:r>
                      <a:endParaRPr lang="en-GB" sz="800" b="0" i="0" u="none" strike="noStrike" dirty="0">
                        <a:solidFill>
                          <a:schemeClr val="tx1"/>
                        </a:solidFill>
                        <a:effectLst/>
                        <a:latin typeface="+mn-lt"/>
                      </a:endParaRPr>
                    </a:p>
                  </a:txBody>
                  <a:tcPr marL="0" marR="182880" marT="0" marB="0" anchor="ctr">
                    <a:noFill/>
                  </a:tcPr>
                </a:tc>
                <a:tc>
                  <a:txBody>
                    <a:bodyPr/>
                    <a:lstStyle/>
                    <a:p>
                      <a:pPr algn="r" fontAlgn="b"/>
                      <a:r>
                        <a:rPr lang="en-GB" sz="800" b="0" i="0" u="none" strike="noStrike" dirty="0">
                          <a:solidFill>
                            <a:schemeClr val="tx1"/>
                          </a:solidFill>
                          <a:effectLst/>
                          <a:latin typeface="+mn-lt"/>
                        </a:rPr>
                        <a:t>1.76</a:t>
                      </a:r>
                    </a:p>
                  </a:txBody>
                  <a:tcPr marL="0" marR="182880" marT="0" marB="0" anchor="ctr">
                    <a:noFill/>
                  </a:tcPr>
                </a:tc>
                <a:tc>
                  <a:txBody>
                    <a:bodyPr/>
                    <a:lstStyle/>
                    <a:p>
                      <a:pPr algn="r" fontAlgn="b"/>
                      <a:r>
                        <a:rPr lang="en-GB" sz="800" b="0" i="0" u="none" strike="noStrike">
                          <a:solidFill>
                            <a:schemeClr val="tx1"/>
                          </a:solidFill>
                          <a:effectLst/>
                          <a:latin typeface="+mn-lt"/>
                        </a:rPr>
                        <a:t>2.96</a:t>
                      </a:r>
                      <a:endParaRPr lang="en-GB" sz="800" b="0" i="0" u="none" strike="noStrike" dirty="0">
                        <a:solidFill>
                          <a:schemeClr val="tx1"/>
                        </a:solidFill>
                        <a:effectLst/>
                        <a:latin typeface="+mn-lt"/>
                      </a:endParaRPr>
                    </a:p>
                  </a:txBody>
                  <a:tcPr marL="0" marR="182880" marT="0" marB="0" anchor="ctr">
                    <a:noFill/>
                  </a:tcPr>
                </a:tc>
                <a:tc>
                  <a:txBody>
                    <a:bodyPr/>
                    <a:lstStyle/>
                    <a:p>
                      <a:pPr algn="r" fontAlgn="b"/>
                      <a:r>
                        <a:rPr lang="en-GB" sz="800" b="0" i="0" u="none" strike="noStrike">
                          <a:solidFill>
                            <a:schemeClr val="tx1"/>
                          </a:solidFill>
                          <a:effectLst/>
                          <a:latin typeface="+mn-lt"/>
                        </a:rPr>
                        <a:t>4.24</a:t>
                      </a:r>
                      <a:endParaRPr lang="en-GB" sz="800" b="0" i="0" u="none" strike="noStrike" dirty="0">
                        <a:solidFill>
                          <a:schemeClr val="tx1"/>
                        </a:solidFill>
                        <a:effectLst/>
                        <a:latin typeface="+mn-lt"/>
                      </a:endParaRPr>
                    </a:p>
                  </a:txBody>
                  <a:tcPr marL="0" marR="182880" marT="0" marB="0" anchor="ctr">
                    <a:noFill/>
                  </a:tcPr>
                </a:tc>
                <a:extLst>
                  <a:ext uri="{0D108BD9-81ED-4DB2-BD59-A6C34878D82A}">
                    <a16:rowId xmlns:a16="http://schemas.microsoft.com/office/drawing/2014/main" val="78724785"/>
                  </a:ext>
                </a:extLst>
              </a:tr>
              <a:tr h="155761">
                <a:tc>
                  <a:txBody>
                    <a:bodyPr/>
                    <a:lstStyle/>
                    <a:p>
                      <a:pPr algn="l" fontAlgn="b"/>
                      <a:r>
                        <a:rPr lang="en-US" sz="800" b="0" i="0" u="none" strike="noStrike" kern="1200">
                          <a:solidFill>
                            <a:srgbClr val="000000"/>
                          </a:solidFill>
                          <a:effectLst/>
                          <a:latin typeface="+mn-lt"/>
                          <a:ea typeface="+mn-ea"/>
                          <a:cs typeface="+mn-cs"/>
                        </a:rPr>
                        <a:t>FTSE World Government Bond Index 1-5 Years</a:t>
                      </a:r>
                      <a:endParaRPr lang="en-US" sz="800" b="0" i="0" u="none" strike="noStrike" kern="1200" dirty="0">
                        <a:solidFill>
                          <a:srgbClr val="000000"/>
                        </a:solidFill>
                        <a:effectLst/>
                        <a:latin typeface="+mn-lt"/>
                        <a:ea typeface="+mn-ea"/>
                        <a:cs typeface="+mn-cs"/>
                      </a:endParaRPr>
                    </a:p>
                  </a:txBody>
                  <a:tcPr marL="46800" marR="7168" marT="7168" marB="0" anchor="ctr">
                    <a:noFill/>
                  </a:tcPr>
                </a:tc>
                <a:tc>
                  <a:txBody>
                    <a:bodyPr/>
                    <a:lstStyle/>
                    <a:p>
                      <a:pPr algn="r" fontAlgn="b"/>
                      <a:r>
                        <a:rPr lang="en-GB" sz="800" b="0" i="0" u="none" strike="noStrike">
                          <a:solidFill>
                            <a:srgbClr val="C00000"/>
                          </a:solidFill>
                          <a:effectLst/>
                          <a:latin typeface="+mn-lt"/>
                        </a:rPr>
                        <a:t>-1.01</a:t>
                      </a:r>
                      <a:endParaRPr lang="en-GB" sz="800" b="0" i="0" u="none" strike="noStrike" dirty="0">
                        <a:solidFill>
                          <a:srgbClr val="C00000"/>
                        </a:solidFill>
                        <a:effectLst/>
                        <a:latin typeface="+mn-lt"/>
                      </a:endParaRPr>
                    </a:p>
                  </a:txBody>
                  <a:tcPr marL="0" marR="182880" marT="0" marB="0" anchor="ctr">
                    <a:noFill/>
                  </a:tcPr>
                </a:tc>
                <a:tc>
                  <a:txBody>
                    <a:bodyPr/>
                    <a:lstStyle/>
                    <a:p>
                      <a:pPr algn="r" fontAlgn="b"/>
                      <a:r>
                        <a:rPr lang="en-GB" sz="800" b="0" i="0" u="none" strike="noStrike" dirty="0">
                          <a:solidFill>
                            <a:srgbClr val="C00000"/>
                          </a:solidFill>
                          <a:effectLst/>
                          <a:latin typeface="+mn-lt"/>
                        </a:rPr>
                        <a:t>-0.15</a:t>
                      </a:r>
                    </a:p>
                  </a:txBody>
                  <a:tcPr marL="0" marR="182880" marT="0" marB="0" anchor="ctr">
                    <a:noFill/>
                  </a:tcPr>
                </a:tc>
                <a:tc>
                  <a:txBody>
                    <a:bodyPr/>
                    <a:lstStyle/>
                    <a:p>
                      <a:pPr algn="r" fontAlgn="b"/>
                      <a:r>
                        <a:rPr lang="en-GB" sz="800" b="0" i="0" u="none" strike="noStrike">
                          <a:solidFill>
                            <a:schemeClr val="tx1"/>
                          </a:solidFill>
                          <a:effectLst/>
                          <a:latin typeface="+mn-lt"/>
                        </a:rPr>
                        <a:t>3.68</a:t>
                      </a:r>
                      <a:endParaRPr lang="en-GB" sz="800" b="0" i="0" u="none" strike="noStrike" dirty="0">
                        <a:solidFill>
                          <a:schemeClr val="tx1"/>
                        </a:solidFill>
                        <a:effectLst/>
                        <a:latin typeface="+mn-lt"/>
                      </a:endParaRPr>
                    </a:p>
                  </a:txBody>
                  <a:tcPr marL="0" marR="182880" marT="0" marB="0" anchor="ctr">
                    <a:noFill/>
                  </a:tcPr>
                </a:tc>
                <a:tc>
                  <a:txBody>
                    <a:bodyPr/>
                    <a:lstStyle/>
                    <a:p>
                      <a:pPr algn="r" fontAlgn="b"/>
                      <a:r>
                        <a:rPr lang="en-GB" sz="800" b="0" i="0" u="none" strike="noStrike">
                          <a:solidFill>
                            <a:srgbClr val="C00000"/>
                          </a:solidFill>
                          <a:effectLst/>
                          <a:latin typeface="+mn-lt"/>
                        </a:rPr>
                        <a:t>-3.80</a:t>
                      </a:r>
                      <a:endParaRPr lang="en-GB" sz="800" b="0" i="0" u="none" strike="noStrike" dirty="0">
                        <a:solidFill>
                          <a:srgbClr val="C00000"/>
                        </a:solidFill>
                        <a:effectLst/>
                        <a:latin typeface="+mn-lt"/>
                      </a:endParaRPr>
                    </a:p>
                  </a:txBody>
                  <a:tcPr marL="0" marR="182880" marT="0" marB="0" anchor="ctr">
                    <a:noFill/>
                  </a:tcPr>
                </a:tc>
                <a:tc>
                  <a:txBody>
                    <a:bodyPr/>
                    <a:lstStyle/>
                    <a:p>
                      <a:pPr algn="r" fontAlgn="b"/>
                      <a:r>
                        <a:rPr lang="en-GB" sz="800" b="0" i="0" u="none" strike="noStrike" dirty="0">
                          <a:solidFill>
                            <a:srgbClr val="C00000"/>
                          </a:solidFill>
                          <a:effectLst/>
                          <a:latin typeface="+mn-lt"/>
                        </a:rPr>
                        <a:t>-0.84</a:t>
                      </a:r>
                    </a:p>
                  </a:txBody>
                  <a:tcPr marL="0" marR="182880" marT="0" marB="0" anchor="ctr">
                    <a:noFill/>
                  </a:tcPr>
                </a:tc>
                <a:tc>
                  <a:txBody>
                    <a:bodyPr/>
                    <a:lstStyle/>
                    <a:p>
                      <a:pPr algn="r" fontAlgn="b"/>
                      <a:r>
                        <a:rPr lang="en-GB" sz="800" b="0" i="0" u="none" strike="noStrike" dirty="0">
                          <a:solidFill>
                            <a:srgbClr val="C00000"/>
                          </a:solidFill>
                          <a:effectLst/>
                          <a:latin typeface="+mn-lt"/>
                        </a:rPr>
                        <a:t>-1.00</a:t>
                      </a:r>
                    </a:p>
                  </a:txBody>
                  <a:tcPr marL="0" marR="182880" marT="0" marB="0" anchor="ctr">
                    <a:noFill/>
                  </a:tcPr>
                </a:tc>
                <a:extLst>
                  <a:ext uri="{0D108BD9-81ED-4DB2-BD59-A6C34878D82A}">
                    <a16:rowId xmlns:a16="http://schemas.microsoft.com/office/drawing/2014/main" val="549291973"/>
                  </a:ext>
                </a:extLst>
              </a:tr>
              <a:tr h="155761">
                <a:tc>
                  <a:txBody>
                    <a:bodyPr/>
                    <a:lstStyle/>
                    <a:p>
                      <a:pPr algn="l" fontAlgn="b"/>
                      <a:r>
                        <a:rPr lang="en-US" sz="800" b="0" i="0" u="none" strike="noStrike" kern="1200">
                          <a:solidFill>
                            <a:srgbClr val="000000"/>
                          </a:solidFill>
                          <a:effectLst/>
                          <a:latin typeface="+mn-lt"/>
                          <a:ea typeface="+mn-ea"/>
                          <a:cs typeface="+mn-cs"/>
                        </a:rPr>
                        <a:t>Bloomberg U.S. TIPS Index</a:t>
                      </a:r>
                      <a:endParaRPr lang="en-US" sz="800" b="0" i="0" u="none" strike="noStrike" kern="1200" dirty="0">
                        <a:solidFill>
                          <a:srgbClr val="000000"/>
                        </a:solidFill>
                        <a:effectLst/>
                        <a:latin typeface="+mn-lt"/>
                        <a:ea typeface="+mn-ea"/>
                        <a:cs typeface="+mn-cs"/>
                      </a:endParaRPr>
                    </a:p>
                  </a:txBody>
                  <a:tcPr marL="46800" marR="7168" marT="7168" marB="0" anchor="ctr">
                    <a:noFill/>
                  </a:tcPr>
                </a:tc>
                <a:tc>
                  <a:txBody>
                    <a:bodyPr/>
                    <a:lstStyle/>
                    <a:p>
                      <a:pPr algn="r" fontAlgn="b"/>
                      <a:r>
                        <a:rPr lang="en-GB" sz="800" b="0" i="0" u="none" strike="noStrike">
                          <a:solidFill>
                            <a:srgbClr val="C00000"/>
                          </a:solidFill>
                          <a:effectLst/>
                          <a:latin typeface="+mn-lt"/>
                        </a:rPr>
                        <a:t>-2.60</a:t>
                      </a:r>
                      <a:endParaRPr lang="en-GB" sz="800" b="0" i="0" u="none" strike="noStrike" dirty="0">
                        <a:solidFill>
                          <a:srgbClr val="C00000"/>
                        </a:solidFill>
                        <a:effectLst/>
                        <a:latin typeface="+mn-lt"/>
                      </a:endParaRPr>
                    </a:p>
                  </a:txBody>
                  <a:tcPr marL="0" marR="182880" marT="0" marB="0" anchor="ctr">
                    <a:noFill/>
                  </a:tcPr>
                </a:tc>
                <a:tc>
                  <a:txBody>
                    <a:bodyPr/>
                    <a:lstStyle/>
                    <a:p>
                      <a:pPr algn="r" fontAlgn="b"/>
                      <a:r>
                        <a:rPr lang="en-GB" sz="800" b="0" i="0" u="none" strike="noStrike" dirty="0">
                          <a:solidFill>
                            <a:srgbClr val="C00000"/>
                          </a:solidFill>
                          <a:effectLst/>
                          <a:latin typeface="+mn-lt"/>
                        </a:rPr>
                        <a:t>-0.78</a:t>
                      </a:r>
                    </a:p>
                  </a:txBody>
                  <a:tcPr marL="0" marR="182880" marT="0" marB="0" anchor="ctr">
                    <a:noFill/>
                  </a:tcPr>
                </a:tc>
                <a:tc>
                  <a:txBody>
                    <a:bodyPr/>
                    <a:lstStyle/>
                    <a:p>
                      <a:pPr algn="r" fontAlgn="b"/>
                      <a:r>
                        <a:rPr lang="en-GB" sz="800" b="0" i="0" u="none" strike="noStrike" dirty="0">
                          <a:solidFill>
                            <a:schemeClr val="tx1"/>
                          </a:solidFill>
                          <a:effectLst/>
                          <a:latin typeface="+mn-lt"/>
                        </a:rPr>
                        <a:t>1.25</a:t>
                      </a:r>
                    </a:p>
                  </a:txBody>
                  <a:tcPr marL="0" marR="182880" marT="0" marB="0" anchor="ctr">
                    <a:noFill/>
                  </a:tcPr>
                </a:tc>
                <a:tc>
                  <a:txBody>
                    <a:bodyPr/>
                    <a:lstStyle/>
                    <a:p>
                      <a:pPr algn="r" fontAlgn="b"/>
                      <a:r>
                        <a:rPr lang="en-GB" sz="800" b="0" i="0" u="none" strike="noStrike">
                          <a:solidFill>
                            <a:srgbClr val="C00000"/>
                          </a:solidFill>
                          <a:effectLst/>
                          <a:latin typeface="+mn-lt"/>
                        </a:rPr>
                        <a:t>-1.98</a:t>
                      </a:r>
                      <a:endParaRPr lang="en-GB" sz="800" b="0" i="0" u="none" strike="noStrike" dirty="0">
                        <a:solidFill>
                          <a:srgbClr val="C00000"/>
                        </a:solidFill>
                        <a:effectLst/>
                        <a:latin typeface="+mn-lt"/>
                      </a:endParaRPr>
                    </a:p>
                  </a:txBody>
                  <a:tcPr marL="0" marR="182880" marT="0" marB="0" anchor="ctr">
                    <a:noFill/>
                  </a:tcPr>
                </a:tc>
                <a:tc>
                  <a:txBody>
                    <a:bodyPr/>
                    <a:lstStyle/>
                    <a:p>
                      <a:pPr algn="r" fontAlgn="b"/>
                      <a:r>
                        <a:rPr lang="en-GB" sz="800" b="0" i="0" u="none" strike="noStrike">
                          <a:solidFill>
                            <a:schemeClr val="tx1"/>
                          </a:solidFill>
                          <a:effectLst/>
                          <a:latin typeface="+mn-lt"/>
                        </a:rPr>
                        <a:t>2.12</a:t>
                      </a:r>
                      <a:endParaRPr lang="en-GB" sz="800" b="0" i="0" u="none" strike="noStrike" dirty="0">
                        <a:solidFill>
                          <a:schemeClr val="tx1"/>
                        </a:solidFill>
                        <a:effectLst/>
                        <a:latin typeface="+mn-lt"/>
                      </a:endParaRPr>
                    </a:p>
                  </a:txBody>
                  <a:tcPr marL="0" marR="182880" marT="0" marB="0" anchor="ctr">
                    <a:noFill/>
                  </a:tcPr>
                </a:tc>
                <a:tc>
                  <a:txBody>
                    <a:bodyPr/>
                    <a:lstStyle/>
                    <a:p>
                      <a:pPr algn="r" fontAlgn="b"/>
                      <a:r>
                        <a:rPr lang="en-GB" sz="800" b="0" i="0" u="none" strike="noStrike" dirty="0">
                          <a:solidFill>
                            <a:schemeClr val="tx1"/>
                          </a:solidFill>
                          <a:effectLst/>
                          <a:latin typeface="+mn-lt"/>
                        </a:rPr>
                        <a:t>1.74</a:t>
                      </a:r>
                    </a:p>
                  </a:txBody>
                  <a:tcPr marL="0" marR="182880" marT="0" marB="0" anchor="ctr">
                    <a:noFill/>
                  </a:tcPr>
                </a:tc>
                <a:extLst>
                  <a:ext uri="{0D108BD9-81ED-4DB2-BD59-A6C34878D82A}">
                    <a16:rowId xmlns:a16="http://schemas.microsoft.com/office/drawing/2014/main" val="4284189487"/>
                  </a:ext>
                </a:extLst>
              </a:tr>
              <a:tr h="155761">
                <a:tc>
                  <a:txBody>
                    <a:bodyPr/>
                    <a:lstStyle/>
                    <a:p>
                      <a:pPr algn="l" fontAlgn="b"/>
                      <a:r>
                        <a:rPr lang="en-US" sz="800" b="0" i="0" u="none" strike="noStrike" kern="1200">
                          <a:solidFill>
                            <a:srgbClr val="000000"/>
                          </a:solidFill>
                          <a:effectLst/>
                          <a:latin typeface="+mn-lt"/>
                          <a:ea typeface="+mn-ea"/>
                          <a:cs typeface="+mn-cs"/>
                        </a:rPr>
                        <a:t>Bloomberg U.S. Aggregate Bond Index</a:t>
                      </a:r>
                      <a:endParaRPr lang="en-US" sz="800" b="0" i="0" u="none" strike="noStrike" kern="1200" dirty="0">
                        <a:solidFill>
                          <a:srgbClr val="000000"/>
                        </a:solidFill>
                        <a:effectLst/>
                        <a:latin typeface="+mn-lt"/>
                        <a:ea typeface="+mn-ea"/>
                        <a:cs typeface="+mn-cs"/>
                      </a:endParaRPr>
                    </a:p>
                  </a:txBody>
                  <a:tcPr marL="46800" marR="7168" marT="7168" marB="0" anchor="ctr">
                    <a:noFill/>
                  </a:tcPr>
                </a:tc>
                <a:tc>
                  <a:txBody>
                    <a:bodyPr/>
                    <a:lstStyle/>
                    <a:p>
                      <a:pPr algn="r" fontAlgn="b"/>
                      <a:r>
                        <a:rPr lang="en-GB" sz="800" b="0" i="0" u="none" strike="noStrike">
                          <a:solidFill>
                            <a:srgbClr val="C00000"/>
                          </a:solidFill>
                          <a:effectLst/>
                          <a:latin typeface="+mn-lt"/>
                        </a:rPr>
                        <a:t>-3.23</a:t>
                      </a:r>
                      <a:endParaRPr lang="en-GB" sz="800" b="0" i="0" u="none" strike="noStrike" dirty="0">
                        <a:solidFill>
                          <a:srgbClr val="C00000"/>
                        </a:solidFill>
                        <a:effectLst/>
                        <a:latin typeface="+mn-lt"/>
                      </a:endParaRPr>
                    </a:p>
                  </a:txBody>
                  <a:tcPr marL="0" marR="182880" marT="0" marB="0" anchor="ctr">
                    <a:noFill/>
                  </a:tcPr>
                </a:tc>
                <a:tc>
                  <a:txBody>
                    <a:bodyPr/>
                    <a:lstStyle/>
                    <a:p>
                      <a:pPr algn="r" fontAlgn="b"/>
                      <a:r>
                        <a:rPr lang="en-GB" sz="800" b="0" i="0" u="none" strike="noStrike" dirty="0">
                          <a:solidFill>
                            <a:srgbClr val="C00000"/>
                          </a:solidFill>
                          <a:effectLst/>
                          <a:latin typeface="+mn-lt"/>
                        </a:rPr>
                        <a:t>-1.21</a:t>
                      </a:r>
                    </a:p>
                  </a:txBody>
                  <a:tcPr marL="0" marR="182880" marT="0" marB="0" anchor="ctr">
                    <a:noFill/>
                  </a:tcPr>
                </a:tc>
                <a:tc>
                  <a:txBody>
                    <a:bodyPr/>
                    <a:lstStyle/>
                    <a:p>
                      <a:pPr algn="r" fontAlgn="b"/>
                      <a:r>
                        <a:rPr lang="en-GB" sz="800" b="0" i="0" u="none" strike="noStrike" dirty="0">
                          <a:solidFill>
                            <a:schemeClr val="tx1"/>
                          </a:solidFill>
                          <a:effectLst/>
                          <a:latin typeface="+mn-lt"/>
                        </a:rPr>
                        <a:t>0.64</a:t>
                      </a:r>
                    </a:p>
                  </a:txBody>
                  <a:tcPr marL="0" marR="182880" marT="0" marB="0" anchor="ctr">
                    <a:noFill/>
                  </a:tcPr>
                </a:tc>
                <a:tc>
                  <a:txBody>
                    <a:bodyPr/>
                    <a:lstStyle/>
                    <a:p>
                      <a:pPr algn="r" fontAlgn="b"/>
                      <a:r>
                        <a:rPr lang="en-GB" sz="800" b="0" i="0" u="none" strike="noStrike">
                          <a:solidFill>
                            <a:srgbClr val="C00000"/>
                          </a:solidFill>
                          <a:effectLst/>
                          <a:latin typeface="+mn-lt"/>
                        </a:rPr>
                        <a:t>-5.21</a:t>
                      </a:r>
                      <a:endParaRPr lang="en-GB" sz="800" b="0" i="0" u="none" strike="noStrike" dirty="0">
                        <a:solidFill>
                          <a:srgbClr val="C00000"/>
                        </a:solidFill>
                        <a:effectLst/>
                        <a:latin typeface="+mn-lt"/>
                      </a:endParaRPr>
                    </a:p>
                  </a:txBody>
                  <a:tcPr marL="0" marR="182880" marT="0" marB="0" anchor="ctr">
                    <a:noFill/>
                  </a:tcPr>
                </a:tc>
                <a:tc>
                  <a:txBody>
                    <a:bodyPr/>
                    <a:lstStyle/>
                    <a:p>
                      <a:pPr algn="r" fontAlgn="b"/>
                      <a:r>
                        <a:rPr lang="en-GB" sz="800" b="0" i="0" u="none" strike="noStrike" dirty="0">
                          <a:solidFill>
                            <a:schemeClr val="tx1"/>
                          </a:solidFill>
                          <a:effectLst/>
                          <a:latin typeface="+mn-lt"/>
                        </a:rPr>
                        <a:t>0.10</a:t>
                      </a:r>
                    </a:p>
                  </a:txBody>
                  <a:tcPr marL="0" marR="182880" marT="0" marB="0" anchor="ctr">
                    <a:noFill/>
                  </a:tcPr>
                </a:tc>
                <a:tc>
                  <a:txBody>
                    <a:bodyPr/>
                    <a:lstStyle/>
                    <a:p>
                      <a:pPr algn="r" fontAlgn="b"/>
                      <a:r>
                        <a:rPr lang="en-GB" sz="800" b="0" i="0" u="none" strike="noStrike" dirty="0">
                          <a:solidFill>
                            <a:schemeClr val="tx1"/>
                          </a:solidFill>
                          <a:effectLst/>
                          <a:latin typeface="+mn-lt"/>
                        </a:rPr>
                        <a:t>1.13</a:t>
                      </a:r>
                    </a:p>
                  </a:txBody>
                  <a:tcPr marL="0" marR="182880" marT="0" marB="0" anchor="ctr">
                    <a:noFill/>
                  </a:tcPr>
                </a:tc>
                <a:extLst>
                  <a:ext uri="{0D108BD9-81ED-4DB2-BD59-A6C34878D82A}">
                    <a16:rowId xmlns:a16="http://schemas.microsoft.com/office/drawing/2014/main" val="655811284"/>
                  </a:ext>
                </a:extLst>
              </a:tr>
              <a:tr h="155761">
                <a:tc>
                  <a:txBody>
                    <a:bodyPr/>
                    <a:lstStyle/>
                    <a:p>
                      <a:pPr algn="l" fontAlgn="b"/>
                      <a:r>
                        <a:rPr lang="en-US" sz="800" b="0" i="0" u="none" strike="noStrike" kern="1200">
                          <a:solidFill>
                            <a:srgbClr val="000000"/>
                          </a:solidFill>
                          <a:effectLst/>
                          <a:latin typeface="+mn-lt"/>
                          <a:ea typeface="+mn-ea"/>
                          <a:cs typeface="+mn-cs"/>
                        </a:rPr>
                        <a:t>Bloomberg Municipal Bond Index</a:t>
                      </a:r>
                      <a:endParaRPr lang="en-US" sz="800" b="0" i="0" u="none" strike="noStrike" kern="1200" dirty="0">
                        <a:solidFill>
                          <a:srgbClr val="000000"/>
                        </a:solidFill>
                        <a:effectLst/>
                        <a:latin typeface="+mn-lt"/>
                        <a:ea typeface="+mn-ea"/>
                        <a:cs typeface="+mn-cs"/>
                      </a:endParaRPr>
                    </a:p>
                  </a:txBody>
                  <a:tcPr marL="46800" marR="7168" marT="7168" marB="0" anchor="ctr">
                    <a:noFill/>
                  </a:tcPr>
                </a:tc>
                <a:tc>
                  <a:txBody>
                    <a:bodyPr/>
                    <a:lstStyle/>
                    <a:p>
                      <a:pPr algn="r" fontAlgn="b"/>
                      <a:r>
                        <a:rPr lang="en-GB" sz="800" b="0" i="0" u="none" strike="noStrike">
                          <a:solidFill>
                            <a:srgbClr val="C00000"/>
                          </a:solidFill>
                          <a:effectLst/>
                          <a:latin typeface="+mn-lt"/>
                        </a:rPr>
                        <a:t>-3.95</a:t>
                      </a:r>
                      <a:endParaRPr lang="en-GB" sz="800" b="0" i="0" u="none" strike="noStrike" dirty="0">
                        <a:solidFill>
                          <a:srgbClr val="C00000"/>
                        </a:solidFill>
                        <a:effectLst/>
                        <a:latin typeface="+mn-lt"/>
                      </a:endParaRPr>
                    </a:p>
                  </a:txBody>
                  <a:tcPr marL="0" marR="182880" marT="0" marB="0" anchor="ctr">
                    <a:noFill/>
                  </a:tcPr>
                </a:tc>
                <a:tc>
                  <a:txBody>
                    <a:bodyPr/>
                    <a:lstStyle/>
                    <a:p>
                      <a:pPr algn="r" fontAlgn="b"/>
                      <a:r>
                        <a:rPr lang="en-GB" sz="800" b="0" i="0" u="none" strike="noStrike" dirty="0">
                          <a:solidFill>
                            <a:srgbClr val="C00000"/>
                          </a:solidFill>
                          <a:effectLst/>
                          <a:latin typeface="+mn-lt"/>
                        </a:rPr>
                        <a:t>-1.38</a:t>
                      </a:r>
                    </a:p>
                  </a:txBody>
                  <a:tcPr marL="0" marR="182880" marT="0" marB="0" anchor="ctr">
                    <a:noFill/>
                  </a:tcPr>
                </a:tc>
                <a:tc>
                  <a:txBody>
                    <a:bodyPr/>
                    <a:lstStyle/>
                    <a:p>
                      <a:pPr algn="r" fontAlgn="b"/>
                      <a:r>
                        <a:rPr lang="en-GB" sz="800" b="0" i="0" u="none" strike="noStrike" dirty="0">
                          <a:solidFill>
                            <a:schemeClr val="tx1"/>
                          </a:solidFill>
                          <a:effectLst/>
                          <a:latin typeface="+mn-lt"/>
                        </a:rPr>
                        <a:t>2.66</a:t>
                      </a:r>
                    </a:p>
                  </a:txBody>
                  <a:tcPr marL="0" marR="182880" marT="0" marB="0" anchor="ctr">
                    <a:noFill/>
                  </a:tcPr>
                </a:tc>
                <a:tc>
                  <a:txBody>
                    <a:bodyPr/>
                    <a:lstStyle/>
                    <a:p>
                      <a:pPr algn="r" fontAlgn="b"/>
                      <a:r>
                        <a:rPr lang="en-GB" sz="800" b="0" i="0" u="none" strike="noStrike">
                          <a:solidFill>
                            <a:srgbClr val="C00000"/>
                          </a:solidFill>
                          <a:effectLst/>
                          <a:latin typeface="+mn-lt"/>
                        </a:rPr>
                        <a:t>-2.30</a:t>
                      </a:r>
                      <a:endParaRPr lang="en-GB" sz="800" b="0" i="0" u="none" strike="noStrike" dirty="0">
                        <a:solidFill>
                          <a:srgbClr val="C00000"/>
                        </a:solidFill>
                        <a:effectLst/>
                        <a:latin typeface="+mn-lt"/>
                      </a:endParaRPr>
                    </a:p>
                  </a:txBody>
                  <a:tcPr marL="0" marR="182880" marT="0" marB="0" anchor="ctr">
                    <a:noFill/>
                  </a:tcPr>
                </a:tc>
                <a:tc>
                  <a:txBody>
                    <a:bodyPr/>
                    <a:lstStyle/>
                    <a:p>
                      <a:pPr algn="r" fontAlgn="b"/>
                      <a:r>
                        <a:rPr lang="en-GB" sz="800" b="0" i="0" u="none" strike="noStrike">
                          <a:solidFill>
                            <a:schemeClr val="tx1"/>
                          </a:solidFill>
                          <a:effectLst/>
                          <a:latin typeface="+mn-lt"/>
                        </a:rPr>
                        <a:t>1.05</a:t>
                      </a:r>
                      <a:endParaRPr lang="en-GB" sz="800" b="0" i="0" u="none" strike="noStrike" dirty="0">
                        <a:solidFill>
                          <a:schemeClr val="tx1"/>
                        </a:solidFill>
                        <a:effectLst/>
                        <a:latin typeface="+mn-lt"/>
                      </a:endParaRPr>
                    </a:p>
                  </a:txBody>
                  <a:tcPr marL="0" marR="182880" marT="0" marB="0" anchor="ctr">
                    <a:noFill/>
                  </a:tcPr>
                </a:tc>
                <a:tc>
                  <a:txBody>
                    <a:bodyPr/>
                    <a:lstStyle/>
                    <a:p>
                      <a:pPr algn="r" fontAlgn="b"/>
                      <a:r>
                        <a:rPr lang="en-GB" sz="800" b="0" i="0" u="none" strike="noStrike">
                          <a:solidFill>
                            <a:schemeClr val="tx1"/>
                          </a:solidFill>
                          <a:effectLst/>
                          <a:latin typeface="+mn-lt"/>
                        </a:rPr>
                        <a:t>2.29</a:t>
                      </a:r>
                      <a:endParaRPr lang="en-GB" sz="800" b="0" i="0" u="none" strike="noStrike" dirty="0">
                        <a:solidFill>
                          <a:schemeClr val="tx1"/>
                        </a:solidFill>
                        <a:effectLst/>
                        <a:latin typeface="+mn-lt"/>
                      </a:endParaRPr>
                    </a:p>
                  </a:txBody>
                  <a:tcPr marL="0" marR="182880" marT="0" marB="0" anchor="ctr">
                    <a:noFill/>
                  </a:tcPr>
                </a:tc>
                <a:extLst>
                  <a:ext uri="{0D108BD9-81ED-4DB2-BD59-A6C34878D82A}">
                    <a16:rowId xmlns:a16="http://schemas.microsoft.com/office/drawing/2014/main" val="1488062421"/>
                  </a:ext>
                </a:extLst>
              </a:tr>
              <a:tr h="155761">
                <a:tc>
                  <a:txBody>
                    <a:bodyPr/>
                    <a:lstStyle/>
                    <a:p>
                      <a:pPr algn="l" fontAlgn="b"/>
                      <a:r>
                        <a:rPr lang="en-US" sz="800" b="0" i="0" u="none" strike="noStrike" kern="1200">
                          <a:solidFill>
                            <a:srgbClr val="000000"/>
                          </a:solidFill>
                          <a:effectLst/>
                          <a:latin typeface="+mn-lt"/>
                          <a:ea typeface="+mn-ea"/>
                          <a:cs typeface="+mn-cs"/>
                        </a:rPr>
                        <a:t>Bloomberg U.S. Government Bond Index Long</a:t>
                      </a:r>
                      <a:endParaRPr lang="en-US" sz="800" b="0" i="0" u="none" strike="noStrike" kern="1200" dirty="0">
                        <a:solidFill>
                          <a:srgbClr val="000000"/>
                        </a:solidFill>
                        <a:effectLst/>
                        <a:latin typeface="+mn-lt"/>
                        <a:ea typeface="+mn-ea"/>
                        <a:cs typeface="+mn-cs"/>
                      </a:endParaRPr>
                    </a:p>
                  </a:txBody>
                  <a:tcPr marL="46800" marR="7168" marT="7168" marB="0" anchor="ctr">
                    <a:noFill/>
                  </a:tcPr>
                </a:tc>
                <a:tc>
                  <a:txBody>
                    <a:bodyPr/>
                    <a:lstStyle/>
                    <a:p>
                      <a:pPr algn="r" fontAlgn="b"/>
                      <a:r>
                        <a:rPr lang="en-GB" sz="800" b="0" i="0" u="none" strike="noStrike">
                          <a:solidFill>
                            <a:srgbClr val="C00000"/>
                          </a:solidFill>
                          <a:effectLst/>
                          <a:latin typeface="+mn-lt"/>
                        </a:rPr>
                        <a:t>-11.79</a:t>
                      </a:r>
                      <a:endParaRPr lang="en-GB" sz="800" b="0" i="0" u="none" strike="noStrike" dirty="0">
                        <a:solidFill>
                          <a:srgbClr val="C00000"/>
                        </a:solidFill>
                        <a:effectLst/>
                        <a:latin typeface="+mn-lt"/>
                      </a:endParaRPr>
                    </a:p>
                  </a:txBody>
                  <a:tcPr marL="0" marR="182880" marT="0" marB="0" anchor="ctr">
                    <a:noFill/>
                  </a:tcPr>
                </a:tc>
                <a:tc>
                  <a:txBody>
                    <a:bodyPr/>
                    <a:lstStyle/>
                    <a:p>
                      <a:pPr algn="r" fontAlgn="b"/>
                      <a:r>
                        <a:rPr lang="en-GB" sz="800" b="0" i="0" u="none" strike="noStrike" dirty="0">
                          <a:solidFill>
                            <a:srgbClr val="C00000"/>
                          </a:solidFill>
                          <a:effectLst/>
                          <a:latin typeface="+mn-lt"/>
                        </a:rPr>
                        <a:t>-8.50</a:t>
                      </a:r>
                    </a:p>
                  </a:txBody>
                  <a:tcPr marL="0" marR="182880" marT="0" marB="0" anchor="ctr">
                    <a:noFill/>
                  </a:tcPr>
                </a:tc>
                <a:tc>
                  <a:txBody>
                    <a:bodyPr/>
                    <a:lstStyle/>
                    <a:p>
                      <a:pPr algn="r" fontAlgn="b"/>
                      <a:r>
                        <a:rPr lang="en-GB" sz="800" b="0" i="0" u="none" strike="noStrike">
                          <a:solidFill>
                            <a:srgbClr val="C00000"/>
                          </a:solidFill>
                          <a:effectLst/>
                          <a:latin typeface="+mn-lt"/>
                        </a:rPr>
                        <a:t>-9.04</a:t>
                      </a:r>
                      <a:endParaRPr lang="en-GB" sz="800" b="0" i="0" u="none" strike="noStrike" dirty="0">
                        <a:solidFill>
                          <a:srgbClr val="C00000"/>
                        </a:solidFill>
                        <a:effectLst/>
                        <a:latin typeface="+mn-lt"/>
                      </a:endParaRPr>
                    </a:p>
                  </a:txBody>
                  <a:tcPr marL="0" marR="182880" marT="0" marB="0" anchor="ctr">
                    <a:noFill/>
                  </a:tcPr>
                </a:tc>
                <a:tc>
                  <a:txBody>
                    <a:bodyPr/>
                    <a:lstStyle/>
                    <a:p>
                      <a:pPr algn="r" fontAlgn="b"/>
                      <a:r>
                        <a:rPr lang="en-GB" sz="800" b="0" i="0" u="none" strike="noStrike">
                          <a:solidFill>
                            <a:srgbClr val="C00000"/>
                          </a:solidFill>
                          <a:effectLst/>
                          <a:latin typeface="+mn-lt"/>
                        </a:rPr>
                        <a:t>-15.66</a:t>
                      </a:r>
                      <a:endParaRPr lang="en-GB" sz="800" b="0" i="0" u="none" strike="noStrike" dirty="0">
                        <a:solidFill>
                          <a:srgbClr val="C00000"/>
                        </a:solidFill>
                        <a:effectLst/>
                        <a:latin typeface="+mn-lt"/>
                      </a:endParaRPr>
                    </a:p>
                  </a:txBody>
                  <a:tcPr marL="0" marR="182880" marT="0" marB="0" anchor="ctr">
                    <a:noFill/>
                  </a:tcPr>
                </a:tc>
                <a:tc>
                  <a:txBody>
                    <a:bodyPr/>
                    <a:lstStyle/>
                    <a:p>
                      <a:pPr algn="r" fontAlgn="b"/>
                      <a:r>
                        <a:rPr lang="en-GB" sz="800" b="0" i="0" u="none" strike="noStrike">
                          <a:solidFill>
                            <a:srgbClr val="C00000"/>
                          </a:solidFill>
                          <a:effectLst/>
                          <a:latin typeface="+mn-lt"/>
                        </a:rPr>
                        <a:t>-2.78</a:t>
                      </a:r>
                      <a:endParaRPr lang="en-GB" sz="800" b="0" i="0" u="none" strike="noStrike" dirty="0">
                        <a:solidFill>
                          <a:srgbClr val="C00000"/>
                        </a:solidFill>
                        <a:effectLst/>
                        <a:latin typeface="+mn-lt"/>
                      </a:endParaRPr>
                    </a:p>
                  </a:txBody>
                  <a:tcPr marL="0" marR="182880" marT="0" marB="0" anchor="ctr">
                    <a:noFill/>
                  </a:tcPr>
                </a:tc>
                <a:tc>
                  <a:txBody>
                    <a:bodyPr/>
                    <a:lstStyle/>
                    <a:p>
                      <a:pPr algn="r" fontAlgn="b"/>
                      <a:r>
                        <a:rPr lang="en-GB" sz="800" b="0" i="0" u="none" strike="noStrike" dirty="0">
                          <a:solidFill>
                            <a:schemeClr val="tx1"/>
                          </a:solidFill>
                          <a:effectLst/>
                          <a:latin typeface="+mn-lt"/>
                        </a:rPr>
                        <a:t>0.75</a:t>
                      </a:r>
                    </a:p>
                  </a:txBody>
                  <a:tcPr marL="0" marR="182880" marT="0" marB="0" anchor="ctr">
                    <a:noFill/>
                  </a:tcPr>
                </a:tc>
                <a:extLst>
                  <a:ext uri="{0D108BD9-81ED-4DB2-BD59-A6C34878D82A}">
                    <a16:rowId xmlns:a16="http://schemas.microsoft.com/office/drawing/2014/main" val="150157158"/>
                  </a:ext>
                </a:extLst>
              </a:tr>
            </a:tbl>
          </a:graphicData>
        </a:graphic>
      </p:graphicFrame>
      <p:graphicFrame>
        <p:nvGraphicFramePr>
          <p:cNvPr id="24" name="Chart 23">
            <a:extLst>
              <a:ext uri="{FF2B5EF4-FFF2-40B4-BE49-F238E27FC236}">
                <a16:creationId xmlns:a16="http://schemas.microsoft.com/office/drawing/2014/main" id="{893E7F4F-8C18-4B1E-ADC3-4537DD0A5B93}"/>
              </a:ext>
            </a:extLst>
          </p:cNvPr>
          <p:cNvGraphicFramePr>
            <a:graphicFrameLocks/>
          </p:cNvGraphicFramePr>
          <p:nvPr>
            <p:extLst>
              <p:ext uri="{D42A27DB-BD31-4B8C-83A1-F6EECF244321}">
                <p14:modId xmlns:p14="http://schemas.microsoft.com/office/powerpoint/2010/main" val="1870110495"/>
              </p:ext>
            </p:extLst>
          </p:nvPr>
        </p:nvGraphicFramePr>
        <p:xfrm>
          <a:off x="3361123" y="4835135"/>
          <a:ext cx="3990081" cy="202406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3" name="Chart 22">
            <a:extLst>
              <a:ext uri="{FF2B5EF4-FFF2-40B4-BE49-F238E27FC236}">
                <a16:creationId xmlns:a16="http://schemas.microsoft.com/office/drawing/2014/main" id="{44C2358D-EEAD-4363-B8C6-8F93F26FA2A0}"/>
              </a:ext>
            </a:extLst>
          </p:cNvPr>
          <p:cNvGraphicFramePr/>
          <p:nvPr>
            <p:extLst>
              <p:ext uri="{D42A27DB-BD31-4B8C-83A1-F6EECF244321}">
                <p14:modId xmlns:p14="http://schemas.microsoft.com/office/powerpoint/2010/main" val="2096776142"/>
              </p:ext>
            </p:extLst>
          </p:nvPr>
        </p:nvGraphicFramePr>
        <p:xfrm>
          <a:off x="3433386" y="2412161"/>
          <a:ext cx="3982621" cy="2416896"/>
        </p:xfrm>
        <a:graphic>
          <a:graphicData uri="http://schemas.openxmlformats.org/drawingml/2006/chart">
            <c:chart xmlns:c="http://schemas.openxmlformats.org/drawingml/2006/chart" xmlns:r="http://schemas.openxmlformats.org/officeDocument/2006/relationships" r:id="rId4"/>
          </a:graphicData>
        </a:graphic>
      </p:graphicFrame>
      <p:sp>
        <p:nvSpPr>
          <p:cNvPr id="3" name="Title 2"/>
          <p:cNvSpPr>
            <a:spLocks noGrp="1"/>
          </p:cNvSpPr>
          <p:nvPr>
            <p:ph type="title"/>
          </p:nvPr>
        </p:nvSpPr>
        <p:spPr>
          <a:noFill/>
        </p:spPr>
        <p:txBody>
          <a:bodyPr/>
          <a:lstStyle/>
          <a:p>
            <a:r>
              <a:rPr lang="en-US" dirty="0"/>
              <a:t>Fixed Income</a:t>
            </a:r>
          </a:p>
        </p:txBody>
      </p:sp>
      <p:pic>
        <p:nvPicPr>
          <p:cNvPr id="8" name="Picture Placeholder 7" descr="A red and white logo&#10;&#10;Description automatically generated">
            <a:extLst>
              <a:ext uri="{FF2B5EF4-FFF2-40B4-BE49-F238E27FC236}">
                <a16:creationId xmlns:a16="http://schemas.microsoft.com/office/drawing/2014/main" id="{A48F32C0-B742-C5B7-3892-1B9FC3750455}"/>
              </a:ext>
            </a:extLst>
          </p:cNvPr>
          <p:cNvPicPr>
            <a:picLocks noGrp="1" noChangeAspect="1"/>
          </p:cNvPicPr>
          <p:nvPr>
            <p:ph type="pic" sz="quarter" idx="13"/>
          </p:nvPr>
        </p:nvPicPr>
        <p:blipFill>
          <a:blip r:embed="rId5">
            <a:extLst>
              <a:ext uri="{28A0092B-C50C-407E-A947-70E740481C1C}">
                <a14:useLocalDpi xmlns:a14="http://schemas.microsoft.com/office/drawing/2010/main" val="0"/>
              </a:ext>
            </a:extLst>
          </a:blip>
          <a:srcRect l="10575" r="10575"/>
          <a:stretch>
            <a:fillRect/>
          </a:stretch>
        </p:blipFill>
        <p:spPr/>
      </p:pic>
      <p:sp>
        <p:nvSpPr>
          <p:cNvPr id="7" name="Text Placeholder 6"/>
          <p:cNvSpPr>
            <a:spLocks noGrp="1"/>
          </p:cNvSpPr>
          <p:nvPr>
            <p:ph type="body" sz="quarter" idx="14"/>
          </p:nvPr>
        </p:nvSpPr>
        <p:spPr/>
        <p:txBody>
          <a:bodyPr/>
          <a:lstStyle/>
          <a:p>
            <a:r>
              <a:rPr lang="en-US" dirty="0">
                <a:highlight>
                  <a:srgbClr val="FFFFFF"/>
                </a:highlight>
              </a:rPr>
              <a:t>Third quarter 2023 i</a:t>
            </a:r>
            <a:r>
              <a:rPr lang="en-US" dirty="0"/>
              <a:t>ndex returns</a:t>
            </a:r>
          </a:p>
        </p:txBody>
      </p:sp>
      <p:sp>
        <p:nvSpPr>
          <p:cNvPr id="31" name="Text Placeholder 30"/>
          <p:cNvSpPr>
            <a:spLocks noGrp="1"/>
          </p:cNvSpPr>
          <p:nvPr>
            <p:ph type="body" sz="quarter" idx="15"/>
          </p:nvPr>
        </p:nvSpPr>
        <p:spPr>
          <a:xfrm>
            <a:off x="450127" y="9158349"/>
            <a:ext cx="6957175" cy="517712"/>
          </a:xfrm>
        </p:spPr>
        <p:txBody>
          <a:bodyPr/>
          <a:lstStyle/>
          <a:p>
            <a:r>
              <a:rPr lang="en-US" dirty="0"/>
              <a:t>1. Bloomberg US Treasury and US Corporate Bond Indices.</a:t>
            </a:r>
          </a:p>
          <a:p>
            <a:r>
              <a:rPr lang="en-US" dirty="0"/>
              <a:t>2. Bloomberg Municipal Bond Index.</a:t>
            </a:r>
          </a:p>
          <a:p>
            <a:r>
              <a:rPr lang="en-US" dirty="0"/>
              <a:t>One basis point (bps) equals 0.01%. </a:t>
            </a:r>
            <a:r>
              <a:rPr lang="en-US" b="1" dirty="0"/>
              <a:t>Past performance is not a guarantee of future results. Indices are not available for direct investment. Index performance does not reflect the expenses associated with the management of an actual portfolio. </a:t>
            </a:r>
            <a:r>
              <a:rPr lang="en-US" dirty="0"/>
              <a:t>Yield curve data from Federal Reserve. State and local bonds, and the Yield to Worst are from the S&amp;P National AMT-Free Municipal Bond Index. AAA-AA Corporates represent the ICE </a:t>
            </a:r>
            <a:r>
              <a:rPr lang="en-US" dirty="0" err="1"/>
              <a:t>BofA</a:t>
            </a:r>
            <a:r>
              <a:rPr lang="en-US" dirty="0"/>
              <a:t> US Corporates, AA-AAA rated. A-BBB Corporates represent the ICE </a:t>
            </a:r>
            <a:r>
              <a:rPr lang="en-US" dirty="0" err="1"/>
              <a:t>BofA</a:t>
            </a:r>
            <a:r>
              <a:rPr lang="en-US" dirty="0"/>
              <a:t> Corporates, BBB-A rated. Bloomberg data provided by Bloomberg. US long-term bonds, bills, inflation, and fixed income factor data © Stocks, Bonds, Bills, and Inflation (SBBI) Yearbook™, Ibbotson Associates, Chicago (annually updated work by Roger G. Ibbotson and Rex A. Sinquefield). FTSE fixed income indices © 2023 FTSE Fixed Income LLC, all rights reserved. ICE </a:t>
            </a:r>
            <a:r>
              <a:rPr lang="en-US" dirty="0" err="1"/>
              <a:t>BofA</a:t>
            </a:r>
            <a:r>
              <a:rPr lang="en-US" dirty="0"/>
              <a:t> index data © 2023 ICE Data Indices, LLC. S&amp;P data © 2023 S&amp;P Dow Jones Indices LLC, a division of S&amp;P Global. All rights reserved. Bloomberg data provided by Bloomberg.</a:t>
            </a:r>
          </a:p>
        </p:txBody>
      </p:sp>
      <p:sp>
        <p:nvSpPr>
          <p:cNvPr id="9" name="Text Placeholder 8"/>
          <p:cNvSpPr>
            <a:spLocks noGrp="1"/>
          </p:cNvSpPr>
          <p:nvPr>
            <p:ph type="body" sz="quarter" idx="18"/>
          </p:nvPr>
        </p:nvSpPr>
        <p:spPr>
          <a:xfrm>
            <a:off x="429800" y="2515839"/>
            <a:ext cx="2911990" cy="4047148"/>
          </a:xfrm>
        </p:spPr>
        <p:txBody>
          <a:bodyPr/>
          <a:lstStyle/>
          <a:p>
            <a:pPr>
              <a:lnSpc>
                <a:spcPts val="1200"/>
              </a:lnSpc>
              <a:spcBef>
                <a:spcPts val="800"/>
              </a:spcBef>
            </a:pPr>
            <a:r>
              <a:rPr lang="en-US" sz="900" dirty="0"/>
              <a:t>Interest rates increased across all bond maturities in the US Treasury market for the quarter. </a:t>
            </a:r>
          </a:p>
          <a:p>
            <a:pPr>
              <a:lnSpc>
                <a:spcPts val="1200"/>
              </a:lnSpc>
              <a:spcBef>
                <a:spcPts val="800"/>
              </a:spcBef>
            </a:pPr>
            <a:r>
              <a:rPr lang="en-US" sz="900" dirty="0"/>
              <a:t>On the short end of the yield curve, the 1-Month US Treasury Bill yield increased 31 basis points (bps) to 5.55%, while the 1-Year US Treasury Bill yield increased 6 bps to 5.46%. The yield on the 2-Year US Treasury Note increased 16 bps to 5.03%.</a:t>
            </a:r>
          </a:p>
          <a:p>
            <a:pPr>
              <a:lnSpc>
                <a:spcPts val="1200"/>
              </a:lnSpc>
              <a:spcBef>
                <a:spcPts val="800"/>
              </a:spcBef>
            </a:pPr>
            <a:r>
              <a:rPr lang="en-US" sz="900" dirty="0"/>
              <a:t>The yield on the 5-Year US Treasury Note increased 47 bps to 4.60%. The yield on the 10-Year US Treasury Note increased 78 bps to 4.59%. The yield on the 30-Year US Treasury Bond increased 88 bps to 4.73%. </a:t>
            </a:r>
          </a:p>
          <a:p>
            <a:pPr>
              <a:lnSpc>
                <a:spcPts val="1200"/>
              </a:lnSpc>
              <a:spcBef>
                <a:spcPts val="800"/>
              </a:spcBef>
            </a:pPr>
            <a:r>
              <a:rPr lang="en-US" sz="900" dirty="0"/>
              <a:t>In terms of total returns, short-term US treasury bonds returned +0.17% while intermediate-term US treasury bonds returned -0.81%. Short-term corporate bonds returned +0.25% and intermediate-term corporate bonds returned -0.96%.</a:t>
            </a:r>
            <a:r>
              <a:rPr lang="en-US" sz="900" baseline="30000" dirty="0"/>
              <a:t>1</a:t>
            </a:r>
          </a:p>
          <a:p>
            <a:pPr>
              <a:lnSpc>
                <a:spcPts val="1200"/>
              </a:lnSpc>
              <a:spcBef>
                <a:spcPts val="800"/>
              </a:spcBef>
            </a:pPr>
            <a:r>
              <a:rPr lang="en-US" sz="900" dirty="0"/>
              <a:t>The total returns for short- and intermediate-term municipal bonds were -0.94% and -2.96%, respectively. Within the municipal fixed income market, general obligation bonds returned -4.10% while revenue bonds returned -4.04%.</a:t>
            </a:r>
            <a:r>
              <a:rPr lang="en-US" sz="900" baseline="30000" dirty="0"/>
              <a:t>2</a:t>
            </a:r>
          </a:p>
        </p:txBody>
      </p:sp>
      <p:cxnSp>
        <p:nvCxnSpPr>
          <p:cNvPr id="20" name="Straight Connector 19"/>
          <p:cNvCxnSpPr>
            <a:cxnSpLocks/>
          </p:cNvCxnSpPr>
          <p:nvPr/>
        </p:nvCxnSpPr>
        <p:spPr>
          <a:xfrm>
            <a:off x="3395768" y="2650471"/>
            <a:ext cx="0" cy="3856076"/>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4" name="Slide Number Placeholder 3"/>
          <p:cNvSpPr>
            <a:spLocks noGrp="1"/>
          </p:cNvSpPr>
          <p:nvPr>
            <p:ph type="sldNum" sz="quarter" idx="12"/>
          </p:nvPr>
        </p:nvSpPr>
        <p:spPr/>
        <p:txBody>
          <a:bodyPr/>
          <a:lstStyle/>
          <a:p>
            <a:fld id="{66F6FF41-5833-4EBF-9145-362BCED2914A}" type="slidenum">
              <a:rPr lang="en-US" smtClean="0"/>
              <a:pPr/>
              <a:t>13</a:t>
            </a:fld>
            <a:endParaRPr lang="en-US" dirty="0"/>
          </a:p>
        </p:txBody>
      </p:sp>
      <p:grpSp>
        <p:nvGrpSpPr>
          <p:cNvPr id="13" name="Group 12">
            <a:extLst>
              <a:ext uri="{FF2B5EF4-FFF2-40B4-BE49-F238E27FC236}">
                <a16:creationId xmlns:a16="http://schemas.microsoft.com/office/drawing/2014/main" id="{40DF0952-F5BC-4BF3-8312-C675DE983DAD}"/>
              </a:ext>
            </a:extLst>
          </p:cNvPr>
          <p:cNvGrpSpPr/>
          <p:nvPr/>
        </p:nvGrpSpPr>
        <p:grpSpPr>
          <a:xfrm>
            <a:off x="3415102" y="4768017"/>
            <a:ext cx="3949281" cy="342590"/>
            <a:chOff x="4724400" y="1854115"/>
            <a:chExt cx="4441437" cy="342590"/>
          </a:xfrm>
        </p:grpSpPr>
        <p:sp>
          <p:nvSpPr>
            <p:cNvPr id="14" name="Content Placeholder 9">
              <a:extLst>
                <a:ext uri="{FF2B5EF4-FFF2-40B4-BE49-F238E27FC236}">
                  <a16:creationId xmlns:a16="http://schemas.microsoft.com/office/drawing/2014/main" id="{93DA4966-E1CA-4B2C-AF25-7E4BCA943EB1}"/>
                </a:ext>
              </a:extLst>
            </p:cNvPr>
            <p:cNvSpPr txBox="1">
              <a:spLocks/>
            </p:cNvSpPr>
            <p:nvPr/>
          </p:nvSpPr>
          <p:spPr>
            <a:xfrm>
              <a:off x="4724400" y="1854115"/>
              <a:ext cx="4441437" cy="342590"/>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lvl="1" indent="0">
                <a:spcBef>
                  <a:spcPts val="0"/>
                </a:spcBef>
                <a:buNone/>
              </a:pPr>
              <a:r>
                <a:rPr lang="en-US" sz="1000" b="1" dirty="0">
                  <a:solidFill>
                    <a:schemeClr val="accent1"/>
                  </a:solidFill>
                </a:rPr>
                <a:t>Bond Yields Across Issuers (%)</a:t>
              </a:r>
            </a:p>
            <a:p>
              <a:pPr>
                <a:spcBef>
                  <a:spcPts val="0"/>
                </a:spcBef>
              </a:pPr>
              <a:endParaRPr lang="en-US" sz="1000" b="1" dirty="0">
                <a:solidFill>
                  <a:schemeClr val="accent1"/>
                </a:solidFill>
              </a:endParaRPr>
            </a:p>
          </p:txBody>
        </p:sp>
        <p:cxnSp>
          <p:nvCxnSpPr>
            <p:cNvPr id="15" name="Straight Connector 14">
              <a:extLst>
                <a:ext uri="{FF2B5EF4-FFF2-40B4-BE49-F238E27FC236}">
                  <a16:creationId xmlns:a16="http://schemas.microsoft.com/office/drawing/2014/main" id="{DCC85D42-C293-4CF9-A2CF-40256118E1DF}"/>
                </a:ext>
              </a:extLst>
            </p:cNvPr>
            <p:cNvCxnSpPr>
              <a:cxnSpLocks/>
            </p:cNvCxnSpPr>
            <p:nvPr/>
          </p:nvCxnSpPr>
          <p:spPr>
            <a:xfrm flipV="1">
              <a:off x="4819705" y="2096181"/>
              <a:ext cx="4251886" cy="1"/>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grpSp>
        <p:nvGrpSpPr>
          <p:cNvPr id="16" name="Group 15">
            <a:extLst>
              <a:ext uri="{FF2B5EF4-FFF2-40B4-BE49-F238E27FC236}">
                <a16:creationId xmlns:a16="http://schemas.microsoft.com/office/drawing/2014/main" id="{F15F87C4-9DC2-46A4-90D4-10F8FAE8E0A6}"/>
              </a:ext>
            </a:extLst>
          </p:cNvPr>
          <p:cNvGrpSpPr/>
          <p:nvPr/>
        </p:nvGrpSpPr>
        <p:grpSpPr>
          <a:xfrm>
            <a:off x="3422258" y="2538586"/>
            <a:ext cx="3949281" cy="342590"/>
            <a:chOff x="4635169" y="1763208"/>
            <a:chExt cx="4441437" cy="342590"/>
          </a:xfrm>
        </p:grpSpPr>
        <p:sp>
          <p:nvSpPr>
            <p:cNvPr id="17" name="Content Placeholder 9">
              <a:extLst>
                <a:ext uri="{FF2B5EF4-FFF2-40B4-BE49-F238E27FC236}">
                  <a16:creationId xmlns:a16="http://schemas.microsoft.com/office/drawing/2014/main" id="{CDA28775-CFF9-48A9-A05D-E0235FB7EDDB}"/>
                </a:ext>
              </a:extLst>
            </p:cNvPr>
            <p:cNvSpPr txBox="1">
              <a:spLocks/>
            </p:cNvSpPr>
            <p:nvPr/>
          </p:nvSpPr>
          <p:spPr>
            <a:xfrm>
              <a:off x="4635169" y="1763208"/>
              <a:ext cx="4441437" cy="342590"/>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lvl="1" indent="0">
                <a:spcBef>
                  <a:spcPts val="0"/>
                </a:spcBef>
                <a:buNone/>
              </a:pPr>
              <a:r>
                <a:rPr lang="en-US" sz="1000" b="1" dirty="0">
                  <a:solidFill>
                    <a:schemeClr val="accent1"/>
                  </a:solidFill>
                </a:rPr>
                <a:t>US Treasury Yield Curve (%)</a:t>
              </a:r>
            </a:p>
            <a:p>
              <a:pPr>
                <a:spcBef>
                  <a:spcPts val="0"/>
                </a:spcBef>
              </a:pPr>
              <a:endParaRPr lang="en-US" sz="1000" b="1" dirty="0">
                <a:solidFill>
                  <a:schemeClr val="accent1"/>
                </a:solidFill>
              </a:endParaRPr>
            </a:p>
          </p:txBody>
        </p:sp>
        <p:cxnSp>
          <p:nvCxnSpPr>
            <p:cNvPr id="18" name="Straight Connector 17">
              <a:extLst>
                <a:ext uri="{FF2B5EF4-FFF2-40B4-BE49-F238E27FC236}">
                  <a16:creationId xmlns:a16="http://schemas.microsoft.com/office/drawing/2014/main" id="{322AE24A-F2EF-4458-82C4-515641FF083B}"/>
                </a:ext>
              </a:extLst>
            </p:cNvPr>
            <p:cNvCxnSpPr>
              <a:cxnSpLocks/>
            </p:cNvCxnSpPr>
            <p:nvPr/>
          </p:nvCxnSpPr>
          <p:spPr>
            <a:xfrm flipV="1">
              <a:off x="4733281" y="2071468"/>
              <a:ext cx="4241031" cy="1"/>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grpSp>
        <p:nvGrpSpPr>
          <p:cNvPr id="10" name="Group 9">
            <a:extLst>
              <a:ext uri="{FF2B5EF4-FFF2-40B4-BE49-F238E27FC236}">
                <a16:creationId xmlns:a16="http://schemas.microsoft.com/office/drawing/2014/main" id="{757682F1-7C00-4757-800E-BC76ABAFA229}"/>
              </a:ext>
            </a:extLst>
          </p:cNvPr>
          <p:cNvGrpSpPr/>
          <p:nvPr/>
        </p:nvGrpSpPr>
        <p:grpSpPr>
          <a:xfrm>
            <a:off x="6546591" y="5039920"/>
            <a:ext cx="1013752" cy="215444"/>
            <a:chOff x="6558948" y="5162983"/>
            <a:chExt cx="1013752" cy="215444"/>
          </a:xfrm>
        </p:grpSpPr>
        <p:sp>
          <p:nvSpPr>
            <p:cNvPr id="27" name="Rectangle 26">
              <a:extLst>
                <a:ext uri="{FF2B5EF4-FFF2-40B4-BE49-F238E27FC236}">
                  <a16:creationId xmlns:a16="http://schemas.microsoft.com/office/drawing/2014/main" id="{A4F22491-B3D6-4D41-B7B4-7BC8A53E2460}"/>
                </a:ext>
              </a:extLst>
            </p:cNvPr>
            <p:cNvSpPr/>
            <p:nvPr/>
          </p:nvSpPr>
          <p:spPr>
            <a:xfrm>
              <a:off x="6558948" y="5238921"/>
              <a:ext cx="63568" cy="63568"/>
            </a:xfrm>
            <a:prstGeom prst="rect">
              <a:avLst/>
            </a:prstGeom>
            <a:solidFill>
              <a:srgbClr val="93A3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7">
              <a:extLst>
                <a:ext uri="{FF2B5EF4-FFF2-40B4-BE49-F238E27FC236}">
                  <a16:creationId xmlns:a16="http://schemas.microsoft.com/office/drawing/2014/main" id="{4E154408-08E4-480B-8786-BFE9C29F2740}"/>
                </a:ext>
              </a:extLst>
            </p:cNvPr>
            <p:cNvSpPr txBox="1"/>
            <p:nvPr/>
          </p:nvSpPr>
          <p:spPr bwMode="auto">
            <a:xfrm>
              <a:off x="6558948" y="5162983"/>
              <a:ext cx="1013752"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rtlCol="0">
              <a:spAutoFit/>
            </a:bodyPr>
            <a:lstStyle/>
            <a:p>
              <a:pPr defTabSz="914400" fontAlgn="base">
                <a:spcBef>
                  <a:spcPct val="0"/>
                </a:spcBef>
                <a:spcAft>
                  <a:spcPct val="0"/>
                </a:spcAft>
              </a:pPr>
              <a:r>
                <a:rPr lang="en-US" sz="800" dirty="0">
                  <a:latin typeface="Arial" panose="020B0604020202020204" pitchFamily="34" charset="0"/>
                  <a:cs typeface="Arial" panose="020B0604020202020204" pitchFamily="34" charset="0"/>
                </a:rPr>
                <a:t>Yield to Worst</a:t>
              </a:r>
            </a:p>
          </p:txBody>
        </p:sp>
      </p:grpSp>
      <p:grpSp>
        <p:nvGrpSpPr>
          <p:cNvPr id="2" name="Group 1">
            <a:extLst>
              <a:ext uri="{FF2B5EF4-FFF2-40B4-BE49-F238E27FC236}">
                <a16:creationId xmlns:a16="http://schemas.microsoft.com/office/drawing/2014/main" id="{2B43EBCD-0176-484C-8DEF-13B44D74C553}"/>
              </a:ext>
            </a:extLst>
          </p:cNvPr>
          <p:cNvGrpSpPr/>
          <p:nvPr/>
        </p:nvGrpSpPr>
        <p:grpSpPr>
          <a:xfrm>
            <a:off x="5585781" y="5039610"/>
            <a:ext cx="1013752" cy="215444"/>
            <a:chOff x="5336879" y="5181333"/>
            <a:chExt cx="1013752" cy="215444"/>
          </a:xfrm>
        </p:grpSpPr>
        <p:sp>
          <p:nvSpPr>
            <p:cNvPr id="30" name="TextBox 29">
              <a:extLst>
                <a:ext uri="{FF2B5EF4-FFF2-40B4-BE49-F238E27FC236}">
                  <a16:creationId xmlns:a16="http://schemas.microsoft.com/office/drawing/2014/main" id="{EC3CF893-FD7C-40C9-BE42-5A979BE82CDC}"/>
                </a:ext>
              </a:extLst>
            </p:cNvPr>
            <p:cNvSpPr txBox="1"/>
            <p:nvPr/>
          </p:nvSpPr>
          <p:spPr bwMode="auto">
            <a:xfrm>
              <a:off x="5336879" y="5181333"/>
              <a:ext cx="1013752"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rtlCol="0">
              <a:spAutoFit/>
            </a:bodyPr>
            <a:lstStyle/>
            <a:p>
              <a:pPr defTabSz="914400" fontAlgn="base">
                <a:spcBef>
                  <a:spcPct val="0"/>
                </a:spcBef>
                <a:spcAft>
                  <a:spcPct val="0"/>
                </a:spcAft>
              </a:pPr>
              <a:r>
                <a:rPr lang="en-US" sz="800" dirty="0">
                  <a:latin typeface="Arial" panose="020B0604020202020204" pitchFamily="34" charset="0"/>
                  <a:cs typeface="Arial" panose="020B0604020202020204" pitchFamily="34" charset="0"/>
                </a:rPr>
                <a:t>Yield to Maturity</a:t>
              </a:r>
            </a:p>
          </p:txBody>
        </p:sp>
        <p:sp>
          <p:nvSpPr>
            <p:cNvPr id="29" name="Rectangle 28">
              <a:extLst>
                <a:ext uri="{FF2B5EF4-FFF2-40B4-BE49-F238E27FC236}">
                  <a16:creationId xmlns:a16="http://schemas.microsoft.com/office/drawing/2014/main" id="{D449AD7D-747E-48B5-9BB9-65AC8ECB9654}"/>
                </a:ext>
              </a:extLst>
            </p:cNvPr>
            <p:cNvSpPr/>
            <p:nvPr/>
          </p:nvSpPr>
          <p:spPr>
            <a:xfrm>
              <a:off x="5336879" y="5257271"/>
              <a:ext cx="63568" cy="6356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6" name="Content Placeholder 23">
            <a:extLst>
              <a:ext uri="{FF2B5EF4-FFF2-40B4-BE49-F238E27FC236}">
                <a16:creationId xmlns:a16="http://schemas.microsoft.com/office/drawing/2014/main" id="{AC0A7D36-CFC7-4699-91BA-00DD0A26E0DF}"/>
              </a:ext>
            </a:extLst>
          </p:cNvPr>
          <p:cNvSpPr txBox="1">
            <a:spLocks/>
          </p:cNvSpPr>
          <p:nvPr/>
        </p:nvSpPr>
        <p:spPr>
          <a:xfrm>
            <a:off x="444309" y="6647876"/>
            <a:ext cx="2916814" cy="355735"/>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lvl="1" indent="0">
              <a:spcBef>
                <a:spcPts val="0"/>
              </a:spcBef>
              <a:buNone/>
            </a:pPr>
            <a:r>
              <a:rPr lang="en-US" sz="1000" b="1" dirty="0">
                <a:solidFill>
                  <a:schemeClr val="accent1"/>
                </a:solidFill>
              </a:rPr>
              <a:t>Period Returns (%) </a:t>
            </a:r>
          </a:p>
        </p:txBody>
      </p:sp>
      <p:cxnSp>
        <p:nvCxnSpPr>
          <p:cNvPr id="32" name="Straight Connector 31">
            <a:extLst>
              <a:ext uri="{FF2B5EF4-FFF2-40B4-BE49-F238E27FC236}">
                <a16:creationId xmlns:a16="http://schemas.microsoft.com/office/drawing/2014/main" id="{D4CA5D9C-6D27-41F4-A646-9CC7F27A6E03}"/>
              </a:ext>
            </a:extLst>
          </p:cNvPr>
          <p:cNvCxnSpPr>
            <a:cxnSpLocks/>
          </p:cNvCxnSpPr>
          <p:nvPr/>
        </p:nvCxnSpPr>
        <p:spPr>
          <a:xfrm>
            <a:off x="531643" y="6891611"/>
            <a:ext cx="6745457" cy="0"/>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809520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ssetID" descr="svtx:content/slide/@id">
            <a:extLst>
              <a:ext uri="{FF2B5EF4-FFF2-40B4-BE49-F238E27FC236}">
                <a16:creationId xmlns:a16="http://schemas.microsoft.com/office/drawing/2014/main" id="{C5435880-D678-46E8-0D10-BEF13DFEEDEB}"/>
              </a:ext>
            </a:extLst>
          </p:cNvPr>
          <p:cNvSpPr txBox="1">
            <a:spLocks noGrp="1" noRot="1" noMove="1" noResize="1" noEditPoints="1" noAdjustHandles="1" noChangeArrowheads="1" noChangeShapeType="1"/>
          </p:cNvSpPr>
          <p:nvPr/>
        </p:nvSpPr>
        <p:spPr>
          <a:xfrm>
            <a:off x="5952931" y="9829800"/>
            <a:ext cx="1819469" cy="228600"/>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algn="r" defTabSz="1018824">
              <a:lnSpc>
                <a:spcPct val="110000"/>
              </a:lnSpc>
              <a:spcBef>
                <a:spcPts val="600"/>
              </a:spcBef>
            </a:pPr>
            <a:r>
              <a:rPr lang="en-US" sz="700" dirty="0">
                <a:solidFill>
                  <a:schemeClr val="bg1">
                    <a:lumMod val="50000"/>
                  </a:schemeClr>
                </a:solidFill>
                <a:latin typeface="Avenir LT 35 Light" panose="020B0303020000020003" pitchFamily="34" charset="0"/>
                <a:cs typeface="+mn-cs"/>
              </a:rPr>
              <a:t>135191</a:t>
            </a:r>
          </a:p>
        </p:txBody>
      </p:sp>
      <p:graphicFrame>
        <p:nvGraphicFramePr>
          <p:cNvPr id="60" name="Chart 59">
            <a:extLst>
              <a:ext uri="{FF2B5EF4-FFF2-40B4-BE49-F238E27FC236}">
                <a16:creationId xmlns:a16="http://schemas.microsoft.com/office/drawing/2014/main" id="{D146678A-8830-4962-908C-D784D3D265EC}"/>
              </a:ext>
            </a:extLst>
          </p:cNvPr>
          <p:cNvGraphicFramePr/>
          <p:nvPr>
            <p:extLst>
              <p:ext uri="{D42A27DB-BD31-4B8C-83A1-F6EECF244321}">
                <p14:modId xmlns:p14="http://schemas.microsoft.com/office/powerpoint/2010/main" val="693261"/>
              </p:ext>
            </p:extLst>
          </p:nvPr>
        </p:nvGraphicFramePr>
        <p:xfrm>
          <a:off x="4313174" y="7855093"/>
          <a:ext cx="2983245" cy="1517904"/>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9" name="Chart 58">
            <a:extLst>
              <a:ext uri="{FF2B5EF4-FFF2-40B4-BE49-F238E27FC236}">
                <a16:creationId xmlns:a16="http://schemas.microsoft.com/office/drawing/2014/main" id="{A64DA37B-62D5-48C3-BEF9-48CB6C5F37CE}"/>
              </a:ext>
            </a:extLst>
          </p:cNvPr>
          <p:cNvGraphicFramePr/>
          <p:nvPr>
            <p:extLst>
              <p:ext uri="{D42A27DB-BD31-4B8C-83A1-F6EECF244321}">
                <p14:modId xmlns:p14="http://schemas.microsoft.com/office/powerpoint/2010/main" val="82078335"/>
              </p:ext>
            </p:extLst>
          </p:nvPr>
        </p:nvGraphicFramePr>
        <p:xfrm>
          <a:off x="536731" y="7855093"/>
          <a:ext cx="3014214" cy="1517904"/>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58" name="Chart 57">
            <a:extLst>
              <a:ext uri="{FF2B5EF4-FFF2-40B4-BE49-F238E27FC236}">
                <a16:creationId xmlns:a16="http://schemas.microsoft.com/office/drawing/2014/main" id="{6ED865A7-2394-4BA6-B705-BC1C50E68E24}"/>
              </a:ext>
            </a:extLst>
          </p:cNvPr>
          <p:cNvGraphicFramePr/>
          <p:nvPr>
            <p:extLst>
              <p:ext uri="{D42A27DB-BD31-4B8C-83A1-F6EECF244321}">
                <p14:modId xmlns:p14="http://schemas.microsoft.com/office/powerpoint/2010/main" val="206403693"/>
              </p:ext>
            </p:extLst>
          </p:nvPr>
        </p:nvGraphicFramePr>
        <p:xfrm>
          <a:off x="4292807" y="6205929"/>
          <a:ext cx="2901043" cy="1517904"/>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57" name="Chart 56">
            <a:extLst>
              <a:ext uri="{FF2B5EF4-FFF2-40B4-BE49-F238E27FC236}">
                <a16:creationId xmlns:a16="http://schemas.microsoft.com/office/drawing/2014/main" id="{B8774E9E-4EF3-422A-AE35-3BA7DB567526}"/>
              </a:ext>
            </a:extLst>
          </p:cNvPr>
          <p:cNvGraphicFramePr/>
          <p:nvPr>
            <p:extLst>
              <p:ext uri="{D42A27DB-BD31-4B8C-83A1-F6EECF244321}">
                <p14:modId xmlns:p14="http://schemas.microsoft.com/office/powerpoint/2010/main" val="1789859913"/>
              </p:ext>
            </p:extLst>
          </p:nvPr>
        </p:nvGraphicFramePr>
        <p:xfrm>
          <a:off x="553147" y="6201843"/>
          <a:ext cx="2901043" cy="1517904"/>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56" name="Chart 55">
            <a:extLst>
              <a:ext uri="{FF2B5EF4-FFF2-40B4-BE49-F238E27FC236}">
                <a16:creationId xmlns:a16="http://schemas.microsoft.com/office/drawing/2014/main" id="{CA4901BA-3ED1-4360-98F1-D08B7FEF40E8}"/>
              </a:ext>
            </a:extLst>
          </p:cNvPr>
          <p:cNvGraphicFramePr/>
          <p:nvPr>
            <p:extLst>
              <p:ext uri="{D42A27DB-BD31-4B8C-83A1-F6EECF244321}">
                <p14:modId xmlns:p14="http://schemas.microsoft.com/office/powerpoint/2010/main" val="3904573061"/>
              </p:ext>
            </p:extLst>
          </p:nvPr>
        </p:nvGraphicFramePr>
        <p:xfrm>
          <a:off x="4299426" y="4451294"/>
          <a:ext cx="2983245" cy="1517904"/>
        </p:xfrm>
        <a:graphic>
          <a:graphicData uri="http://schemas.openxmlformats.org/drawingml/2006/chart">
            <c:chart xmlns:c="http://schemas.openxmlformats.org/drawingml/2006/chart" xmlns:r="http://schemas.openxmlformats.org/officeDocument/2006/relationships" r:id="rId7"/>
          </a:graphicData>
        </a:graphic>
      </p:graphicFrame>
      <p:graphicFrame>
        <p:nvGraphicFramePr>
          <p:cNvPr id="55" name="Chart 54">
            <a:extLst>
              <a:ext uri="{FF2B5EF4-FFF2-40B4-BE49-F238E27FC236}">
                <a16:creationId xmlns:a16="http://schemas.microsoft.com/office/drawing/2014/main" id="{5E923929-41F3-44D0-AE08-628C3471853A}"/>
              </a:ext>
            </a:extLst>
          </p:cNvPr>
          <p:cNvGraphicFramePr/>
          <p:nvPr>
            <p:extLst>
              <p:ext uri="{D42A27DB-BD31-4B8C-83A1-F6EECF244321}">
                <p14:modId xmlns:p14="http://schemas.microsoft.com/office/powerpoint/2010/main" val="474129366"/>
              </p:ext>
            </p:extLst>
          </p:nvPr>
        </p:nvGraphicFramePr>
        <p:xfrm>
          <a:off x="554533" y="4472453"/>
          <a:ext cx="2933707" cy="1517904"/>
        </p:xfrm>
        <a:graphic>
          <a:graphicData uri="http://schemas.openxmlformats.org/drawingml/2006/chart">
            <c:chart xmlns:c="http://schemas.openxmlformats.org/drawingml/2006/chart" xmlns:r="http://schemas.openxmlformats.org/officeDocument/2006/relationships" r:id="rId8"/>
          </a:graphicData>
        </a:graphic>
      </p:graphicFrame>
      <p:sp>
        <p:nvSpPr>
          <p:cNvPr id="3" name="Title 2"/>
          <p:cNvSpPr>
            <a:spLocks noGrp="1"/>
          </p:cNvSpPr>
          <p:nvPr>
            <p:ph type="title"/>
          </p:nvPr>
        </p:nvSpPr>
        <p:spPr>
          <a:noFill/>
        </p:spPr>
        <p:txBody>
          <a:bodyPr/>
          <a:lstStyle/>
          <a:p>
            <a:r>
              <a:rPr lang="en-US" dirty="0"/>
              <a:t>Global Fixed Income</a:t>
            </a:r>
          </a:p>
        </p:txBody>
      </p:sp>
      <p:pic>
        <p:nvPicPr>
          <p:cNvPr id="6" name="Picture Placeholder 5" descr="A red and white logo&#10;&#10;Description automatically generated">
            <a:extLst>
              <a:ext uri="{FF2B5EF4-FFF2-40B4-BE49-F238E27FC236}">
                <a16:creationId xmlns:a16="http://schemas.microsoft.com/office/drawing/2014/main" id="{2B194A2C-B668-1036-B031-B48563244BF7}"/>
              </a:ext>
            </a:extLst>
          </p:cNvPr>
          <p:cNvPicPr>
            <a:picLocks noGrp="1" noChangeAspect="1"/>
          </p:cNvPicPr>
          <p:nvPr>
            <p:ph type="pic" sz="quarter" idx="13"/>
          </p:nvPr>
        </p:nvPicPr>
        <p:blipFill>
          <a:blip r:embed="rId9">
            <a:extLst>
              <a:ext uri="{28A0092B-C50C-407E-A947-70E740481C1C}">
                <a14:useLocalDpi xmlns:a14="http://schemas.microsoft.com/office/drawing/2010/main" val="0"/>
              </a:ext>
            </a:extLst>
          </a:blip>
          <a:srcRect l="10575" r="10575"/>
          <a:stretch>
            <a:fillRect/>
          </a:stretch>
        </p:blipFill>
        <p:spPr/>
      </p:pic>
      <p:sp>
        <p:nvSpPr>
          <p:cNvPr id="7" name="Text Placeholder 6"/>
          <p:cNvSpPr>
            <a:spLocks noGrp="1"/>
          </p:cNvSpPr>
          <p:nvPr>
            <p:ph type="body" sz="quarter" idx="14"/>
          </p:nvPr>
        </p:nvSpPr>
        <p:spPr/>
        <p:txBody>
          <a:bodyPr/>
          <a:lstStyle/>
          <a:p>
            <a:r>
              <a:rPr lang="en-US" dirty="0">
                <a:highlight>
                  <a:srgbClr val="FFFFFF"/>
                </a:highlight>
              </a:rPr>
              <a:t>Third quarter 2023 y</a:t>
            </a:r>
            <a:r>
              <a:rPr lang="en-US" dirty="0"/>
              <a:t>ield curves</a:t>
            </a:r>
          </a:p>
        </p:txBody>
      </p:sp>
      <p:sp>
        <p:nvSpPr>
          <p:cNvPr id="31" name="Text Placeholder 30"/>
          <p:cNvSpPr>
            <a:spLocks noGrp="1"/>
          </p:cNvSpPr>
          <p:nvPr>
            <p:ph type="body" sz="quarter" idx="15"/>
          </p:nvPr>
        </p:nvSpPr>
        <p:spPr>
          <a:xfrm>
            <a:off x="434226" y="9184092"/>
            <a:ext cx="6804774" cy="517712"/>
          </a:xfrm>
        </p:spPr>
        <p:txBody>
          <a:bodyPr/>
          <a:lstStyle/>
          <a:p>
            <a:r>
              <a:rPr lang="en-US" dirty="0"/>
              <a:t>One basis point (bps) equals 0.01%. Source: ICE BofA government yield. ICE BofA index data © 2023 ICE Data Indices, LLC. </a:t>
            </a:r>
          </a:p>
        </p:txBody>
      </p:sp>
      <p:sp>
        <p:nvSpPr>
          <p:cNvPr id="9" name="Text Placeholder 8"/>
          <p:cNvSpPr>
            <a:spLocks noGrp="1"/>
          </p:cNvSpPr>
          <p:nvPr>
            <p:ph type="body" sz="quarter" idx="18"/>
          </p:nvPr>
        </p:nvSpPr>
        <p:spPr>
          <a:xfrm>
            <a:off x="429798" y="2342767"/>
            <a:ext cx="3084928" cy="1899579"/>
          </a:xfrm>
        </p:spPr>
        <p:txBody>
          <a:bodyPr numCol="1" spcCol="365760"/>
          <a:lstStyle/>
          <a:p>
            <a:pPr>
              <a:lnSpc>
                <a:spcPts val="1100"/>
              </a:lnSpc>
            </a:pPr>
            <a:r>
              <a:rPr lang="en-US" sz="900" dirty="0"/>
              <a:t>With the exception of the UK and Australia, interest rates generally increased across global developed markets for the quarter. In the UK, short- to intermediate-term rates decreased. In Australia, ultrashort-term rates decreased.</a:t>
            </a:r>
          </a:p>
          <a:p>
            <a:pPr>
              <a:lnSpc>
                <a:spcPts val="1100"/>
              </a:lnSpc>
            </a:pPr>
            <a:r>
              <a:rPr lang="en-US" sz="900" dirty="0"/>
              <a:t>Realized term premiums were generally negative across global developed markets.</a:t>
            </a:r>
          </a:p>
          <a:p>
            <a:pPr>
              <a:lnSpc>
                <a:spcPts val="1100"/>
              </a:lnSpc>
            </a:pPr>
            <a:r>
              <a:rPr lang="en-US" sz="900" dirty="0"/>
              <a:t>In Japan, ultrashort-term nominal interest rates were negative. In the UK, Germany, Canada, and Australia, the short-term segment of the yield curve was inverted.</a:t>
            </a:r>
          </a:p>
        </p:txBody>
      </p:sp>
      <p:sp>
        <p:nvSpPr>
          <p:cNvPr id="4" name="Slide Number Placeholder 3"/>
          <p:cNvSpPr>
            <a:spLocks noGrp="1"/>
          </p:cNvSpPr>
          <p:nvPr>
            <p:ph type="sldNum" sz="quarter" idx="12"/>
          </p:nvPr>
        </p:nvSpPr>
        <p:spPr/>
        <p:txBody>
          <a:bodyPr/>
          <a:lstStyle/>
          <a:p>
            <a:pPr marL="0" marR="0" lvl="0" indent="0" algn="r" defTabSz="1018228" rtl="0" eaLnBrk="1" fontAlgn="auto" latinLnBrk="0" hangingPunct="1">
              <a:lnSpc>
                <a:spcPct val="100000"/>
              </a:lnSpc>
              <a:spcBef>
                <a:spcPts val="0"/>
              </a:spcBef>
              <a:spcAft>
                <a:spcPts val="0"/>
              </a:spcAft>
              <a:buClrTx/>
              <a:buSzTx/>
              <a:buFontTx/>
              <a:buNone/>
              <a:tabLst/>
              <a:defRPr/>
            </a:pPr>
            <a:fld id="{66F6FF41-5833-4EBF-9145-362BCED2914A}" type="slidenum">
              <a:rPr kumimoji="0" lang="en-US" sz="1000" b="0" i="0" u="none" strike="noStrike" kern="1200" cap="none" spc="0" normalizeH="0" baseline="0" noProof="0" smtClean="0">
                <a:ln>
                  <a:noFill/>
                </a:ln>
                <a:solidFill>
                  <a:prstClr val="white">
                    <a:lumMod val="50000"/>
                  </a:prstClr>
                </a:solidFill>
                <a:effectLst/>
                <a:uLnTx/>
                <a:uFillTx/>
                <a:latin typeface="Arial"/>
                <a:ea typeface="+mn-ea"/>
                <a:cs typeface="+mn-cs"/>
              </a:rPr>
              <a:pPr marL="0" marR="0" lvl="0" indent="0" algn="r" defTabSz="1018228" rtl="0" eaLnBrk="1" fontAlgn="auto" latinLnBrk="0" hangingPunct="1">
                <a:lnSpc>
                  <a:spcPct val="100000"/>
                </a:lnSpc>
                <a:spcBef>
                  <a:spcPts val="0"/>
                </a:spcBef>
                <a:spcAft>
                  <a:spcPts val="0"/>
                </a:spcAft>
                <a:buClrTx/>
                <a:buSzTx/>
                <a:buFontTx/>
                <a:buNone/>
                <a:tabLst/>
                <a:defRPr/>
              </a:pPr>
              <a:t>14</a:t>
            </a:fld>
            <a:endParaRPr kumimoji="0" lang="en-US" sz="1000" b="0" i="0" u="none" strike="noStrike" kern="1200" cap="none" spc="0" normalizeH="0" baseline="0" noProof="0" dirty="0">
              <a:ln>
                <a:noFill/>
              </a:ln>
              <a:solidFill>
                <a:prstClr val="white">
                  <a:lumMod val="50000"/>
                </a:prstClr>
              </a:solidFill>
              <a:effectLst/>
              <a:uLnTx/>
              <a:uFillTx/>
              <a:latin typeface="Arial"/>
              <a:ea typeface="+mn-ea"/>
              <a:cs typeface="+mn-cs"/>
            </a:endParaRPr>
          </a:p>
        </p:txBody>
      </p:sp>
      <p:graphicFrame>
        <p:nvGraphicFramePr>
          <p:cNvPr id="26" name="Table 25">
            <a:extLst>
              <a:ext uri="{FF2B5EF4-FFF2-40B4-BE49-F238E27FC236}">
                <a16:creationId xmlns:a16="http://schemas.microsoft.com/office/drawing/2014/main" id="{20BBF850-E23B-4C59-85B6-9EB3B90C94D4}"/>
              </a:ext>
            </a:extLst>
          </p:cNvPr>
          <p:cNvGraphicFramePr>
            <a:graphicFrameLocks noGrp="1"/>
          </p:cNvGraphicFramePr>
          <p:nvPr>
            <p:extLst>
              <p:ext uri="{D42A27DB-BD31-4B8C-83A1-F6EECF244321}">
                <p14:modId xmlns:p14="http://schemas.microsoft.com/office/powerpoint/2010/main" val="1465915016"/>
              </p:ext>
            </p:extLst>
          </p:nvPr>
        </p:nvGraphicFramePr>
        <p:xfrm>
          <a:off x="526808" y="4265988"/>
          <a:ext cx="2987918" cy="227965"/>
        </p:xfrm>
        <a:graphic>
          <a:graphicData uri="http://schemas.openxmlformats.org/drawingml/2006/table">
            <a:tbl>
              <a:tblPr firstRow="1" bandRow="1">
                <a:tableStyleId>{5C22544A-7EE6-4342-B048-85BDC9FD1C3A}</a:tableStyleId>
              </a:tblPr>
              <a:tblGrid>
                <a:gridCol w="2987918">
                  <a:extLst>
                    <a:ext uri="{9D8B030D-6E8A-4147-A177-3AD203B41FA5}">
                      <a16:colId xmlns:a16="http://schemas.microsoft.com/office/drawing/2014/main" val="973159359"/>
                    </a:ext>
                  </a:extLst>
                </a:gridCol>
              </a:tblGrid>
              <a:tr h="227965">
                <a:tc>
                  <a:txBody>
                    <a:bodyPr/>
                    <a:lstStyle/>
                    <a:p>
                      <a:r>
                        <a:rPr lang="en-US" sz="1000" b="1" dirty="0">
                          <a:solidFill>
                            <a:schemeClr val="accent1"/>
                          </a:solidFill>
                          <a:latin typeface="Arial" panose="020B0604020202020204" pitchFamily="34" charset="0"/>
                          <a:cs typeface="Arial" panose="020B0604020202020204" pitchFamily="34" charset="0"/>
                        </a:rPr>
                        <a:t>US</a:t>
                      </a:r>
                    </a:p>
                  </a:txBody>
                  <a:tcPr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3077859364"/>
                  </a:ext>
                </a:extLst>
              </a:tr>
            </a:tbl>
          </a:graphicData>
        </a:graphic>
      </p:graphicFrame>
      <p:graphicFrame>
        <p:nvGraphicFramePr>
          <p:cNvPr id="27" name="Table 26">
            <a:extLst>
              <a:ext uri="{FF2B5EF4-FFF2-40B4-BE49-F238E27FC236}">
                <a16:creationId xmlns:a16="http://schemas.microsoft.com/office/drawing/2014/main" id="{8B88FC88-D09A-497D-8287-D1D8F782E11E}"/>
              </a:ext>
            </a:extLst>
          </p:cNvPr>
          <p:cNvGraphicFramePr>
            <a:graphicFrameLocks noGrp="1"/>
          </p:cNvGraphicFramePr>
          <p:nvPr>
            <p:extLst>
              <p:ext uri="{D42A27DB-BD31-4B8C-83A1-F6EECF244321}">
                <p14:modId xmlns:p14="http://schemas.microsoft.com/office/powerpoint/2010/main" val="1895804328"/>
              </p:ext>
            </p:extLst>
          </p:nvPr>
        </p:nvGraphicFramePr>
        <p:xfrm>
          <a:off x="4287779" y="4265988"/>
          <a:ext cx="2986065" cy="227965"/>
        </p:xfrm>
        <a:graphic>
          <a:graphicData uri="http://schemas.openxmlformats.org/drawingml/2006/table">
            <a:tbl>
              <a:tblPr firstRow="1" bandRow="1">
                <a:tableStyleId>{5C22544A-7EE6-4342-B048-85BDC9FD1C3A}</a:tableStyleId>
              </a:tblPr>
              <a:tblGrid>
                <a:gridCol w="2986065">
                  <a:extLst>
                    <a:ext uri="{9D8B030D-6E8A-4147-A177-3AD203B41FA5}">
                      <a16:colId xmlns:a16="http://schemas.microsoft.com/office/drawing/2014/main" val="973159359"/>
                    </a:ext>
                  </a:extLst>
                </a:gridCol>
              </a:tblGrid>
              <a:tr h="227965">
                <a:tc>
                  <a:txBody>
                    <a:bodyPr/>
                    <a:lstStyle/>
                    <a:p>
                      <a:r>
                        <a:rPr lang="en-US" sz="1000" b="1" dirty="0">
                          <a:solidFill>
                            <a:schemeClr val="accent1"/>
                          </a:solidFill>
                          <a:latin typeface="Arial" panose="020B0604020202020204" pitchFamily="34" charset="0"/>
                          <a:cs typeface="Arial" panose="020B0604020202020204" pitchFamily="34" charset="0"/>
                        </a:rPr>
                        <a:t>UK</a:t>
                      </a:r>
                    </a:p>
                  </a:txBody>
                  <a:tcPr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3077859364"/>
                  </a:ext>
                </a:extLst>
              </a:tr>
            </a:tbl>
          </a:graphicData>
        </a:graphic>
      </p:graphicFrame>
      <p:graphicFrame>
        <p:nvGraphicFramePr>
          <p:cNvPr id="28" name="Table 27">
            <a:extLst>
              <a:ext uri="{FF2B5EF4-FFF2-40B4-BE49-F238E27FC236}">
                <a16:creationId xmlns:a16="http://schemas.microsoft.com/office/drawing/2014/main" id="{B7CBC375-9177-4DDC-B48F-ED830ACCE070}"/>
              </a:ext>
            </a:extLst>
          </p:cNvPr>
          <p:cNvGraphicFramePr>
            <a:graphicFrameLocks noGrp="1"/>
          </p:cNvGraphicFramePr>
          <p:nvPr>
            <p:extLst>
              <p:ext uri="{D42A27DB-BD31-4B8C-83A1-F6EECF244321}">
                <p14:modId xmlns:p14="http://schemas.microsoft.com/office/powerpoint/2010/main" val="2434814277"/>
              </p:ext>
            </p:extLst>
          </p:nvPr>
        </p:nvGraphicFramePr>
        <p:xfrm>
          <a:off x="527277" y="5995565"/>
          <a:ext cx="2987918" cy="227965"/>
        </p:xfrm>
        <a:graphic>
          <a:graphicData uri="http://schemas.openxmlformats.org/drawingml/2006/table">
            <a:tbl>
              <a:tblPr firstRow="1" bandRow="1">
                <a:tableStyleId>{5C22544A-7EE6-4342-B048-85BDC9FD1C3A}</a:tableStyleId>
              </a:tblPr>
              <a:tblGrid>
                <a:gridCol w="2987918">
                  <a:extLst>
                    <a:ext uri="{9D8B030D-6E8A-4147-A177-3AD203B41FA5}">
                      <a16:colId xmlns:a16="http://schemas.microsoft.com/office/drawing/2014/main" val="973159359"/>
                    </a:ext>
                  </a:extLst>
                </a:gridCol>
              </a:tblGrid>
              <a:tr h="227965">
                <a:tc>
                  <a:txBody>
                    <a:bodyPr/>
                    <a:lstStyle/>
                    <a:p>
                      <a:r>
                        <a:rPr lang="en-US" sz="1000" b="1" dirty="0">
                          <a:solidFill>
                            <a:schemeClr val="accent1"/>
                          </a:solidFill>
                          <a:latin typeface="Arial" panose="020B0604020202020204" pitchFamily="34" charset="0"/>
                          <a:cs typeface="Arial" panose="020B0604020202020204" pitchFamily="34" charset="0"/>
                        </a:rPr>
                        <a:t>Germany</a:t>
                      </a:r>
                    </a:p>
                  </a:txBody>
                  <a:tcPr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3077859364"/>
                  </a:ext>
                </a:extLst>
              </a:tr>
            </a:tbl>
          </a:graphicData>
        </a:graphic>
      </p:graphicFrame>
      <p:graphicFrame>
        <p:nvGraphicFramePr>
          <p:cNvPr id="29" name="Table 28">
            <a:extLst>
              <a:ext uri="{FF2B5EF4-FFF2-40B4-BE49-F238E27FC236}">
                <a16:creationId xmlns:a16="http://schemas.microsoft.com/office/drawing/2014/main" id="{AECA4614-A644-491D-9273-9EE3DB8201D4}"/>
              </a:ext>
            </a:extLst>
          </p:cNvPr>
          <p:cNvGraphicFramePr>
            <a:graphicFrameLocks noGrp="1"/>
          </p:cNvGraphicFramePr>
          <p:nvPr>
            <p:extLst>
              <p:ext uri="{D42A27DB-BD31-4B8C-83A1-F6EECF244321}">
                <p14:modId xmlns:p14="http://schemas.microsoft.com/office/powerpoint/2010/main" val="3932020633"/>
              </p:ext>
            </p:extLst>
          </p:nvPr>
        </p:nvGraphicFramePr>
        <p:xfrm>
          <a:off x="4287779" y="5995565"/>
          <a:ext cx="2986065" cy="227965"/>
        </p:xfrm>
        <a:graphic>
          <a:graphicData uri="http://schemas.openxmlformats.org/drawingml/2006/table">
            <a:tbl>
              <a:tblPr firstRow="1" bandRow="1">
                <a:tableStyleId>{5C22544A-7EE6-4342-B048-85BDC9FD1C3A}</a:tableStyleId>
              </a:tblPr>
              <a:tblGrid>
                <a:gridCol w="2986065">
                  <a:extLst>
                    <a:ext uri="{9D8B030D-6E8A-4147-A177-3AD203B41FA5}">
                      <a16:colId xmlns:a16="http://schemas.microsoft.com/office/drawing/2014/main" val="973159359"/>
                    </a:ext>
                  </a:extLst>
                </a:gridCol>
              </a:tblGrid>
              <a:tr h="227965">
                <a:tc>
                  <a:txBody>
                    <a:bodyPr/>
                    <a:lstStyle/>
                    <a:p>
                      <a:r>
                        <a:rPr lang="en-US" sz="1000" b="1" dirty="0">
                          <a:solidFill>
                            <a:schemeClr val="accent1"/>
                          </a:solidFill>
                          <a:latin typeface="Arial" panose="020B0604020202020204" pitchFamily="34" charset="0"/>
                          <a:cs typeface="Arial" panose="020B0604020202020204" pitchFamily="34" charset="0"/>
                        </a:rPr>
                        <a:t>Japan</a:t>
                      </a:r>
                    </a:p>
                  </a:txBody>
                  <a:tcPr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3077859364"/>
                  </a:ext>
                </a:extLst>
              </a:tr>
            </a:tbl>
          </a:graphicData>
        </a:graphic>
      </p:graphicFrame>
      <p:graphicFrame>
        <p:nvGraphicFramePr>
          <p:cNvPr id="30" name="Table 29">
            <a:extLst>
              <a:ext uri="{FF2B5EF4-FFF2-40B4-BE49-F238E27FC236}">
                <a16:creationId xmlns:a16="http://schemas.microsoft.com/office/drawing/2014/main" id="{4A7D1FBD-12B5-44DA-AFF6-61DD90B8F12C}"/>
              </a:ext>
            </a:extLst>
          </p:cNvPr>
          <p:cNvGraphicFramePr>
            <a:graphicFrameLocks noGrp="1"/>
          </p:cNvGraphicFramePr>
          <p:nvPr>
            <p:extLst>
              <p:ext uri="{D42A27DB-BD31-4B8C-83A1-F6EECF244321}">
                <p14:modId xmlns:p14="http://schemas.microsoft.com/office/powerpoint/2010/main" val="3097553652"/>
              </p:ext>
            </p:extLst>
          </p:nvPr>
        </p:nvGraphicFramePr>
        <p:xfrm>
          <a:off x="4287779" y="7689823"/>
          <a:ext cx="2986065" cy="227965"/>
        </p:xfrm>
        <a:graphic>
          <a:graphicData uri="http://schemas.openxmlformats.org/drawingml/2006/table">
            <a:tbl>
              <a:tblPr firstRow="1" bandRow="1">
                <a:tableStyleId>{5C22544A-7EE6-4342-B048-85BDC9FD1C3A}</a:tableStyleId>
              </a:tblPr>
              <a:tblGrid>
                <a:gridCol w="2986065">
                  <a:extLst>
                    <a:ext uri="{9D8B030D-6E8A-4147-A177-3AD203B41FA5}">
                      <a16:colId xmlns:a16="http://schemas.microsoft.com/office/drawing/2014/main" val="973159359"/>
                    </a:ext>
                  </a:extLst>
                </a:gridCol>
              </a:tblGrid>
              <a:tr h="227965">
                <a:tc>
                  <a:txBody>
                    <a:bodyPr/>
                    <a:lstStyle/>
                    <a:p>
                      <a:r>
                        <a:rPr lang="en-US" sz="1000" b="1" dirty="0">
                          <a:solidFill>
                            <a:schemeClr val="accent1"/>
                          </a:solidFill>
                          <a:latin typeface="Arial" panose="020B0604020202020204" pitchFamily="34" charset="0"/>
                          <a:cs typeface="Arial" panose="020B0604020202020204" pitchFamily="34" charset="0"/>
                        </a:rPr>
                        <a:t>Australia</a:t>
                      </a:r>
                    </a:p>
                  </a:txBody>
                  <a:tcPr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3077859364"/>
                  </a:ext>
                </a:extLst>
              </a:tr>
            </a:tbl>
          </a:graphicData>
        </a:graphic>
      </p:graphicFrame>
      <p:graphicFrame>
        <p:nvGraphicFramePr>
          <p:cNvPr id="32" name="Table 31">
            <a:extLst>
              <a:ext uri="{FF2B5EF4-FFF2-40B4-BE49-F238E27FC236}">
                <a16:creationId xmlns:a16="http://schemas.microsoft.com/office/drawing/2014/main" id="{38128BF2-2552-4D13-8349-C0F9E84A01D8}"/>
              </a:ext>
            </a:extLst>
          </p:cNvPr>
          <p:cNvGraphicFramePr>
            <a:graphicFrameLocks noGrp="1"/>
          </p:cNvGraphicFramePr>
          <p:nvPr>
            <p:extLst>
              <p:ext uri="{D42A27DB-BD31-4B8C-83A1-F6EECF244321}">
                <p14:modId xmlns:p14="http://schemas.microsoft.com/office/powerpoint/2010/main" val="3447605400"/>
              </p:ext>
            </p:extLst>
          </p:nvPr>
        </p:nvGraphicFramePr>
        <p:xfrm>
          <a:off x="520001" y="7689823"/>
          <a:ext cx="2987918" cy="227965"/>
        </p:xfrm>
        <a:graphic>
          <a:graphicData uri="http://schemas.openxmlformats.org/drawingml/2006/table">
            <a:tbl>
              <a:tblPr firstRow="1" bandRow="1">
                <a:tableStyleId>{5C22544A-7EE6-4342-B048-85BDC9FD1C3A}</a:tableStyleId>
              </a:tblPr>
              <a:tblGrid>
                <a:gridCol w="2987918">
                  <a:extLst>
                    <a:ext uri="{9D8B030D-6E8A-4147-A177-3AD203B41FA5}">
                      <a16:colId xmlns:a16="http://schemas.microsoft.com/office/drawing/2014/main" val="973159359"/>
                    </a:ext>
                  </a:extLst>
                </a:gridCol>
              </a:tblGrid>
              <a:tr h="227965">
                <a:tc>
                  <a:txBody>
                    <a:bodyPr/>
                    <a:lstStyle/>
                    <a:p>
                      <a:r>
                        <a:rPr lang="en-US" sz="1000" b="1" dirty="0">
                          <a:solidFill>
                            <a:schemeClr val="accent1"/>
                          </a:solidFill>
                          <a:latin typeface="Arial" panose="020B0604020202020204" pitchFamily="34" charset="0"/>
                          <a:cs typeface="Arial" panose="020B0604020202020204" pitchFamily="34" charset="0"/>
                        </a:rPr>
                        <a:t>Canada</a:t>
                      </a:r>
                    </a:p>
                  </a:txBody>
                  <a:tcPr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3077859364"/>
                  </a:ext>
                </a:extLst>
              </a:tr>
            </a:tbl>
          </a:graphicData>
        </a:graphic>
      </p:graphicFrame>
      <p:sp>
        <p:nvSpPr>
          <p:cNvPr id="41" name="Content Placeholder 9">
            <a:extLst>
              <a:ext uri="{FF2B5EF4-FFF2-40B4-BE49-F238E27FC236}">
                <a16:creationId xmlns:a16="http://schemas.microsoft.com/office/drawing/2014/main" id="{763DF51F-BFF9-47A7-B841-44346CAE91E1}"/>
              </a:ext>
            </a:extLst>
          </p:cNvPr>
          <p:cNvSpPr txBox="1">
            <a:spLocks/>
          </p:cNvSpPr>
          <p:nvPr/>
        </p:nvSpPr>
        <p:spPr>
          <a:xfrm>
            <a:off x="4210053" y="2325008"/>
            <a:ext cx="3689616" cy="342590"/>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lvl="1" indent="0">
              <a:spcBef>
                <a:spcPts val="0"/>
              </a:spcBef>
              <a:buNone/>
            </a:pPr>
            <a:r>
              <a:rPr lang="en-US" sz="1000" b="1" dirty="0">
                <a:solidFill>
                  <a:schemeClr val="accent1"/>
                </a:solidFill>
              </a:rPr>
              <a:t>Changes in Yields (bps) since 06/30/2023</a:t>
            </a:r>
          </a:p>
        </p:txBody>
      </p:sp>
      <p:graphicFrame>
        <p:nvGraphicFramePr>
          <p:cNvPr id="22" name="Table 21">
            <a:extLst>
              <a:ext uri="{FF2B5EF4-FFF2-40B4-BE49-F238E27FC236}">
                <a16:creationId xmlns:a16="http://schemas.microsoft.com/office/drawing/2014/main" id="{4FDDE645-E652-4A46-BA2A-45E45581D9ED}"/>
              </a:ext>
            </a:extLst>
          </p:cNvPr>
          <p:cNvGraphicFramePr>
            <a:graphicFrameLocks noGrp="1"/>
          </p:cNvGraphicFramePr>
          <p:nvPr>
            <p:extLst>
              <p:ext uri="{D42A27DB-BD31-4B8C-83A1-F6EECF244321}">
                <p14:modId xmlns:p14="http://schemas.microsoft.com/office/powerpoint/2010/main" val="3149765879"/>
              </p:ext>
            </p:extLst>
          </p:nvPr>
        </p:nvGraphicFramePr>
        <p:xfrm>
          <a:off x="4284740" y="2587591"/>
          <a:ext cx="2997930" cy="1346312"/>
        </p:xfrm>
        <a:graphic>
          <a:graphicData uri="http://schemas.openxmlformats.org/drawingml/2006/table">
            <a:tbl>
              <a:tblPr>
                <a:tableStyleId>{5C22544A-7EE6-4342-B048-85BDC9FD1C3A}</a:tableStyleId>
              </a:tblPr>
              <a:tblGrid>
                <a:gridCol w="767610">
                  <a:extLst>
                    <a:ext uri="{9D8B030D-6E8A-4147-A177-3AD203B41FA5}">
                      <a16:colId xmlns:a16="http://schemas.microsoft.com/office/drawing/2014/main" val="20000"/>
                    </a:ext>
                  </a:extLst>
                </a:gridCol>
                <a:gridCol w="446064">
                  <a:extLst>
                    <a:ext uri="{9D8B030D-6E8A-4147-A177-3AD203B41FA5}">
                      <a16:colId xmlns:a16="http://schemas.microsoft.com/office/drawing/2014/main" val="851030634"/>
                    </a:ext>
                  </a:extLst>
                </a:gridCol>
                <a:gridCol w="446064">
                  <a:extLst>
                    <a:ext uri="{9D8B030D-6E8A-4147-A177-3AD203B41FA5}">
                      <a16:colId xmlns:a16="http://schemas.microsoft.com/office/drawing/2014/main" val="20001"/>
                    </a:ext>
                  </a:extLst>
                </a:gridCol>
                <a:gridCol w="446064">
                  <a:extLst>
                    <a:ext uri="{9D8B030D-6E8A-4147-A177-3AD203B41FA5}">
                      <a16:colId xmlns:a16="http://schemas.microsoft.com/office/drawing/2014/main" val="20003"/>
                    </a:ext>
                  </a:extLst>
                </a:gridCol>
                <a:gridCol w="446064">
                  <a:extLst>
                    <a:ext uri="{9D8B030D-6E8A-4147-A177-3AD203B41FA5}">
                      <a16:colId xmlns:a16="http://schemas.microsoft.com/office/drawing/2014/main" val="20004"/>
                    </a:ext>
                  </a:extLst>
                </a:gridCol>
                <a:gridCol w="446064">
                  <a:extLst>
                    <a:ext uri="{9D8B030D-6E8A-4147-A177-3AD203B41FA5}">
                      <a16:colId xmlns:a16="http://schemas.microsoft.com/office/drawing/2014/main" val="20005"/>
                    </a:ext>
                  </a:extLst>
                </a:gridCol>
              </a:tblGrid>
              <a:tr h="201758">
                <a:tc>
                  <a:txBody>
                    <a:bodyPr/>
                    <a:lstStyle/>
                    <a:p>
                      <a:pPr algn="l" fontAlgn="ctr"/>
                      <a:endParaRPr lang="en-GB" sz="800" b="0" i="0" u="none" strike="noStrike" dirty="0">
                        <a:solidFill>
                          <a:srgbClr val="000000"/>
                        </a:solidFill>
                        <a:effectLst/>
                        <a:latin typeface="+mn-lt"/>
                      </a:endParaRPr>
                    </a:p>
                  </a:txBody>
                  <a:tcPr marL="46800" marR="8959" marT="8959"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r" fontAlgn="ctr"/>
                      <a:r>
                        <a:rPr lang="en-GB" sz="800" b="0" i="0" u="none" strike="noStrike" dirty="0">
                          <a:solidFill>
                            <a:srgbClr val="000000"/>
                          </a:solidFill>
                          <a:effectLst/>
                          <a:latin typeface="+mn-lt"/>
                        </a:rPr>
                        <a:t>1Y</a:t>
                      </a:r>
                    </a:p>
                  </a:txBody>
                  <a:tcPr marL="0" marR="45720" marT="0" marB="0" anchor="ctr">
                    <a:lnL w="12700" cmpd="sng">
                      <a:noFill/>
                    </a:lnL>
                    <a:lnR w="635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r" fontAlgn="ctr"/>
                      <a:r>
                        <a:rPr lang="en-GB" sz="800" b="0" i="0" u="none" strike="noStrike" dirty="0">
                          <a:solidFill>
                            <a:schemeClr val="dk1"/>
                          </a:solidFill>
                          <a:effectLst/>
                          <a:latin typeface="+mn-lt"/>
                        </a:rPr>
                        <a:t>5Y</a:t>
                      </a:r>
                      <a:endParaRPr lang="en-GB" sz="800" b="0" i="0" u="none" strike="noStrike" dirty="0">
                        <a:solidFill>
                          <a:srgbClr val="000000"/>
                        </a:solidFill>
                        <a:effectLst/>
                        <a:latin typeface="+mn-lt"/>
                      </a:endParaRPr>
                    </a:p>
                  </a:txBody>
                  <a:tcPr marL="0" marR="4572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r" fontAlgn="ctr"/>
                      <a:r>
                        <a:rPr lang="en-GB" sz="800" u="none" strike="noStrike" dirty="0">
                          <a:effectLst/>
                          <a:latin typeface="+mn-lt"/>
                        </a:rPr>
                        <a:t>10Y</a:t>
                      </a:r>
                      <a:endParaRPr lang="en-GB" sz="800" b="0" i="0" u="none" strike="noStrike" dirty="0">
                        <a:solidFill>
                          <a:srgbClr val="000000"/>
                        </a:solidFill>
                        <a:effectLst/>
                        <a:latin typeface="+mn-lt"/>
                      </a:endParaRPr>
                    </a:p>
                  </a:txBody>
                  <a:tcPr marL="0" marR="4572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r" fontAlgn="ctr"/>
                      <a:r>
                        <a:rPr lang="en-GB" sz="800" u="none" strike="noStrike" dirty="0">
                          <a:effectLst/>
                          <a:latin typeface="+mn-lt"/>
                        </a:rPr>
                        <a:t>20Y</a:t>
                      </a:r>
                      <a:endParaRPr lang="en-GB" sz="800" b="0" i="0" u="none" strike="noStrike" dirty="0">
                        <a:solidFill>
                          <a:srgbClr val="000000"/>
                        </a:solidFill>
                        <a:effectLst/>
                        <a:latin typeface="+mn-lt"/>
                      </a:endParaRPr>
                    </a:p>
                  </a:txBody>
                  <a:tcPr marL="0" marR="4572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r" fontAlgn="ctr"/>
                      <a:r>
                        <a:rPr lang="en-GB" sz="800" u="none" strike="noStrike" dirty="0">
                          <a:effectLst/>
                          <a:latin typeface="+mn-lt"/>
                        </a:rPr>
                        <a:t>30Y</a:t>
                      </a:r>
                      <a:endParaRPr lang="en-GB" sz="800" b="0" i="0" u="none" strike="noStrike" dirty="0">
                        <a:solidFill>
                          <a:srgbClr val="000000"/>
                        </a:solidFill>
                        <a:effectLst/>
                        <a:latin typeface="+mn-lt"/>
                      </a:endParaRPr>
                    </a:p>
                  </a:txBody>
                  <a:tcPr marL="0" marR="45720" marT="0" marB="0" anchor="ctr">
                    <a:lnL w="6350" cap="flat" cmpd="sng" algn="ctr">
                      <a:solidFill>
                        <a:schemeClr val="bg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0002"/>
                  </a:ext>
                </a:extLst>
              </a:tr>
              <a:tr h="190759">
                <a:tc>
                  <a:txBody>
                    <a:bodyPr/>
                    <a:lstStyle/>
                    <a:p>
                      <a:pPr algn="l" fontAlgn="b"/>
                      <a:r>
                        <a:rPr lang="en-GB" sz="800" b="0" i="0" u="none" strike="noStrike" kern="1200" dirty="0">
                          <a:solidFill>
                            <a:srgbClr val="000000"/>
                          </a:solidFill>
                          <a:effectLst/>
                          <a:latin typeface="+mn-lt"/>
                          <a:ea typeface="+mn-ea"/>
                          <a:cs typeface="+mn-cs"/>
                        </a:rPr>
                        <a:t>US</a:t>
                      </a:r>
                      <a:endParaRPr lang="en-US" sz="800" b="0" i="0" u="none" strike="noStrike" kern="1200" dirty="0">
                        <a:solidFill>
                          <a:srgbClr val="000000"/>
                        </a:solidFill>
                        <a:effectLst/>
                        <a:latin typeface="+mn-lt"/>
                        <a:ea typeface="+mn-ea"/>
                        <a:cs typeface="+mn-cs"/>
                      </a:endParaRPr>
                    </a:p>
                  </a:txBody>
                  <a:tcPr marL="46800" marR="7168" marT="7168" marB="0" anchor="ctr">
                    <a:lnT w="12700" cmpd="sng">
                      <a:noFill/>
                    </a:lnT>
                    <a:noFill/>
                  </a:tcPr>
                </a:tc>
                <a:tc>
                  <a:txBody>
                    <a:bodyPr/>
                    <a:lstStyle/>
                    <a:p>
                      <a:pPr algn="r" fontAlgn="b"/>
                      <a:r>
                        <a:rPr lang="en-GB" sz="800" b="0" i="0" u="none" strike="noStrike" dirty="0">
                          <a:solidFill>
                            <a:schemeClr val="tx1"/>
                          </a:solidFill>
                          <a:effectLst/>
                          <a:latin typeface="+mn-lt"/>
                        </a:rPr>
                        <a:t>3.4</a:t>
                      </a:r>
                    </a:p>
                  </a:txBody>
                  <a:tcPr marL="0" marR="45720" marT="0" marB="0" anchor="ctr">
                    <a:lnT w="12700" cmpd="sng">
                      <a:noFill/>
                    </a:lnT>
                    <a:noFill/>
                  </a:tcPr>
                </a:tc>
                <a:tc>
                  <a:txBody>
                    <a:bodyPr/>
                    <a:lstStyle/>
                    <a:p>
                      <a:pPr algn="r" fontAlgn="b"/>
                      <a:r>
                        <a:rPr lang="en-GB" sz="800" b="0" i="0" u="none" strike="noStrike">
                          <a:solidFill>
                            <a:schemeClr val="tx1"/>
                          </a:solidFill>
                          <a:effectLst/>
                          <a:latin typeface="+mn-lt"/>
                        </a:rPr>
                        <a:t>49.2</a:t>
                      </a:r>
                      <a:endParaRPr lang="en-GB" sz="800" b="0" i="0" u="none" strike="noStrike" dirty="0">
                        <a:solidFill>
                          <a:schemeClr val="tx1"/>
                        </a:solidFill>
                        <a:effectLst/>
                        <a:latin typeface="+mn-lt"/>
                      </a:endParaRPr>
                    </a:p>
                  </a:txBody>
                  <a:tcPr marL="0" marR="45720" marT="0" marB="0" anchor="ctr">
                    <a:lnT w="12700" cmpd="sng">
                      <a:noFill/>
                    </a:lnT>
                    <a:noFill/>
                  </a:tcPr>
                </a:tc>
                <a:tc>
                  <a:txBody>
                    <a:bodyPr/>
                    <a:lstStyle/>
                    <a:p>
                      <a:pPr algn="r" fontAlgn="b"/>
                      <a:r>
                        <a:rPr lang="en-GB" sz="800" b="0" i="0" u="none" strike="noStrike">
                          <a:solidFill>
                            <a:schemeClr val="tx1"/>
                          </a:solidFill>
                          <a:effectLst/>
                          <a:latin typeface="+mn-lt"/>
                        </a:rPr>
                        <a:t>81.2</a:t>
                      </a:r>
                      <a:endParaRPr lang="en-GB" sz="800" b="0" i="0" u="none" strike="noStrike" dirty="0">
                        <a:solidFill>
                          <a:schemeClr val="tx1"/>
                        </a:solidFill>
                        <a:effectLst/>
                        <a:latin typeface="+mn-lt"/>
                      </a:endParaRPr>
                    </a:p>
                  </a:txBody>
                  <a:tcPr marL="0" marR="45720" marT="0" marB="0" anchor="ctr">
                    <a:lnT w="12700" cmpd="sng">
                      <a:noFill/>
                    </a:lnT>
                    <a:noFill/>
                  </a:tcPr>
                </a:tc>
                <a:tc>
                  <a:txBody>
                    <a:bodyPr/>
                    <a:lstStyle/>
                    <a:p>
                      <a:pPr algn="r" fontAlgn="b"/>
                      <a:r>
                        <a:rPr lang="en-GB" sz="800" b="0" i="0" u="none" strike="noStrike">
                          <a:solidFill>
                            <a:schemeClr val="tx1"/>
                          </a:solidFill>
                          <a:effectLst/>
                          <a:latin typeface="+mn-lt"/>
                        </a:rPr>
                        <a:t>86.5</a:t>
                      </a:r>
                      <a:endParaRPr lang="en-GB" sz="800" b="0" i="0" u="none" strike="noStrike" dirty="0">
                        <a:solidFill>
                          <a:schemeClr val="tx1"/>
                        </a:solidFill>
                        <a:effectLst/>
                        <a:latin typeface="+mn-lt"/>
                      </a:endParaRPr>
                    </a:p>
                  </a:txBody>
                  <a:tcPr marL="0" marR="45720" marT="0" marB="0" anchor="ctr">
                    <a:lnT w="12700" cmpd="sng">
                      <a:noFill/>
                    </a:lnT>
                    <a:noFill/>
                  </a:tcPr>
                </a:tc>
                <a:tc>
                  <a:txBody>
                    <a:bodyPr/>
                    <a:lstStyle/>
                    <a:p>
                      <a:pPr algn="r" fontAlgn="b"/>
                      <a:r>
                        <a:rPr lang="en-GB" sz="800" b="0" i="0" u="none" strike="noStrike">
                          <a:solidFill>
                            <a:schemeClr val="tx1"/>
                          </a:solidFill>
                          <a:effectLst/>
                          <a:latin typeface="+mn-lt"/>
                        </a:rPr>
                        <a:t>89.4</a:t>
                      </a:r>
                      <a:endParaRPr lang="en-GB" sz="800" b="0" i="0" u="none" strike="noStrike" dirty="0">
                        <a:solidFill>
                          <a:schemeClr val="tx1"/>
                        </a:solidFill>
                        <a:effectLst/>
                        <a:latin typeface="+mn-lt"/>
                      </a:endParaRPr>
                    </a:p>
                  </a:txBody>
                  <a:tcPr marL="0" marR="45720" marT="0" marB="0" anchor="ctr">
                    <a:lnT w="12700" cmpd="sng">
                      <a:noFill/>
                    </a:lnT>
                    <a:noFill/>
                  </a:tcPr>
                </a:tc>
                <a:extLst>
                  <a:ext uri="{0D108BD9-81ED-4DB2-BD59-A6C34878D82A}">
                    <a16:rowId xmlns:a16="http://schemas.microsoft.com/office/drawing/2014/main" val="10003"/>
                  </a:ext>
                </a:extLst>
              </a:tr>
              <a:tr h="190759">
                <a:tc>
                  <a:txBody>
                    <a:bodyPr/>
                    <a:lstStyle/>
                    <a:p>
                      <a:pPr algn="l" fontAlgn="b"/>
                      <a:r>
                        <a:rPr lang="en-GB" sz="800" b="0" i="0" u="none" strike="noStrike" kern="1200">
                          <a:solidFill>
                            <a:srgbClr val="000000"/>
                          </a:solidFill>
                          <a:effectLst/>
                          <a:latin typeface="+mn-lt"/>
                          <a:ea typeface="+mn-ea"/>
                          <a:cs typeface="+mn-cs"/>
                        </a:rPr>
                        <a:t>UK</a:t>
                      </a:r>
                      <a:endParaRPr lang="en-US" sz="800" b="0" i="0" u="none" strike="noStrike" kern="1200" dirty="0">
                        <a:solidFill>
                          <a:srgbClr val="000000"/>
                        </a:solidFill>
                        <a:effectLst/>
                        <a:latin typeface="+mn-lt"/>
                        <a:ea typeface="+mn-ea"/>
                        <a:cs typeface="+mn-cs"/>
                      </a:endParaRPr>
                    </a:p>
                  </a:txBody>
                  <a:tcPr marL="46800" marR="7168" marT="7168" marB="0" anchor="ctr">
                    <a:noFill/>
                  </a:tcPr>
                </a:tc>
                <a:tc>
                  <a:txBody>
                    <a:bodyPr/>
                    <a:lstStyle/>
                    <a:p>
                      <a:pPr algn="r" fontAlgn="b"/>
                      <a:r>
                        <a:rPr lang="en-GB" sz="800" b="0" i="0" u="none" strike="noStrike" dirty="0">
                          <a:solidFill>
                            <a:srgbClr val="C00000"/>
                          </a:solidFill>
                          <a:effectLst/>
                          <a:latin typeface="+mn-lt"/>
                        </a:rPr>
                        <a:t>-39.4</a:t>
                      </a:r>
                    </a:p>
                  </a:txBody>
                  <a:tcPr marL="0" marR="45720" marT="0" marB="0" anchor="ctr">
                    <a:noFill/>
                  </a:tcPr>
                </a:tc>
                <a:tc>
                  <a:txBody>
                    <a:bodyPr/>
                    <a:lstStyle/>
                    <a:p>
                      <a:pPr algn="r" fontAlgn="b"/>
                      <a:r>
                        <a:rPr lang="en-GB" sz="800" b="0" i="0" u="none" strike="noStrike" dirty="0">
                          <a:solidFill>
                            <a:srgbClr val="C00000"/>
                          </a:solidFill>
                          <a:effectLst/>
                          <a:latin typeface="+mn-lt"/>
                        </a:rPr>
                        <a:t>-36.3</a:t>
                      </a:r>
                    </a:p>
                  </a:txBody>
                  <a:tcPr marL="0" marR="45720" marT="0" marB="0" anchor="ctr">
                    <a:noFill/>
                  </a:tcPr>
                </a:tc>
                <a:tc>
                  <a:txBody>
                    <a:bodyPr/>
                    <a:lstStyle/>
                    <a:p>
                      <a:pPr algn="r" fontAlgn="b"/>
                      <a:r>
                        <a:rPr lang="en-GB" sz="800" b="0" i="0" u="none" strike="noStrike">
                          <a:solidFill>
                            <a:schemeClr val="tx1"/>
                          </a:solidFill>
                          <a:effectLst/>
                          <a:latin typeface="+mn-lt"/>
                        </a:rPr>
                        <a:t>1.7</a:t>
                      </a:r>
                      <a:endParaRPr lang="en-GB" sz="800" b="0" i="0" u="none" strike="noStrike" dirty="0">
                        <a:solidFill>
                          <a:schemeClr val="tx1"/>
                        </a:solidFill>
                        <a:effectLst/>
                        <a:latin typeface="+mn-lt"/>
                      </a:endParaRPr>
                    </a:p>
                  </a:txBody>
                  <a:tcPr marL="0" marR="45720" marT="0" marB="0" anchor="ctr">
                    <a:noFill/>
                  </a:tcPr>
                </a:tc>
                <a:tc>
                  <a:txBody>
                    <a:bodyPr/>
                    <a:lstStyle/>
                    <a:p>
                      <a:pPr algn="r" fontAlgn="b"/>
                      <a:r>
                        <a:rPr lang="en-GB" sz="800" b="0" i="0" u="none" strike="noStrike">
                          <a:solidFill>
                            <a:schemeClr val="tx1"/>
                          </a:solidFill>
                          <a:effectLst/>
                          <a:latin typeface="+mn-lt"/>
                        </a:rPr>
                        <a:t>31.2</a:t>
                      </a:r>
                      <a:endParaRPr lang="en-GB" sz="800" b="0" i="0" u="none" strike="noStrike" dirty="0">
                        <a:solidFill>
                          <a:schemeClr val="tx1"/>
                        </a:solidFill>
                        <a:effectLst/>
                        <a:latin typeface="+mn-lt"/>
                      </a:endParaRPr>
                    </a:p>
                  </a:txBody>
                  <a:tcPr marL="0" marR="45720" marT="0" marB="0" anchor="ctr">
                    <a:noFill/>
                  </a:tcPr>
                </a:tc>
                <a:tc>
                  <a:txBody>
                    <a:bodyPr/>
                    <a:lstStyle/>
                    <a:p>
                      <a:pPr algn="r" fontAlgn="b"/>
                      <a:r>
                        <a:rPr lang="en-GB" sz="800" b="0" i="0" u="none" strike="noStrike">
                          <a:solidFill>
                            <a:schemeClr val="tx1"/>
                          </a:solidFill>
                          <a:effectLst/>
                          <a:latin typeface="+mn-lt"/>
                        </a:rPr>
                        <a:t>43.4</a:t>
                      </a:r>
                      <a:endParaRPr lang="en-GB" sz="800" b="0" i="0" u="none" strike="noStrike" dirty="0">
                        <a:solidFill>
                          <a:schemeClr val="tx1"/>
                        </a:solidFill>
                        <a:effectLst/>
                        <a:latin typeface="+mn-lt"/>
                      </a:endParaRPr>
                    </a:p>
                  </a:txBody>
                  <a:tcPr marL="0" marR="45720" marT="0" marB="0" anchor="ctr">
                    <a:noFill/>
                  </a:tcPr>
                </a:tc>
                <a:extLst>
                  <a:ext uri="{0D108BD9-81ED-4DB2-BD59-A6C34878D82A}">
                    <a16:rowId xmlns:a16="http://schemas.microsoft.com/office/drawing/2014/main" val="10004"/>
                  </a:ext>
                </a:extLst>
              </a:tr>
              <a:tr h="190759">
                <a:tc>
                  <a:txBody>
                    <a:bodyPr/>
                    <a:lstStyle/>
                    <a:p>
                      <a:pPr algn="l" fontAlgn="b"/>
                      <a:r>
                        <a:rPr lang="en-GB" sz="800" b="0" i="0" u="none" strike="noStrike" kern="1200">
                          <a:solidFill>
                            <a:srgbClr val="000000"/>
                          </a:solidFill>
                          <a:effectLst/>
                          <a:latin typeface="+mn-lt"/>
                          <a:ea typeface="+mn-ea"/>
                          <a:cs typeface="+mn-cs"/>
                        </a:rPr>
                        <a:t>Germany</a:t>
                      </a:r>
                      <a:endParaRPr lang="en-GB" sz="800" b="0" i="0" u="none" strike="noStrike" kern="1200" dirty="0">
                        <a:solidFill>
                          <a:srgbClr val="000000"/>
                        </a:solidFill>
                        <a:effectLst/>
                        <a:latin typeface="+mn-lt"/>
                        <a:ea typeface="+mn-ea"/>
                        <a:cs typeface="+mn-cs"/>
                      </a:endParaRPr>
                    </a:p>
                  </a:txBody>
                  <a:tcPr marL="46800" marR="7168" marT="7168" marB="0" anchor="ctr">
                    <a:noFill/>
                  </a:tcPr>
                </a:tc>
                <a:tc>
                  <a:txBody>
                    <a:bodyPr/>
                    <a:lstStyle/>
                    <a:p>
                      <a:pPr algn="r" fontAlgn="b"/>
                      <a:r>
                        <a:rPr lang="en-GB" sz="800" b="0" i="0" u="none" strike="noStrike">
                          <a:solidFill>
                            <a:schemeClr val="tx1"/>
                          </a:solidFill>
                          <a:effectLst/>
                          <a:latin typeface="+mn-lt"/>
                        </a:rPr>
                        <a:t>14.7</a:t>
                      </a:r>
                      <a:endParaRPr lang="en-GB" sz="800" b="0" i="0" u="none" strike="noStrike" dirty="0">
                        <a:solidFill>
                          <a:schemeClr val="tx1"/>
                        </a:solidFill>
                        <a:effectLst/>
                        <a:latin typeface="+mn-lt"/>
                      </a:endParaRPr>
                    </a:p>
                  </a:txBody>
                  <a:tcPr marL="0" marR="45720" marT="0" marB="0" anchor="ctr">
                    <a:noFill/>
                  </a:tcPr>
                </a:tc>
                <a:tc>
                  <a:txBody>
                    <a:bodyPr/>
                    <a:lstStyle/>
                    <a:p>
                      <a:pPr algn="r" fontAlgn="b"/>
                      <a:r>
                        <a:rPr lang="en-GB" sz="800" b="0" i="0" u="none" strike="noStrike">
                          <a:solidFill>
                            <a:schemeClr val="tx1"/>
                          </a:solidFill>
                          <a:effectLst/>
                          <a:latin typeface="+mn-lt"/>
                        </a:rPr>
                        <a:t>18.7</a:t>
                      </a:r>
                      <a:endParaRPr lang="en-GB" sz="800" b="0" i="0" u="none" strike="noStrike" dirty="0">
                        <a:solidFill>
                          <a:schemeClr val="tx1"/>
                        </a:solidFill>
                        <a:effectLst/>
                        <a:latin typeface="+mn-lt"/>
                      </a:endParaRPr>
                    </a:p>
                  </a:txBody>
                  <a:tcPr marL="0" marR="45720" marT="0" marB="0" anchor="ctr">
                    <a:noFill/>
                  </a:tcPr>
                </a:tc>
                <a:tc>
                  <a:txBody>
                    <a:bodyPr/>
                    <a:lstStyle/>
                    <a:p>
                      <a:pPr algn="r" fontAlgn="b"/>
                      <a:r>
                        <a:rPr lang="en-GB" sz="800" b="0" i="0" u="none" strike="noStrike">
                          <a:solidFill>
                            <a:schemeClr val="tx1"/>
                          </a:solidFill>
                          <a:effectLst/>
                          <a:latin typeface="+mn-lt"/>
                        </a:rPr>
                        <a:t>42.1</a:t>
                      </a:r>
                      <a:endParaRPr lang="en-GB" sz="800" b="0" i="0" u="none" strike="noStrike" dirty="0">
                        <a:solidFill>
                          <a:schemeClr val="tx1"/>
                        </a:solidFill>
                        <a:effectLst/>
                        <a:latin typeface="+mn-lt"/>
                      </a:endParaRPr>
                    </a:p>
                  </a:txBody>
                  <a:tcPr marL="0" marR="45720" marT="0" marB="0" anchor="ctr">
                    <a:noFill/>
                  </a:tcPr>
                </a:tc>
                <a:tc>
                  <a:txBody>
                    <a:bodyPr/>
                    <a:lstStyle/>
                    <a:p>
                      <a:pPr algn="r" fontAlgn="b"/>
                      <a:r>
                        <a:rPr lang="en-GB" sz="800" b="0" i="0" u="none" strike="noStrike">
                          <a:solidFill>
                            <a:schemeClr val="tx1"/>
                          </a:solidFill>
                          <a:effectLst/>
                          <a:latin typeface="+mn-lt"/>
                        </a:rPr>
                        <a:t>54.6</a:t>
                      </a:r>
                      <a:endParaRPr lang="en-GB" sz="800" b="0" i="0" u="none" strike="noStrike" dirty="0">
                        <a:solidFill>
                          <a:schemeClr val="tx1"/>
                        </a:solidFill>
                        <a:effectLst/>
                        <a:latin typeface="+mn-lt"/>
                      </a:endParaRPr>
                    </a:p>
                  </a:txBody>
                  <a:tcPr marL="0" marR="45720" marT="0" marB="0" anchor="ctr">
                    <a:noFill/>
                  </a:tcPr>
                </a:tc>
                <a:tc>
                  <a:txBody>
                    <a:bodyPr/>
                    <a:lstStyle/>
                    <a:p>
                      <a:pPr algn="r" fontAlgn="b"/>
                      <a:r>
                        <a:rPr lang="en-GB" sz="800" b="0" i="0" u="none" strike="noStrike">
                          <a:solidFill>
                            <a:schemeClr val="tx1"/>
                          </a:solidFill>
                          <a:effectLst/>
                          <a:latin typeface="+mn-lt"/>
                        </a:rPr>
                        <a:t>60.4</a:t>
                      </a:r>
                      <a:endParaRPr lang="en-GB" sz="800" b="0" i="0" u="none" strike="noStrike" dirty="0">
                        <a:solidFill>
                          <a:schemeClr val="tx1"/>
                        </a:solidFill>
                        <a:effectLst/>
                        <a:latin typeface="+mn-lt"/>
                      </a:endParaRPr>
                    </a:p>
                  </a:txBody>
                  <a:tcPr marL="0" marR="45720" marT="0" marB="0" anchor="ctr">
                    <a:noFill/>
                  </a:tcPr>
                </a:tc>
                <a:extLst>
                  <a:ext uri="{0D108BD9-81ED-4DB2-BD59-A6C34878D82A}">
                    <a16:rowId xmlns:a16="http://schemas.microsoft.com/office/drawing/2014/main" val="10005"/>
                  </a:ext>
                </a:extLst>
              </a:tr>
              <a:tr h="190759">
                <a:tc>
                  <a:txBody>
                    <a:bodyPr/>
                    <a:lstStyle/>
                    <a:p>
                      <a:pPr algn="l" fontAlgn="b"/>
                      <a:r>
                        <a:rPr lang="en-GB" sz="800" b="0" i="0" u="none" strike="noStrike" kern="1200">
                          <a:solidFill>
                            <a:srgbClr val="000000"/>
                          </a:solidFill>
                          <a:effectLst/>
                          <a:latin typeface="+mn-lt"/>
                          <a:ea typeface="+mn-ea"/>
                          <a:cs typeface="+mn-cs"/>
                        </a:rPr>
                        <a:t>Japan</a:t>
                      </a:r>
                      <a:endParaRPr lang="en-GB" sz="800" b="0" i="0" u="none" strike="noStrike" kern="1200" dirty="0">
                        <a:solidFill>
                          <a:srgbClr val="000000"/>
                        </a:solidFill>
                        <a:effectLst/>
                        <a:latin typeface="+mn-lt"/>
                        <a:ea typeface="+mn-ea"/>
                        <a:cs typeface="+mn-cs"/>
                      </a:endParaRPr>
                    </a:p>
                  </a:txBody>
                  <a:tcPr marL="46800" marR="7168" marT="7168" marB="0" anchor="ctr">
                    <a:noFill/>
                  </a:tcPr>
                </a:tc>
                <a:tc>
                  <a:txBody>
                    <a:bodyPr/>
                    <a:lstStyle/>
                    <a:p>
                      <a:pPr algn="r" fontAlgn="b"/>
                      <a:r>
                        <a:rPr lang="en-GB" sz="800" b="0" i="0" u="none" strike="noStrike" dirty="0">
                          <a:solidFill>
                            <a:schemeClr val="tx1"/>
                          </a:solidFill>
                          <a:effectLst/>
                          <a:latin typeface="+mn-lt"/>
                        </a:rPr>
                        <a:t>6.0</a:t>
                      </a:r>
                    </a:p>
                  </a:txBody>
                  <a:tcPr marL="0" marR="45720" marT="0" marB="0" anchor="ctr">
                    <a:noFill/>
                  </a:tcPr>
                </a:tc>
                <a:tc>
                  <a:txBody>
                    <a:bodyPr/>
                    <a:lstStyle/>
                    <a:p>
                      <a:pPr algn="r" fontAlgn="b"/>
                      <a:r>
                        <a:rPr lang="en-GB" sz="800" b="0" i="0" u="none" strike="noStrike" dirty="0">
                          <a:solidFill>
                            <a:schemeClr val="tx1"/>
                          </a:solidFill>
                          <a:effectLst/>
                          <a:latin typeface="+mn-lt"/>
                        </a:rPr>
                        <a:t>26.1</a:t>
                      </a:r>
                    </a:p>
                  </a:txBody>
                  <a:tcPr marL="0" marR="45720" marT="0" marB="0" anchor="ctr">
                    <a:noFill/>
                  </a:tcPr>
                </a:tc>
                <a:tc>
                  <a:txBody>
                    <a:bodyPr/>
                    <a:lstStyle/>
                    <a:p>
                      <a:pPr algn="r" fontAlgn="b"/>
                      <a:r>
                        <a:rPr lang="en-GB" sz="800" b="0" i="0" u="none" strike="noStrike" dirty="0">
                          <a:solidFill>
                            <a:schemeClr val="tx1"/>
                          </a:solidFill>
                          <a:effectLst/>
                          <a:latin typeface="+mn-lt"/>
                        </a:rPr>
                        <a:t>36.2</a:t>
                      </a:r>
                    </a:p>
                  </a:txBody>
                  <a:tcPr marL="0" marR="45720" marT="0" marB="0" anchor="ctr">
                    <a:noFill/>
                  </a:tcPr>
                </a:tc>
                <a:tc>
                  <a:txBody>
                    <a:bodyPr/>
                    <a:lstStyle/>
                    <a:p>
                      <a:pPr algn="r" fontAlgn="b"/>
                      <a:r>
                        <a:rPr lang="en-GB" sz="800" b="0" i="0" u="none" strike="noStrike" dirty="0">
                          <a:solidFill>
                            <a:schemeClr val="tx1"/>
                          </a:solidFill>
                          <a:effectLst/>
                          <a:latin typeface="+mn-lt"/>
                        </a:rPr>
                        <a:t>41.9</a:t>
                      </a:r>
                    </a:p>
                  </a:txBody>
                  <a:tcPr marL="0" marR="45720" marT="0" marB="0" anchor="ctr">
                    <a:noFill/>
                  </a:tcPr>
                </a:tc>
                <a:tc>
                  <a:txBody>
                    <a:bodyPr/>
                    <a:lstStyle/>
                    <a:p>
                      <a:pPr algn="r" fontAlgn="b"/>
                      <a:r>
                        <a:rPr lang="en-GB" sz="800" b="0" i="0" u="none" strike="noStrike" dirty="0">
                          <a:solidFill>
                            <a:schemeClr val="tx1"/>
                          </a:solidFill>
                          <a:effectLst/>
                          <a:latin typeface="+mn-lt"/>
                        </a:rPr>
                        <a:t>36.3</a:t>
                      </a:r>
                    </a:p>
                  </a:txBody>
                  <a:tcPr marL="0" marR="45720" marT="0" marB="0" anchor="ctr">
                    <a:noFill/>
                  </a:tcPr>
                </a:tc>
                <a:extLst>
                  <a:ext uri="{0D108BD9-81ED-4DB2-BD59-A6C34878D82A}">
                    <a16:rowId xmlns:a16="http://schemas.microsoft.com/office/drawing/2014/main" val="1870949891"/>
                  </a:ext>
                </a:extLst>
              </a:tr>
              <a:tr h="190759">
                <a:tc>
                  <a:txBody>
                    <a:bodyPr/>
                    <a:lstStyle/>
                    <a:p>
                      <a:pPr algn="l" fontAlgn="b"/>
                      <a:r>
                        <a:rPr lang="en-GB" sz="800" b="0" i="0" u="none" strike="noStrike" kern="1200">
                          <a:solidFill>
                            <a:srgbClr val="000000"/>
                          </a:solidFill>
                          <a:effectLst/>
                          <a:latin typeface="+mn-lt"/>
                          <a:ea typeface="+mn-ea"/>
                          <a:cs typeface="+mn-cs"/>
                        </a:rPr>
                        <a:t>Canada</a:t>
                      </a:r>
                      <a:endParaRPr lang="en-GB" sz="800" b="0" i="0" u="none" strike="noStrike" kern="1200" dirty="0">
                        <a:solidFill>
                          <a:srgbClr val="000000"/>
                        </a:solidFill>
                        <a:effectLst/>
                        <a:latin typeface="+mn-lt"/>
                        <a:ea typeface="+mn-ea"/>
                        <a:cs typeface="+mn-cs"/>
                      </a:endParaRPr>
                    </a:p>
                  </a:txBody>
                  <a:tcPr marL="46800" marR="7168" marT="7168" marB="0" anchor="ctr">
                    <a:noFill/>
                  </a:tcPr>
                </a:tc>
                <a:tc>
                  <a:txBody>
                    <a:bodyPr/>
                    <a:lstStyle/>
                    <a:p>
                      <a:pPr algn="r" fontAlgn="b"/>
                      <a:r>
                        <a:rPr lang="en-GB" sz="800" b="0" i="0" u="none" strike="noStrike" dirty="0">
                          <a:solidFill>
                            <a:schemeClr val="tx1"/>
                          </a:solidFill>
                          <a:effectLst/>
                          <a:latin typeface="+mn-lt"/>
                        </a:rPr>
                        <a:t>15.6</a:t>
                      </a:r>
                    </a:p>
                  </a:txBody>
                  <a:tcPr marL="0" marR="45720" marT="0" marB="0" anchor="ctr">
                    <a:noFill/>
                  </a:tcPr>
                </a:tc>
                <a:tc>
                  <a:txBody>
                    <a:bodyPr/>
                    <a:lstStyle/>
                    <a:p>
                      <a:pPr algn="r" fontAlgn="b"/>
                      <a:r>
                        <a:rPr lang="en-GB" sz="800" b="0" i="0" u="none" strike="noStrike">
                          <a:solidFill>
                            <a:schemeClr val="tx1"/>
                          </a:solidFill>
                          <a:effectLst/>
                          <a:latin typeface="+mn-lt"/>
                        </a:rPr>
                        <a:t>61.8</a:t>
                      </a:r>
                      <a:endParaRPr lang="en-GB" sz="800" b="0" i="0" u="none" strike="noStrike" dirty="0">
                        <a:solidFill>
                          <a:schemeClr val="tx1"/>
                        </a:solidFill>
                        <a:effectLst/>
                        <a:latin typeface="+mn-lt"/>
                      </a:endParaRPr>
                    </a:p>
                  </a:txBody>
                  <a:tcPr marL="0" marR="45720" marT="0" marB="0" anchor="ctr">
                    <a:noFill/>
                  </a:tcPr>
                </a:tc>
                <a:tc>
                  <a:txBody>
                    <a:bodyPr/>
                    <a:lstStyle/>
                    <a:p>
                      <a:pPr algn="r" fontAlgn="b"/>
                      <a:r>
                        <a:rPr lang="en-GB" sz="800" b="0" i="0" u="none" strike="noStrike">
                          <a:solidFill>
                            <a:schemeClr val="tx1"/>
                          </a:solidFill>
                          <a:effectLst/>
                          <a:latin typeface="+mn-lt"/>
                        </a:rPr>
                        <a:t>76.7</a:t>
                      </a:r>
                      <a:endParaRPr lang="en-GB" sz="800" b="0" i="0" u="none" strike="noStrike" dirty="0">
                        <a:solidFill>
                          <a:schemeClr val="tx1"/>
                        </a:solidFill>
                        <a:effectLst/>
                        <a:latin typeface="+mn-lt"/>
                      </a:endParaRPr>
                    </a:p>
                  </a:txBody>
                  <a:tcPr marL="0" marR="45720" marT="0" marB="0" anchor="ctr">
                    <a:noFill/>
                  </a:tcPr>
                </a:tc>
                <a:tc>
                  <a:txBody>
                    <a:bodyPr/>
                    <a:lstStyle/>
                    <a:p>
                      <a:pPr algn="r" fontAlgn="b"/>
                      <a:r>
                        <a:rPr lang="en-GB" sz="800" b="0" i="0" u="none" strike="noStrike">
                          <a:solidFill>
                            <a:schemeClr val="tx1"/>
                          </a:solidFill>
                          <a:effectLst/>
                          <a:latin typeface="+mn-lt"/>
                        </a:rPr>
                        <a:t>75.2</a:t>
                      </a:r>
                      <a:endParaRPr lang="en-GB" sz="800" b="0" i="0" u="none" strike="noStrike" dirty="0">
                        <a:solidFill>
                          <a:schemeClr val="tx1"/>
                        </a:solidFill>
                        <a:effectLst/>
                        <a:latin typeface="+mn-lt"/>
                      </a:endParaRPr>
                    </a:p>
                  </a:txBody>
                  <a:tcPr marL="0" marR="45720" marT="0" marB="0" anchor="ctr">
                    <a:noFill/>
                  </a:tcPr>
                </a:tc>
                <a:tc>
                  <a:txBody>
                    <a:bodyPr/>
                    <a:lstStyle/>
                    <a:p>
                      <a:pPr algn="r" fontAlgn="b"/>
                      <a:r>
                        <a:rPr lang="en-GB" sz="800" b="0" i="0" u="none" strike="noStrike">
                          <a:solidFill>
                            <a:schemeClr val="tx1"/>
                          </a:solidFill>
                          <a:effectLst/>
                          <a:latin typeface="+mn-lt"/>
                        </a:rPr>
                        <a:t>73.7</a:t>
                      </a:r>
                      <a:endParaRPr lang="en-GB" sz="800" b="0" i="0" u="none" strike="noStrike" dirty="0">
                        <a:solidFill>
                          <a:schemeClr val="tx1"/>
                        </a:solidFill>
                        <a:effectLst/>
                        <a:latin typeface="+mn-lt"/>
                      </a:endParaRPr>
                    </a:p>
                  </a:txBody>
                  <a:tcPr marL="0" marR="45720" marT="0" marB="0" anchor="ctr">
                    <a:noFill/>
                  </a:tcPr>
                </a:tc>
                <a:extLst>
                  <a:ext uri="{0D108BD9-81ED-4DB2-BD59-A6C34878D82A}">
                    <a16:rowId xmlns:a16="http://schemas.microsoft.com/office/drawing/2014/main" val="2582053661"/>
                  </a:ext>
                </a:extLst>
              </a:tr>
              <a:tr h="190759">
                <a:tc>
                  <a:txBody>
                    <a:bodyPr/>
                    <a:lstStyle/>
                    <a:p>
                      <a:pPr algn="l" fontAlgn="b"/>
                      <a:r>
                        <a:rPr lang="en-GB" sz="800" b="0" i="0" u="none" strike="noStrike" kern="1200">
                          <a:solidFill>
                            <a:srgbClr val="000000"/>
                          </a:solidFill>
                          <a:effectLst/>
                          <a:latin typeface="+mn-lt"/>
                          <a:ea typeface="+mn-ea"/>
                          <a:cs typeface="+mn-cs"/>
                        </a:rPr>
                        <a:t>Australia</a:t>
                      </a:r>
                      <a:endParaRPr lang="en-GB" sz="800" b="0" i="0" u="none" strike="noStrike" kern="1200" dirty="0">
                        <a:solidFill>
                          <a:srgbClr val="000000"/>
                        </a:solidFill>
                        <a:effectLst/>
                        <a:latin typeface="+mn-lt"/>
                        <a:ea typeface="+mn-ea"/>
                        <a:cs typeface="+mn-cs"/>
                      </a:endParaRPr>
                    </a:p>
                  </a:txBody>
                  <a:tcPr marL="46800" marR="7168" marT="7168" marB="0" anchor="ctr">
                    <a:noFill/>
                  </a:tcPr>
                </a:tc>
                <a:tc>
                  <a:txBody>
                    <a:bodyPr/>
                    <a:lstStyle/>
                    <a:p>
                      <a:pPr algn="r" fontAlgn="b"/>
                      <a:r>
                        <a:rPr lang="en-GB" sz="800" b="0" i="0" u="none" strike="noStrike" dirty="0">
                          <a:solidFill>
                            <a:srgbClr val="C00000"/>
                          </a:solidFill>
                          <a:effectLst/>
                          <a:latin typeface="+mn-lt"/>
                        </a:rPr>
                        <a:t>-11.0</a:t>
                      </a:r>
                    </a:p>
                  </a:txBody>
                  <a:tcPr marL="0" marR="45720" marT="0" marB="0" anchor="ctr">
                    <a:noFill/>
                  </a:tcPr>
                </a:tc>
                <a:tc>
                  <a:txBody>
                    <a:bodyPr/>
                    <a:lstStyle/>
                    <a:p>
                      <a:pPr algn="r" fontAlgn="b"/>
                      <a:r>
                        <a:rPr lang="en-GB" sz="800" b="0" i="0" u="none" strike="noStrike">
                          <a:solidFill>
                            <a:schemeClr val="tx1"/>
                          </a:solidFill>
                          <a:effectLst/>
                          <a:latin typeface="+mn-lt"/>
                        </a:rPr>
                        <a:t>20.5</a:t>
                      </a:r>
                      <a:endParaRPr lang="en-GB" sz="800" b="0" i="0" u="none" strike="noStrike" dirty="0">
                        <a:solidFill>
                          <a:schemeClr val="tx1"/>
                        </a:solidFill>
                        <a:effectLst/>
                        <a:latin typeface="+mn-lt"/>
                      </a:endParaRPr>
                    </a:p>
                  </a:txBody>
                  <a:tcPr marL="0" marR="45720" marT="0" marB="0" anchor="ctr">
                    <a:noFill/>
                  </a:tcPr>
                </a:tc>
                <a:tc>
                  <a:txBody>
                    <a:bodyPr/>
                    <a:lstStyle/>
                    <a:p>
                      <a:pPr algn="r" fontAlgn="b"/>
                      <a:r>
                        <a:rPr lang="en-GB" sz="800" b="0" i="0" u="none" strike="noStrike">
                          <a:solidFill>
                            <a:schemeClr val="tx1"/>
                          </a:solidFill>
                          <a:effectLst/>
                          <a:latin typeface="+mn-lt"/>
                        </a:rPr>
                        <a:t>42.8</a:t>
                      </a:r>
                      <a:endParaRPr lang="en-GB" sz="800" b="0" i="0" u="none" strike="noStrike" dirty="0">
                        <a:solidFill>
                          <a:schemeClr val="tx1"/>
                        </a:solidFill>
                        <a:effectLst/>
                        <a:latin typeface="+mn-lt"/>
                      </a:endParaRPr>
                    </a:p>
                  </a:txBody>
                  <a:tcPr marL="0" marR="45720" marT="0" marB="0" anchor="ctr">
                    <a:noFill/>
                  </a:tcPr>
                </a:tc>
                <a:tc>
                  <a:txBody>
                    <a:bodyPr/>
                    <a:lstStyle/>
                    <a:p>
                      <a:pPr algn="r" fontAlgn="b"/>
                      <a:r>
                        <a:rPr lang="en-GB" sz="800" b="0" i="0" u="none" strike="noStrike">
                          <a:solidFill>
                            <a:schemeClr val="tx1"/>
                          </a:solidFill>
                          <a:effectLst/>
                          <a:latin typeface="+mn-lt"/>
                        </a:rPr>
                        <a:t>47.8</a:t>
                      </a:r>
                      <a:endParaRPr lang="en-GB" sz="800" b="0" i="0" u="none" strike="noStrike" dirty="0">
                        <a:solidFill>
                          <a:schemeClr val="tx1"/>
                        </a:solidFill>
                        <a:effectLst/>
                        <a:latin typeface="+mn-lt"/>
                      </a:endParaRPr>
                    </a:p>
                  </a:txBody>
                  <a:tcPr marL="0" marR="45720" marT="0" marB="0" anchor="ctr">
                    <a:noFill/>
                  </a:tcPr>
                </a:tc>
                <a:tc>
                  <a:txBody>
                    <a:bodyPr/>
                    <a:lstStyle/>
                    <a:p>
                      <a:pPr algn="r" fontAlgn="b"/>
                      <a:r>
                        <a:rPr lang="en-GB" sz="800" b="0" i="0" u="none" strike="noStrike" dirty="0">
                          <a:solidFill>
                            <a:schemeClr val="tx1"/>
                          </a:solidFill>
                          <a:effectLst/>
                          <a:latin typeface="+mn-lt"/>
                        </a:rPr>
                        <a:t>49.7</a:t>
                      </a:r>
                    </a:p>
                  </a:txBody>
                  <a:tcPr marL="0" marR="45720" marT="0" marB="0" anchor="ctr">
                    <a:noFill/>
                  </a:tcPr>
                </a:tc>
                <a:extLst>
                  <a:ext uri="{0D108BD9-81ED-4DB2-BD59-A6C34878D82A}">
                    <a16:rowId xmlns:a16="http://schemas.microsoft.com/office/drawing/2014/main" val="4171606088"/>
                  </a:ext>
                </a:extLst>
              </a:tr>
            </a:tbl>
          </a:graphicData>
        </a:graphic>
      </p:graphicFrame>
    </p:spTree>
    <p:extLst>
      <p:ext uri="{BB962C8B-B14F-4D97-AF65-F5344CB8AC3E}">
        <p14:creationId xmlns:p14="http://schemas.microsoft.com/office/powerpoint/2010/main" val="950831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When Value Delivers</a:t>
            </a:r>
          </a:p>
        </p:txBody>
      </p:sp>
      <p:sp>
        <p:nvSpPr>
          <p:cNvPr id="5" name="Slide Number Placeholder 4"/>
          <p:cNvSpPr>
            <a:spLocks noGrp="1"/>
          </p:cNvSpPr>
          <p:nvPr>
            <p:ph type="sldNum" sz="quarter" idx="12"/>
          </p:nvPr>
        </p:nvSpPr>
        <p:spPr/>
        <p:txBody>
          <a:bodyPr/>
          <a:lstStyle/>
          <a:p>
            <a:pPr lvl="0"/>
            <a:fld id="{66F6FF41-5833-4EBF-9145-362BCED2914A}" type="slidenum">
              <a:rPr lang="en-US" noProof="0" smtClean="0"/>
              <a:pPr lvl="0"/>
              <a:t>15</a:t>
            </a:fld>
            <a:endParaRPr lang="en-US" noProof="0" dirty="0"/>
          </a:p>
        </p:txBody>
      </p:sp>
      <p:sp>
        <p:nvSpPr>
          <p:cNvPr id="16" name="Text Placeholder 30">
            <a:extLst>
              <a:ext uri="{FF2B5EF4-FFF2-40B4-BE49-F238E27FC236}">
                <a16:creationId xmlns:a16="http://schemas.microsoft.com/office/drawing/2014/main" id="{BB9431A2-162E-4494-84A4-FA4B082F82D7}"/>
              </a:ext>
            </a:extLst>
          </p:cNvPr>
          <p:cNvSpPr>
            <a:spLocks noGrp="1"/>
          </p:cNvSpPr>
          <p:nvPr>
            <p:ph type="body" sz="quarter" idx="15"/>
          </p:nvPr>
        </p:nvSpPr>
        <p:spPr/>
        <p:txBody>
          <a:bodyPr/>
          <a:lstStyle/>
          <a:p>
            <a:r>
              <a:rPr lang="en-US" b="1" dirty="0"/>
              <a:t>See following page for important disclosure.</a:t>
            </a:r>
          </a:p>
        </p:txBody>
      </p:sp>
      <p:sp>
        <p:nvSpPr>
          <p:cNvPr id="4" name="Text Placeholder 3"/>
          <p:cNvSpPr>
            <a:spLocks noGrp="1"/>
          </p:cNvSpPr>
          <p:nvPr>
            <p:ph type="body" sz="quarter" idx="14"/>
          </p:nvPr>
        </p:nvSpPr>
        <p:spPr>
          <a:xfrm>
            <a:off x="421704" y="1828374"/>
            <a:ext cx="6989310" cy="447862"/>
          </a:xfrm>
        </p:spPr>
        <p:txBody>
          <a:bodyPr/>
          <a:lstStyle/>
          <a:p>
            <a:r>
              <a:rPr lang="en-US" dirty="0"/>
              <a:t>Third quarter 2023</a:t>
            </a:r>
          </a:p>
          <a:p>
            <a:r>
              <a:rPr lang="en-US" sz="1300" dirty="0"/>
              <a:t>Wes </a:t>
            </a:r>
            <a:r>
              <a:rPr lang="en-US" sz="1300" dirty="0" err="1"/>
              <a:t>Crill</a:t>
            </a:r>
            <a:r>
              <a:rPr lang="en-US" sz="1300" dirty="0"/>
              <a:t>, PhD, Senior Investment Director and Vice President, Dimensional Fund Advisors</a:t>
            </a:r>
          </a:p>
          <a:p>
            <a:endParaRPr lang="en-US" dirty="0"/>
          </a:p>
        </p:txBody>
      </p:sp>
      <p:sp>
        <p:nvSpPr>
          <p:cNvPr id="18" name="Text Placeholder 2">
            <a:extLst>
              <a:ext uri="{FF2B5EF4-FFF2-40B4-BE49-F238E27FC236}">
                <a16:creationId xmlns:a16="http://schemas.microsoft.com/office/drawing/2014/main" id="{EBDC4EFE-10C3-48FC-A914-CC3022BFF970}"/>
              </a:ext>
            </a:extLst>
          </p:cNvPr>
          <p:cNvSpPr txBox="1">
            <a:spLocks/>
          </p:cNvSpPr>
          <p:nvPr/>
        </p:nvSpPr>
        <p:spPr>
          <a:xfrm>
            <a:off x="437763" y="7272804"/>
            <a:ext cx="6900411" cy="1999646"/>
          </a:xfrm>
          <a:prstGeom prst="rect">
            <a:avLst/>
          </a:prstGeom>
        </p:spPr>
        <p:txBody>
          <a:bodyPr numCol="2" spcCol="274320">
            <a:noAutofit/>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a:lnSpc>
                <a:spcPct val="120000"/>
              </a:lnSpc>
              <a:spcBef>
                <a:spcPts val="0"/>
              </a:spcBef>
              <a:spcAft>
                <a:spcPts val="900"/>
              </a:spcAft>
            </a:pPr>
            <a:r>
              <a:rPr lang="en-US" sz="1050" dirty="0"/>
              <a:t>The first half of 2023 marks the tenth time since 1926 that value stocks have underperformed growth stocks by more than 20 percentage points over a two-quarter period. More often than not, value has responded like the hero in an action movie, beating growth over the following four quarters in seven of the nine previous instances and averaging a cumulative outperformance of nearly 29 percentage points. </a:t>
            </a:r>
          </a:p>
          <a:p>
            <a:pPr>
              <a:lnSpc>
                <a:spcPct val="120000"/>
              </a:lnSpc>
              <a:spcBef>
                <a:spcPts val="0"/>
              </a:spcBef>
              <a:spcAft>
                <a:spcPts val="900"/>
              </a:spcAft>
            </a:pPr>
            <a:endParaRPr lang="en-US" sz="1050" dirty="0"/>
          </a:p>
          <a:p>
            <a:pPr>
              <a:lnSpc>
                <a:spcPct val="120000"/>
              </a:lnSpc>
              <a:spcBef>
                <a:spcPts val="0"/>
              </a:spcBef>
              <a:spcAft>
                <a:spcPts val="900"/>
              </a:spcAft>
            </a:pPr>
            <a:r>
              <a:rPr lang="en-US" sz="1050" dirty="0"/>
              <a:t>The sample size may be small, but a positive average value premium following a large negative period is not too surprising. In fact, looking at the other side of the value performance distribution, there have been 19 two-quarter periods with the value premium exceeding positive 20%. In 11 of these, value outperformance continued over the next four quarters. The average premium across all 19 was 3.6%.  </a:t>
            </a:r>
          </a:p>
        </p:txBody>
      </p:sp>
      <p:sp>
        <p:nvSpPr>
          <p:cNvPr id="19" name="Text Placeholder 18">
            <a:extLst>
              <a:ext uri="{FF2B5EF4-FFF2-40B4-BE49-F238E27FC236}">
                <a16:creationId xmlns:a16="http://schemas.microsoft.com/office/drawing/2014/main" id="{AA997637-B3A8-4F14-BC7F-BF8E866ACB1F}"/>
              </a:ext>
            </a:extLst>
          </p:cNvPr>
          <p:cNvSpPr txBox="1">
            <a:spLocks/>
          </p:cNvSpPr>
          <p:nvPr/>
        </p:nvSpPr>
        <p:spPr>
          <a:xfrm>
            <a:off x="520287" y="7272807"/>
            <a:ext cx="8614188" cy="261616"/>
          </a:xfrm>
          <a:prstGeom prst="rect">
            <a:avLst/>
          </a:prstGeom>
        </p:spPr>
        <p:txBody>
          <a:bodyPr vert="horz" lIns="91388" tIns="0" rIns="91388" bIns="0" rtlCol="0" anchor="b">
            <a:noAutofit/>
          </a:bodyPr>
          <a:lstStyle>
            <a:lvl1pPr marL="0" indent="0" algn="l" defTabSz="1018228" rtl="0" eaLnBrk="1" latinLnBrk="0" hangingPunct="1">
              <a:spcBef>
                <a:spcPts val="0"/>
              </a:spcBef>
              <a:buFont typeface="Arial" pitchFamily="34" charset="0"/>
              <a:buNone/>
              <a:defRPr sz="800" kern="1200">
                <a:solidFill>
                  <a:schemeClr val="tx1">
                    <a:lumMod val="65000"/>
                    <a:lumOff val="35000"/>
                  </a:schemeClr>
                </a:solidFill>
                <a:latin typeface="Arial Narrow" pitchFamily="34" charset="0"/>
                <a:ea typeface="+mn-ea"/>
                <a:cs typeface="Arial" pitchFamily="34" charset="0"/>
              </a:defRPr>
            </a:lvl1pPr>
            <a:lvl2pPr marL="509115" indent="0" algn="l" defTabSz="1018228" rtl="0" eaLnBrk="1" latinLnBrk="0" hangingPunct="1">
              <a:spcBef>
                <a:spcPct val="20000"/>
              </a:spcBef>
              <a:buFont typeface="Arial" pitchFamily="34" charset="0"/>
              <a:buNone/>
              <a:defRPr sz="800" kern="1200">
                <a:solidFill>
                  <a:schemeClr val="tx1">
                    <a:lumMod val="65000"/>
                    <a:lumOff val="35000"/>
                  </a:schemeClr>
                </a:solidFill>
                <a:latin typeface="Arial" pitchFamily="34" charset="0"/>
                <a:ea typeface="+mn-ea"/>
                <a:cs typeface="Arial" pitchFamily="34" charset="0"/>
              </a:defRPr>
            </a:lvl2pPr>
            <a:lvl3pPr marL="1018229" indent="0" algn="l" defTabSz="1018228" rtl="0" eaLnBrk="1" latinLnBrk="0" hangingPunct="1">
              <a:spcBef>
                <a:spcPct val="20000"/>
              </a:spcBef>
              <a:buFont typeface="Arial" pitchFamily="34" charset="0"/>
              <a:buNone/>
              <a:defRPr sz="800" kern="1200">
                <a:solidFill>
                  <a:schemeClr val="tx1">
                    <a:lumMod val="65000"/>
                    <a:lumOff val="35000"/>
                  </a:schemeClr>
                </a:solidFill>
                <a:latin typeface="Arial" pitchFamily="34" charset="0"/>
                <a:ea typeface="+mn-ea"/>
                <a:cs typeface="Arial" pitchFamily="34" charset="0"/>
              </a:defRPr>
            </a:lvl3pPr>
            <a:lvl4pPr marL="1527344" indent="0" algn="l" defTabSz="1018228" rtl="0" eaLnBrk="1" latinLnBrk="0" hangingPunct="1">
              <a:spcBef>
                <a:spcPct val="20000"/>
              </a:spcBef>
              <a:buFont typeface="Arial" pitchFamily="34" charset="0"/>
              <a:buNone/>
              <a:defRPr sz="800" kern="1200">
                <a:solidFill>
                  <a:schemeClr val="tx1">
                    <a:lumMod val="65000"/>
                    <a:lumOff val="35000"/>
                  </a:schemeClr>
                </a:solidFill>
                <a:latin typeface="Arial" pitchFamily="34" charset="0"/>
                <a:ea typeface="+mn-ea"/>
                <a:cs typeface="Arial" pitchFamily="34" charset="0"/>
              </a:defRPr>
            </a:lvl4pPr>
            <a:lvl5pPr marL="2036458" indent="0" algn="l" defTabSz="1018228" rtl="0" eaLnBrk="1" latinLnBrk="0" hangingPunct="1">
              <a:spcBef>
                <a:spcPct val="20000"/>
              </a:spcBef>
              <a:buFont typeface="Arial" pitchFamily="34" charset="0"/>
              <a:buNone/>
              <a:defRPr sz="800" kern="1200">
                <a:solidFill>
                  <a:schemeClr val="tx1">
                    <a:lumMod val="65000"/>
                    <a:lumOff val="35000"/>
                  </a:schemeClr>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endParaRPr lang="en-US" dirty="0"/>
          </a:p>
        </p:txBody>
      </p:sp>
      <p:sp>
        <p:nvSpPr>
          <p:cNvPr id="21" name="Text Placeholder 18">
            <a:extLst>
              <a:ext uri="{FF2B5EF4-FFF2-40B4-BE49-F238E27FC236}">
                <a16:creationId xmlns:a16="http://schemas.microsoft.com/office/drawing/2014/main" id="{01665BEC-D623-4859-A8A1-34CBEFA5B2A9}"/>
              </a:ext>
            </a:extLst>
          </p:cNvPr>
          <p:cNvSpPr txBox="1">
            <a:spLocks/>
          </p:cNvSpPr>
          <p:nvPr/>
        </p:nvSpPr>
        <p:spPr>
          <a:xfrm>
            <a:off x="520287" y="7272807"/>
            <a:ext cx="8614188" cy="261616"/>
          </a:xfrm>
          <a:prstGeom prst="rect">
            <a:avLst/>
          </a:prstGeom>
        </p:spPr>
        <p:txBody>
          <a:bodyPr vert="horz" lIns="91388" tIns="0" rIns="91388" bIns="0" rtlCol="0" anchor="b">
            <a:noAutofit/>
          </a:bodyPr>
          <a:lstStyle>
            <a:lvl1pPr marL="0" indent="0" algn="l" defTabSz="1018228" rtl="0" eaLnBrk="1" latinLnBrk="0" hangingPunct="1">
              <a:spcBef>
                <a:spcPts val="0"/>
              </a:spcBef>
              <a:buFont typeface="Arial" pitchFamily="34" charset="0"/>
              <a:buNone/>
              <a:defRPr sz="800" kern="1200">
                <a:solidFill>
                  <a:schemeClr val="tx1">
                    <a:lumMod val="65000"/>
                    <a:lumOff val="35000"/>
                  </a:schemeClr>
                </a:solidFill>
                <a:latin typeface="Arial Narrow" pitchFamily="34" charset="0"/>
                <a:ea typeface="+mn-ea"/>
                <a:cs typeface="Arial" pitchFamily="34" charset="0"/>
              </a:defRPr>
            </a:lvl1pPr>
            <a:lvl2pPr marL="509115" indent="0" algn="l" defTabSz="1018228" rtl="0" eaLnBrk="1" latinLnBrk="0" hangingPunct="1">
              <a:spcBef>
                <a:spcPct val="20000"/>
              </a:spcBef>
              <a:buFont typeface="Arial" pitchFamily="34" charset="0"/>
              <a:buNone/>
              <a:defRPr sz="800" kern="1200">
                <a:solidFill>
                  <a:schemeClr val="tx1">
                    <a:lumMod val="65000"/>
                    <a:lumOff val="35000"/>
                  </a:schemeClr>
                </a:solidFill>
                <a:latin typeface="Arial" pitchFamily="34" charset="0"/>
                <a:ea typeface="+mn-ea"/>
                <a:cs typeface="Arial" pitchFamily="34" charset="0"/>
              </a:defRPr>
            </a:lvl2pPr>
            <a:lvl3pPr marL="1018229" indent="0" algn="l" defTabSz="1018228" rtl="0" eaLnBrk="1" latinLnBrk="0" hangingPunct="1">
              <a:spcBef>
                <a:spcPct val="20000"/>
              </a:spcBef>
              <a:buFont typeface="Arial" pitchFamily="34" charset="0"/>
              <a:buNone/>
              <a:defRPr sz="800" kern="1200">
                <a:solidFill>
                  <a:schemeClr val="tx1">
                    <a:lumMod val="65000"/>
                    <a:lumOff val="35000"/>
                  </a:schemeClr>
                </a:solidFill>
                <a:latin typeface="Arial" pitchFamily="34" charset="0"/>
                <a:ea typeface="+mn-ea"/>
                <a:cs typeface="Arial" pitchFamily="34" charset="0"/>
              </a:defRPr>
            </a:lvl3pPr>
            <a:lvl4pPr marL="1527344" indent="0" algn="l" defTabSz="1018228" rtl="0" eaLnBrk="1" latinLnBrk="0" hangingPunct="1">
              <a:spcBef>
                <a:spcPct val="20000"/>
              </a:spcBef>
              <a:buFont typeface="Arial" pitchFamily="34" charset="0"/>
              <a:buNone/>
              <a:defRPr sz="800" kern="1200">
                <a:solidFill>
                  <a:schemeClr val="tx1">
                    <a:lumMod val="65000"/>
                    <a:lumOff val="35000"/>
                  </a:schemeClr>
                </a:solidFill>
                <a:latin typeface="Arial" pitchFamily="34" charset="0"/>
                <a:ea typeface="+mn-ea"/>
                <a:cs typeface="Arial" pitchFamily="34" charset="0"/>
              </a:defRPr>
            </a:lvl4pPr>
            <a:lvl5pPr marL="2036458" indent="0" algn="l" defTabSz="1018228" rtl="0" eaLnBrk="1" latinLnBrk="0" hangingPunct="1">
              <a:spcBef>
                <a:spcPct val="20000"/>
              </a:spcBef>
              <a:buFont typeface="Arial" pitchFamily="34" charset="0"/>
              <a:buNone/>
              <a:defRPr sz="800" kern="1200">
                <a:solidFill>
                  <a:schemeClr val="tx1">
                    <a:lumMod val="65000"/>
                    <a:lumOff val="35000"/>
                  </a:schemeClr>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endParaRPr lang="en-US" dirty="0"/>
          </a:p>
        </p:txBody>
      </p:sp>
      <p:sp>
        <p:nvSpPr>
          <p:cNvPr id="3" name="Text Placeholder 2">
            <a:extLst>
              <a:ext uri="{FF2B5EF4-FFF2-40B4-BE49-F238E27FC236}">
                <a16:creationId xmlns:a16="http://schemas.microsoft.com/office/drawing/2014/main" id="{9DE30345-CC5C-DB0D-CD7E-D111779A8943}"/>
              </a:ext>
            </a:extLst>
          </p:cNvPr>
          <p:cNvSpPr txBox="1">
            <a:spLocks/>
          </p:cNvSpPr>
          <p:nvPr/>
        </p:nvSpPr>
        <p:spPr>
          <a:xfrm>
            <a:off x="421700" y="2947282"/>
            <a:ext cx="6804774" cy="800269"/>
          </a:xfrm>
          <a:prstGeom prst="rect">
            <a:avLst/>
          </a:prstGeom>
        </p:spPr>
        <p:txBody>
          <a:bodyPr vert="horz" lIns="91388" tIns="54833" rIns="91388" bIns="54833" numCol="1" spcCol="365760" rtlCol="0">
            <a:noAutofit/>
          </a:bodyPr>
          <a:lstStyle>
            <a:lvl1pPr marL="0" indent="0" algn="l" defTabSz="1018228" rtl="0" eaLnBrk="1" latinLnBrk="0" hangingPunct="1">
              <a:lnSpc>
                <a:spcPct val="110000"/>
              </a:lnSpc>
              <a:spcBef>
                <a:spcPts val="0"/>
              </a:spcBef>
              <a:spcAft>
                <a:spcPts val="900"/>
              </a:spcAft>
              <a:buFontTx/>
              <a:buNone/>
              <a:defRPr sz="950" kern="1200">
                <a:solidFill>
                  <a:schemeClr val="tx1"/>
                </a:solidFill>
                <a:latin typeface="Arial" pitchFamily="34" charset="0"/>
                <a:ea typeface="+mn-ea"/>
                <a:cs typeface="Arial" pitchFamily="34" charset="0"/>
              </a:defRPr>
            </a:lvl1pPr>
            <a:lvl2pPr marL="0" indent="0" algn="l" defTabSz="1018228" rtl="0" eaLnBrk="1" latinLnBrk="0" hangingPunct="1">
              <a:lnSpc>
                <a:spcPct val="110000"/>
              </a:lnSpc>
              <a:spcBef>
                <a:spcPts val="600"/>
              </a:spcBef>
              <a:spcAft>
                <a:spcPts val="300"/>
              </a:spcAft>
              <a:buFontTx/>
              <a:buNone/>
              <a:defRPr sz="1000" kern="1200" cap="all" baseline="0">
                <a:solidFill>
                  <a:schemeClr val="tx2"/>
                </a:solidFill>
                <a:latin typeface="Arial" pitchFamily="34" charset="0"/>
                <a:ea typeface="+mn-ea"/>
                <a:cs typeface="Arial" pitchFamily="34" charset="0"/>
              </a:defRPr>
            </a:lvl2pPr>
            <a:lvl3pPr marL="0" indent="0" algn="l" defTabSz="1018228" rtl="0" eaLnBrk="1" latinLnBrk="0" hangingPunct="1">
              <a:lnSpc>
                <a:spcPct val="140000"/>
              </a:lnSpc>
              <a:spcBef>
                <a:spcPts val="0"/>
              </a:spcBef>
              <a:spcAft>
                <a:spcPts val="1200"/>
              </a:spcAft>
              <a:buFontTx/>
              <a:buNone/>
              <a:defRPr sz="1100" kern="1200">
                <a:solidFill>
                  <a:schemeClr val="tx2"/>
                </a:solidFill>
                <a:latin typeface="Arial" pitchFamily="34" charset="0"/>
                <a:ea typeface="+mn-ea"/>
                <a:cs typeface="Arial" pitchFamily="34" charset="0"/>
              </a:defRPr>
            </a:lvl3pPr>
            <a:lvl4pPr marL="0" indent="0" algn="l" defTabSz="1018228" rtl="0" eaLnBrk="1" latinLnBrk="0" hangingPunct="1">
              <a:lnSpc>
                <a:spcPct val="110000"/>
              </a:lnSpc>
              <a:spcBef>
                <a:spcPts val="0"/>
              </a:spcBef>
              <a:buFontTx/>
              <a:buNone/>
              <a:defRPr sz="900" kern="1200">
                <a:solidFill>
                  <a:schemeClr val="tx2"/>
                </a:solidFill>
                <a:latin typeface="Arial" pitchFamily="34" charset="0"/>
                <a:ea typeface="+mn-ea"/>
                <a:cs typeface="Arial" pitchFamily="34" charset="0"/>
              </a:defRPr>
            </a:lvl4pPr>
            <a:lvl5pPr marL="0" indent="0" algn="l" defTabSz="1018228" rtl="0" eaLnBrk="1" latinLnBrk="0" hangingPunct="1">
              <a:lnSpc>
                <a:spcPct val="110000"/>
              </a:lnSpc>
              <a:spcBef>
                <a:spcPts val="599"/>
              </a:spcBef>
              <a:buFontTx/>
              <a:buNone/>
              <a:defRPr sz="11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a:lnSpc>
                <a:spcPct val="120000"/>
              </a:lnSpc>
              <a:spcAft>
                <a:spcPts val="0"/>
              </a:spcAft>
            </a:pPr>
            <a:r>
              <a:rPr lang="en-US" sz="1000" b="1" dirty="0"/>
              <a:t>Comeback Kid</a:t>
            </a:r>
          </a:p>
          <a:p>
            <a:pPr>
              <a:lnSpc>
                <a:spcPct val="100000"/>
              </a:lnSpc>
            </a:pPr>
            <a:r>
              <a:rPr lang="en-US" sz="900" dirty="0">
                <a:solidFill>
                  <a:schemeClr val="bg1">
                    <a:lumMod val="50000"/>
                  </a:schemeClr>
                </a:solidFill>
              </a:rPr>
              <a:t>Cumulative return difference for value minus growth in US stocks over the four quarters following two-quarter periods during which value underperformed by–20% or outperformed by +20%.</a:t>
            </a:r>
          </a:p>
        </p:txBody>
      </p:sp>
      <p:cxnSp>
        <p:nvCxnSpPr>
          <p:cNvPr id="6" name="Straight Connector 5">
            <a:extLst>
              <a:ext uri="{FF2B5EF4-FFF2-40B4-BE49-F238E27FC236}">
                <a16:creationId xmlns:a16="http://schemas.microsoft.com/office/drawing/2014/main" id="{E2E90FF7-57EB-6D9A-4D04-7B954CF6E29F}"/>
              </a:ext>
            </a:extLst>
          </p:cNvPr>
          <p:cNvCxnSpPr>
            <a:cxnSpLocks/>
          </p:cNvCxnSpPr>
          <p:nvPr/>
        </p:nvCxnSpPr>
        <p:spPr>
          <a:xfrm>
            <a:off x="496515" y="2917204"/>
            <a:ext cx="6729959" cy="0"/>
          </a:xfrm>
          <a:prstGeom prst="line">
            <a:avLst/>
          </a:prstGeom>
          <a:ln w="285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pic>
        <p:nvPicPr>
          <p:cNvPr id="13" name="Picture 12" descr="A graph with numbers and a circle&#10;&#10;Description automatically generated">
            <a:extLst>
              <a:ext uri="{FF2B5EF4-FFF2-40B4-BE49-F238E27FC236}">
                <a16:creationId xmlns:a16="http://schemas.microsoft.com/office/drawing/2014/main" id="{68ED7FA1-2064-A8A9-4176-E294C145EB6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0741" y="3813663"/>
            <a:ext cx="6931743" cy="3049966"/>
          </a:xfrm>
          <a:prstGeom prst="rect">
            <a:avLst/>
          </a:prstGeom>
        </p:spPr>
      </p:pic>
      <p:pic>
        <p:nvPicPr>
          <p:cNvPr id="8" name="Picture Placeholder 7" descr="A red and white logo&#10;&#10;Description automatically generated">
            <a:extLst>
              <a:ext uri="{FF2B5EF4-FFF2-40B4-BE49-F238E27FC236}">
                <a16:creationId xmlns:a16="http://schemas.microsoft.com/office/drawing/2014/main" id="{83F0AD13-2E23-3CF6-6C94-D0405E1EDF12}"/>
              </a:ext>
            </a:extLst>
          </p:cNvPr>
          <p:cNvPicPr>
            <a:picLocks noGrp="1" noChangeAspect="1"/>
          </p:cNvPicPr>
          <p:nvPr>
            <p:ph type="pic" sz="quarter" idx="13"/>
          </p:nvPr>
        </p:nvPicPr>
        <p:blipFill>
          <a:blip r:embed="rId4">
            <a:extLst>
              <a:ext uri="{28A0092B-C50C-407E-A947-70E740481C1C}">
                <a14:useLocalDpi xmlns:a14="http://schemas.microsoft.com/office/drawing/2010/main" val="0"/>
              </a:ext>
            </a:extLst>
          </a:blip>
          <a:srcRect l="10575" r="10575"/>
          <a:stretch>
            <a:fillRect/>
          </a:stretch>
        </p:blipFill>
        <p:spPr/>
      </p:pic>
    </p:spTree>
    <p:extLst>
      <p:ext uri="{BB962C8B-B14F-4D97-AF65-F5344CB8AC3E}">
        <p14:creationId xmlns:p14="http://schemas.microsoft.com/office/powerpoint/2010/main" val="11429533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When Value Delivers</a:t>
            </a:r>
          </a:p>
        </p:txBody>
      </p:sp>
      <p:sp>
        <p:nvSpPr>
          <p:cNvPr id="5" name="Slide Number Placeholder 4"/>
          <p:cNvSpPr>
            <a:spLocks noGrp="1"/>
          </p:cNvSpPr>
          <p:nvPr>
            <p:ph type="sldNum" sz="quarter" idx="12"/>
          </p:nvPr>
        </p:nvSpPr>
        <p:spPr/>
        <p:txBody>
          <a:bodyPr/>
          <a:lstStyle/>
          <a:p>
            <a:pPr lvl="0"/>
            <a:fld id="{66F6FF41-5833-4EBF-9145-362BCED2914A}" type="slidenum">
              <a:rPr lang="en-US" noProof="0" smtClean="0"/>
              <a:pPr lvl="0"/>
              <a:t>16</a:t>
            </a:fld>
            <a:endParaRPr lang="en-US" noProof="0" dirty="0"/>
          </a:p>
        </p:txBody>
      </p:sp>
      <p:sp>
        <p:nvSpPr>
          <p:cNvPr id="16" name="Text Placeholder 30">
            <a:extLst>
              <a:ext uri="{FF2B5EF4-FFF2-40B4-BE49-F238E27FC236}">
                <a16:creationId xmlns:a16="http://schemas.microsoft.com/office/drawing/2014/main" id="{BB9431A2-162E-4494-84A4-FA4B082F82D7}"/>
              </a:ext>
            </a:extLst>
          </p:cNvPr>
          <p:cNvSpPr>
            <a:spLocks noGrp="1"/>
          </p:cNvSpPr>
          <p:nvPr>
            <p:ph type="body" sz="quarter" idx="15"/>
          </p:nvPr>
        </p:nvSpPr>
        <p:spPr/>
        <p:txBody>
          <a:bodyPr/>
          <a:lstStyle/>
          <a:p>
            <a:pPr marL="0" marR="0" lvl="0" indent="0" algn="l" defTabSz="1018824" rtl="0" eaLnBrk="1" fontAlgn="auto" latinLnBrk="0" hangingPunct="1">
              <a:lnSpc>
                <a:spcPct val="95000"/>
              </a:lnSpc>
              <a:spcBef>
                <a:spcPts val="0"/>
              </a:spcBef>
              <a:spcAft>
                <a:spcPts val="0"/>
              </a:spcAft>
              <a:buClrTx/>
              <a:buSzTx/>
              <a:buFont typeface="Arial" pitchFamily="34" charset="0"/>
              <a:buNone/>
              <a:tabLst/>
              <a:defRPr/>
            </a:pPr>
            <a:r>
              <a:rPr kumimoji="0" lang="en-US" sz="800" b="1" i="0" u="none" strike="noStrike" kern="1200" cap="none" spc="0" normalizeH="0" baseline="0" noProof="0" dirty="0">
                <a:ln>
                  <a:noFill/>
                </a:ln>
                <a:solidFill>
                  <a:srgbClr val="000000">
                    <a:lumMod val="75000"/>
                    <a:lumOff val="25000"/>
                  </a:srgbClr>
                </a:solidFill>
                <a:effectLst/>
                <a:uLnTx/>
                <a:uFillTx/>
                <a:latin typeface="Arial Narrow" pitchFamily="34" charset="0"/>
                <a:cs typeface="+mn-cs"/>
              </a:rPr>
              <a:t>Past performance is no guarantee of future results. </a:t>
            </a:r>
          </a:p>
          <a:p>
            <a:pPr marL="0" marR="0" lvl="0" indent="0" algn="l" defTabSz="1018824" rtl="0" eaLnBrk="1" fontAlgn="auto" latinLnBrk="0" hangingPunct="1">
              <a:lnSpc>
                <a:spcPct val="95000"/>
              </a:lnSpc>
              <a:spcBef>
                <a:spcPts val="0"/>
              </a:spcBef>
              <a:spcAft>
                <a:spcPts val="0"/>
              </a:spcAft>
              <a:buClrTx/>
              <a:buSzTx/>
              <a:buFont typeface="Arial" pitchFamily="34" charset="0"/>
              <a:buNone/>
              <a:tabLst/>
              <a:defRPr/>
            </a:pPr>
            <a:r>
              <a:rPr kumimoji="0" lang="en-US" sz="800" b="0" i="0" u="none" strike="noStrike" kern="1200" cap="none" spc="0" normalizeH="0" baseline="0" noProof="0" dirty="0">
                <a:ln>
                  <a:noFill/>
                </a:ln>
                <a:solidFill>
                  <a:srgbClr val="000000">
                    <a:lumMod val="75000"/>
                    <a:lumOff val="25000"/>
                  </a:srgbClr>
                </a:solidFill>
                <a:effectLst/>
                <a:uLnTx/>
                <a:uFillTx/>
                <a:latin typeface="Arial Narrow" pitchFamily="34" charset="0"/>
                <a:cs typeface="+mn-cs"/>
              </a:rPr>
              <a:t>In USD. July 1926–June 2023. Quarterly returns for value and growth based on the </a:t>
            </a:r>
            <a:r>
              <a:rPr kumimoji="0" lang="en-US" sz="800" b="0" i="0" u="none" strike="noStrike" kern="1200" cap="none" spc="0" normalizeH="0" baseline="0" noProof="0" dirty="0" err="1">
                <a:ln>
                  <a:noFill/>
                </a:ln>
                <a:solidFill>
                  <a:srgbClr val="000000">
                    <a:lumMod val="75000"/>
                    <a:lumOff val="25000"/>
                  </a:srgbClr>
                </a:solidFill>
                <a:effectLst/>
                <a:uLnTx/>
                <a:uFillTx/>
                <a:latin typeface="Arial Narrow" pitchFamily="34" charset="0"/>
                <a:cs typeface="+mn-cs"/>
              </a:rPr>
              <a:t>Fama</a:t>
            </a:r>
            <a:r>
              <a:rPr kumimoji="0" lang="en-US" sz="800" b="0" i="0" u="none" strike="noStrike" kern="1200" cap="none" spc="0" normalizeH="0" baseline="0" noProof="0" dirty="0">
                <a:ln>
                  <a:noFill/>
                </a:ln>
                <a:solidFill>
                  <a:srgbClr val="000000">
                    <a:lumMod val="75000"/>
                    <a:lumOff val="25000"/>
                  </a:srgbClr>
                </a:solidFill>
                <a:effectLst/>
                <a:uLnTx/>
                <a:uFillTx/>
                <a:latin typeface="Arial Narrow" pitchFamily="34" charset="0"/>
                <a:cs typeface="+mn-cs"/>
              </a:rPr>
              <a:t>/French US Value Research Index and the </a:t>
            </a:r>
            <a:r>
              <a:rPr kumimoji="0" lang="en-US" sz="800" b="0" i="0" u="none" strike="noStrike" kern="1200" cap="none" spc="0" normalizeH="0" baseline="0" noProof="0" dirty="0" err="1">
                <a:ln>
                  <a:noFill/>
                </a:ln>
                <a:solidFill>
                  <a:srgbClr val="000000">
                    <a:lumMod val="75000"/>
                    <a:lumOff val="25000"/>
                  </a:srgbClr>
                </a:solidFill>
                <a:effectLst/>
                <a:uLnTx/>
                <a:uFillTx/>
                <a:latin typeface="Arial Narrow" pitchFamily="34" charset="0"/>
                <a:cs typeface="+mn-cs"/>
              </a:rPr>
              <a:t>Fama</a:t>
            </a:r>
            <a:r>
              <a:rPr kumimoji="0" lang="en-US" sz="800" b="0" i="0" u="none" strike="noStrike" kern="1200" cap="none" spc="0" normalizeH="0" baseline="0" noProof="0" dirty="0">
                <a:ln>
                  <a:noFill/>
                </a:ln>
                <a:solidFill>
                  <a:srgbClr val="000000">
                    <a:lumMod val="75000"/>
                    <a:lumOff val="25000"/>
                  </a:srgbClr>
                </a:solidFill>
                <a:effectLst/>
                <a:uLnTx/>
                <a:uFillTx/>
                <a:latin typeface="Arial Narrow" pitchFamily="34" charset="0"/>
                <a:cs typeface="+mn-cs"/>
              </a:rPr>
              <a:t>/French US Growth Research Index, respectively. Data provided by </a:t>
            </a:r>
            <a:r>
              <a:rPr kumimoji="0" lang="en-US" sz="800" b="0" i="0" u="none" strike="noStrike" kern="1200" cap="none" spc="0" normalizeH="0" baseline="0" noProof="0" dirty="0" err="1">
                <a:ln>
                  <a:noFill/>
                </a:ln>
                <a:solidFill>
                  <a:srgbClr val="000000">
                    <a:lumMod val="75000"/>
                    <a:lumOff val="25000"/>
                  </a:srgbClr>
                </a:solidFill>
                <a:effectLst/>
                <a:uLnTx/>
                <a:uFillTx/>
                <a:latin typeface="Arial Narrow" pitchFamily="34" charset="0"/>
                <a:cs typeface="+mn-cs"/>
              </a:rPr>
              <a:t>Fama</a:t>
            </a:r>
            <a:r>
              <a:rPr kumimoji="0" lang="en-US" sz="800" b="0" i="0" u="none" strike="noStrike" kern="1200" cap="none" spc="0" normalizeH="0" baseline="0" noProof="0" dirty="0">
                <a:ln>
                  <a:noFill/>
                </a:ln>
                <a:solidFill>
                  <a:srgbClr val="000000">
                    <a:lumMod val="75000"/>
                    <a:lumOff val="25000"/>
                  </a:srgbClr>
                </a:solidFill>
                <a:effectLst/>
                <a:uLnTx/>
                <a:uFillTx/>
                <a:latin typeface="Arial Narrow" pitchFamily="34" charset="0"/>
                <a:cs typeface="+mn-cs"/>
              </a:rPr>
              <a:t>/French. The </a:t>
            </a:r>
            <a:r>
              <a:rPr kumimoji="0" lang="en-US" sz="800" b="0" i="0" u="none" strike="noStrike" kern="1200" cap="none" spc="0" normalizeH="0" baseline="0" noProof="0" dirty="0" err="1">
                <a:ln>
                  <a:noFill/>
                </a:ln>
                <a:solidFill>
                  <a:srgbClr val="000000">
                    <a:lumMod val="75000"/>
                    <a:lumOff val="25000"/>
                  </a:srgbClr>
                </a:solidFill>
                <a:effectLst/>
                <a:uLnTx/>
                <a:uFillTx/>
                <a:latin typeface="Arial Narrow" pitchFamily="34" charset="0"/>
                <a:cs typeface="+mn-cs"/>
              </a:rPr>
              <a:t>Fama</a:t>
            </a:r>
            <a:r>
              <a:rPr kumimoji="0" lang="en-US" sz="800" b="0" i="0" u="none" strike="noStrike" kern="1200" cap="none" spc="0" normalizeH="0" baseline="0" noProof="0" dirty="0">
                <a:ln>
                  <a:noFill/>
                </a:ln>
                <a:solidFill>
                  <a:srgbClr val="000000">
                    <a:lumMod val="75000"/>
                    <a:lumOff val="25000"/>
                  </a:srgbClr>
                </a:solidFill>
                <a:effectLst/>
                <a:uLnTx/>
                <a:uFillTx/>
                <a:latin typeface="Arial Narrow" pitchFamily="34" charset="0"/>
                <a:cs typeface="+mn-cs"/>
              </a:rPr>
              <a:t>/French indices represent academic concepts that may be used in portfolio construction and are not available for direct investment or for use as a benchmark.  Index returns are not representative of actual portfolios and do not reflect costs and fees associated with an actual investment. See “Index Descriptions” for descriptions of the </a:t>
            </a:r>
            <a:r>
              <a:rPr kumimoji="0" lang="en-US" sz="800" b="0" i="0" u="none" strike="noStrike" kern="1200" cap="none" spc="0" normalizeH="0" baseline="0" noProof="0" dirty="0" err="1">
                <a:ln>
                  <a:noFill/>
                </a:ln>
                <a:solidFill>
                  <a:srgbClr val="000000">
                    <a:lumMod val="75000"/>
                    <a:lumOff val="25000"/>
                  </a:srgbClr>
                </a:solidFill>
                <a:effectLst/>
                <a:uLnTx/>
                <a:uFillTx/>
                <a:latin typeface="Arial Narrow" pitchFamily="34" charset="0"/>
                <a:cs typeface="+mn-cs"/>
              </a:rPr>
              <a:t>Fama</a:t>
            </a:r>
            <a:r>
              <a:rPr kumimoji="0" lang="en-US" sz="800" b="0" i="0" u="none" strike="noStrike" kern="1200" cap="none" spc="0" normalizeH="0" baseline="0" noProof="0" dirty="0">
                <a:ln>
                  <a:noFill/>
                </a:ln>
                <a:solidFill>
                  <a:srgbClr val="000000">
                    <a:lumMod val="75000"/>
                    <a:lumOff val="25000"/>
                  </a:srgbClr>
                </a:solidFill>
                <a:effectLst/>
                <a:uLnTx/>
                <a:uFillTx/>
                <a:latin typeface="Arial Narrow" pitchFamily="34" charset="0"/>
                <a:cs typeface="+mn-cs"/>
              </a:rPr>
              <a:t>/French index data.</a:t>
            </a:r>
          </a:p>
          <a:p>
            <a:pPr marL="0" marR="0" lvl="0" indent="0" algn="l" defTabSz="1018824" rtl="0" eaLnBrk="1" fontAlgn="auto" latinLnBrk="0" hangingPunct="1">
              <a:lnSpc>
                <a:spcPct val="95000"/>
              </a:lnSpc>
              <a:spcBef>
                <a:spcPts val="0"/>
              </a:spcBef>
              <a:spcAft>
                <a:spcPts val="0"/>
              </a:spcAft>
              <a:buClrTx/>
              <a:buSzTx/>
              <a:buFont typeface="Arial" pitchFamily="34" charset="0"/>
              <a:buNone/>
              <a:tabLst/>
              <a:defRPr/>
            </a:pPr>
            <a:r>
              <a:rPr kumimoji="0" lang="en-US" sz="800" b="1" i="0" u="none" strike="noStrike" kern="1200" cap="none" spc="0" normalizeH="0" baseline="0" noProof="0" dirty="0">
                <a:ln>
                  <a:noFill/>
                </a:ln>
                <a:solidFill>
                  <a:srgbClr val="000000">
                    <a:lumMod val="75000"/>
                    <a:lumOff val="25000"/>
                  </a:srgbClr>
                </a:solidFill>
                <a:effectLst/>
                <a:uLnTx/>
                <a:uFillTx/>
                <a:latin typeface="Arial Narrow" pitchFamily="34" charset="0"/>
                <a:cs typeface="+mn-cs"/>
              </a:rPr>
              <a:t>Index Descriptions: </a:t>
            </a:r>
            <a:r>
              <a:rPr kumimoji="0" lang="en-US" sz="800" b="0" i="0" u="none" strike="noStrike" kern="1200" cap="none" spc="0" normalizeH="0" baseline="0" noProof="0" dirty="0" err="1">
                <a:ln>
                  <a:noFill/>
                </a:ln>
                <a:solidFill>
                  <a:srgbClr val="000000">
                    <a:lumMod val="75000"/>
                    <a:lumOff val="25000"/>
                  </a:srgbClr>
                </a:solidFill>
                <a:effectLst/>
                <a:uLnTx/>
                <a:uFillTx/>
                <a:latin typeface="Arial Narrow" pitchFamily="34" charset="0"/>
                <a:cs typeface="+mn-cs"/>
              </a:rPr>
              <a:t>Fama</a:t>
            </a:r>
            <a:r>
              <a:rPr kumimoji="0" lang="en-US" sz="800" b="0" i="0" u="none" strike="noStrike" kern="1200" cap="none" spc="0" normalizeH="0" baseline="0" noProof="0" dirty="0">
                <a:ln>
                  <a:noFill/>
                </a:ln>
                <a:solidFill>
                  <a:srgbClr val="000000">
                    <a:lumMod val="75000"/>
                    <a:lumOff val="25000"/>
                  </a:srgbClr>
                </a:solidFill>
                <a:effectLst/>
                <a:uLnTx/>
                <a:uFillTx/>
                <a:latin typeface="Arial Narrow" pitchFamily="34" charset="0"/>
                <a:cs typeface="+mn-cs"/>
              </a:rPr>
              <a:t>/French US Value Research Index: Provided by </a:t>
            </a:r>
            <a:r>
              <a:rPr kumimoji="0" lang="en-US" sz="800" b="0" i="0" u="none" strike="noStrike" kern="1200" cap="none" spc="0" normalizeH="0" baseline="0" noProof="0" dirty="0" err="1">
                <a:ln>
                  <a:noFill/>
                </a:ln>
                <a:solidFill>
                  <a:srgbClr val="000000">
                    <a:lumMod val="75000"/>
                    <a:lumOff val="25000"/>
                  </a:srgbClr>
                </a:solidFill>
                <a:effectLst/>
                <a:uLnTx/>
                <a:uFillTx/>
                <a:latin typeface="Arial Narrow" pitchFamily="34" charset="0"/>
                <a:cs typeface="+mn-cs"/>
              </a:rPr>
              <a:t>Fama</a:t>
            </a:r>
            <a:r>
              <a:rPr kumimoji="0" lang="en-US" sz="800" b="0" i="0" u="none" strike="noStrike" kern="1200" cap="none" spc="0" normalizeH="0" baseline="0" noProof="0" dirty="0">
                <a:ln>
                  <a:noFill/>
                </a:ln>
                <a:solidFill>
                  <a:srgbClr val="000000">
                    <a:lumMod val="75000"/>
                    <a:lumOff val="25000"/>
                  </a:srgbClr>
                </a:solidFill>
                <a:effectLst/>
                <a:uLnTx/>
                <a:uFillTx/>
                <a:latin typeface="Arial Narrow" pitchFamily="34" charset="0"/>
                <a:cs typeface="+mn-cs"/>
              </a:rPr>
              <a:t>/French from CRSP securities data. Includes the lower 30% in price-to-book of NYSE securities (plus NYSE Amex equivalents since July 1962 and Nasdaq equivalents since 1973). </a:t>
            </a:r>
            <a:r>
              <a:rPr kumimoji="0" lang="en-US" sz="800" b="0" i="0" u="none" strike="noStrike" kern="1200" cap="none" spc="0" normalizeH="0" baseline="0" noProof="0" dirty="0" err="1">
                <a:ln>
                  <a:noFill/>
                </a:ln>
                <a:solidFill>
                  <a:srgbClr val="000000">
                    <a:lumMod val="75000"/>
                    <a:lumOff val="25000"/>
                  </a:srgbClr>
                </a:solidFill>
                <a:effectLst/>
                <a:uLnTx/>
                <a:uFillTx/>
                <a:latin typeface="Arial Narrow" pitchFamily="34" charset="0"/>
                <a:cs typeface="+mn-cs"/>
              </a:rPr>
              <a:t>Fama</a:t>
            </a:r>
            <a:r>
              <a:rPr kumimoji="0" lang="en-US" sz="800" b="0" i="0" u="none" strike="noStrike" kern="1200" cap="none" spc="0" normalizeH="0" baseline="0" noProof="0" dirty="0">
                <a:ln>
                  <a:noFill/>
                </a:ln>
                <a:solidFill>
                  <a:srgbClr val="000000">
                    <a:lumMod val="75000"/>
                    <a:lumOff val="25000"/>
                  </a:srgbClr>
                </a:solidFill>
                <a:effectLst/>
                <a:uLnTx/>
                <a:uFillTx/>
                <a:latin typeface="Arial Narrow" pitchFamily="34" charset="0"/>
                <a:cs typeface="+mn-cs"/>
              </a:rPr>
              <a:t>/French US Growth Research Index: Provided by </a:t>
            </a:r>
            <a:r>
              <a:rPr kumimoji="0" lang="en-US" sz="800" b="0" i="0" u="none" strike="noStrike" kern="1200" cap="none" spc="0" normalizeH="0" baseline="0" noProof="0" dirty="0" err="1">
                <a:ln>
                  <a:noFill/>
                </a:ln>
                <a:solidFill>
                  <a:srgbClr val="000000">
                    <a:lumMod val="75000"/>
                    <a:lumOff val="25000"/>
                  </a:srgbClr>
                </a:solidFill>
                <a:effectLst/>
                <a:uLnTx/>
                <a:uFillTx/>
                <a:latin typeface="Arial Narrow" pitchFamily="34" charset="0"/>
                <a:cs typeface="+mn-cs"/>
              </a:rPr>
              <a:t>Fama</a:t>
            </a:r>
            <a:r>
              <a:rPr kumimoji="0" lang="en-US" sz="800" b="0" i="0" u="none" strike="noStrike" kern="1200" cap="none" spc="0" normalizeH="0" baseline="0" noProof="0" dirty="0">
                <a:ln>
                  <a:noFill/>
                </a:ln>
                <a:solidFill>
                  <a:srgbClr val="000000">
                    <a:lumMod val="75000"/>
                    <a:lumOff val="25000"/>
                  </a:srgbClr>
                </a:solidFill>
                <a:effectLst/>
                <a:uLnTx/>
                <a:uFillTx/>
                <a:latin typeface="Arial Narrow" pitchFamily="34" charset="0"/>
                <a:cs typeface="+mn-cs"/>
              </a:rPr>
              <a:t>/French from CRSP securities data. Includes the higher 30% in price-to-book of NYSE securities (plus NYSE Amex equivalents since July 1962 and Nasdaq equivalents since 1973).</a:t>
            </a:r>
          </a:p>
          <a:p>
            <a:pPr marL="0" marR="0" lvl="0" indent="0" algn="l" defTabSz="1018824" rtl="0" eaLnBrk="1" fontAlgn="auto" latinLnBrk="0" hangingPunct="1">
              <a:lnSpc>
                <a:spcPct val="95000"/>
              </a:lnSpc>
              <a:spcBef>
                <a:spcPts val="0"/>
              </a:spcBef>
              <a:spcAft>
                <a:spcPts val="0"/>
              </a:spcAft>
              <a:buClrTx/>
              <a:buSzTx/>
              <a:buFont typeface="Arial" pitchFamily="34" charset="0"/>
              <a:buNone/>
              <a:tabLst/>
              <a:defRPr/>
            </a:pPr>
            <a:r>
              <a:rPr kumimoji="0" lang="en-US" sz="800" b="1" i="0" u="none" strike="noStrike" kern="1200" cap="none" spc="0" normalizeH="0" baseline="0" noProof="0" dirty="0">
                <a:ln>
                  <a:noFill/>
                </a:ln>
                <a:solidFill>
                  <a:srgbClr val="000000">
                    <a:lumMod val="75000"/>
                    <a:lumOff val="25000"/>
                  </a:srgbClr>
                </a:solidFill>
                <a:effectLst/>
                <a:uLnTx/>
                <a:uFillTx/>
                <a:latin typeface="Arial Narrow" pitchFamily="34" charset="0"/>
                <a:cs typeface="+mn-cs"/>
              </a:rPr>
              <a:t>Disclosures</a:t>
            </a:r>
          </a:p>
          <a:p>
            <a:pPr marL="0" marR="0" lvl="0" indent="0" algn="l" defTabSz="1018824" rtl="0" eaLnBrk="1" fontAlgn="auto" latinLnBrk="0" hangingPunct="1">
              <a:lnSpc>
                <a:spcPct val="95000"/>
              </a:lnSpc>
              <a:spcBef>
                <a:spcPts val="0"/>
              </a:spcBef>
              <a:spcAft>
                <a:spcPts val="0"/>
              </a:spcAft>
              <a:buClrTx/>
              <a:buSzTx/>
              <a:buFont typeface="Arial" pitchFamily="34" charset="0"/>
              <a:buNone/>
              <a:tabLst/>
              <a:defRPr/>
            </a:pPr>
            <a:r>
              <a:rPr kumimoji="0" lang="en-US" sz="800" b="0" i="0" u="none" strike="noStrike" kern="1200" cap="none" spc="0" normalizeH="0" baseline="0" noProof="0" dirty="0">
                <a:ln>
                  <a:noFill/>
                </a:ln>
                <a:solidFill>
                  <a:srgbClr val="000000">
                    <a:lumMod val="75000"/>
                    <a:lumOff val="25000"/>
                  </a:srgbClr>
                </a:solidFill>
                <a:effectLst/>
                <a:uLnTx/>
                <a:uFillTx/>
                <a:latin typeface="Arial Narrow" pitchFamily="34" charset="0"/>
                <a:cs typeface="+mn-cs"/>
              </a:rPr>
              <a:t>All expressions of opinion are subject to change. This information is not meant to constitute investment advice, a recommendation of any securities product or investment strategy (including account type), or an offer of any services or products for sale, nor is it intended to provide a sufficient basis on which to make an investment decision. Investors should consult with a financial professional regarding their individual circumstances before making investment decisions. Diversification neither assures a profit nor guarantees against loss in a declining market.</a:t>
            </a:r>
          </a:p>
          <a:p>
            <a:pPr marL="0" marR="0" lvl="0" indent="0" algn="l" defTabSz="1018824" rtl="0" eaLnBrk="1" fontAlgn="auto" latinLnBrk="0" hangingPunct="1">
              <a:lnSpc>
                <a:spcPct val="95000"/>
              </a:lnSpc>
              <a:spcBef>
                <a:spcPts val="0"/>
              </a:spcBef>
              <a:spcAft>
                <a:spcPts val="0"/>
              </a:spcAft>
              <a:buClrTx/>
              <a:buSzTx/>
              <a:buFont typeface="Arial" pitchFamily="34" charset="0"/>
              <a:buNone/>
              <a:tabLst/>
              <a:defRPr/>
            </a:pPr>
            <a:r>
              <a:rPr kumimoji="0" lang="en-US" sz="800" b="0" i="0" u="none" strike="noStrike" kern="1200" cap="none" spc="0" normalizeH="0" baseline="0" noProof="0" dirty="0">
                <a:ln>
                  <a:noFill/>
                </a:ln>
                <a:solidFill>
                  <a:srgbClr val="000000">
                    <a:lumMod val="75000"/>
                    <a:lumOff val="25000"/>
                  </a:srgbClr>
                </a:solidFill>
                <a:effectLst/>
                <a:uLnTx/>
                <a:uFillTx/>
                <a:latin typeface="Arial Narrow" pitchFamily="34" charset="0"/>
                <a:cs typeface="+mn-cs"/>
              </a:rPr>
              <a:t>The information in this material is intended for the recipient’s background information and use only. It is provided in good faith and without any warranty or representation as to accuracy or completeness. Information and opinions presented in this material have been obtained or derived from sources believed by Dimensional to be reliable, and Dimensional has reasonable grounds to believe that all factual information herein is true as at the date of this material. It does not constitute investment advice, a recommendation, or an offer of any services or products for sale and is not intended to provide a sufficient basis on which to make an investment decision. Before acting on any information in this document, you should consider whether it is appropriate for your particular circumstances and, if appropriate, seek professional advice. It is the responsibility of any persons wishing to make a purchase to inform themselves of and observe all applicable laws and regulations. Unauthorized reproduction or transmission of this material is strictly prohibited. Dimensional accepts no responsibility for loss arising from the use of the information contained herein.</a:t>
            </a:r>
          </a:p>
          <a:p>
            <a:pPr marL="0" marR="0" lvl="0" indent="0" algn="l" defTabSz="1018824" rtl="0" eaLnBrk="1" fontAlgn="auto" latinLnBrk="0" hangingPunct="1">
              <a:lnSpc>
                <a:spcPct val="95000"/>
              </a:lnSpc>
              <a:spcBef>
                <a:spcPts val="0"/>
              </a:spcBef>
              <a:spcAft>
                <a:spcPts val="0"/>
              </a:spcAft>
              <a:buClrTx/>
              <a:buSzTx/>
              <a:buFont typeface="Arial" pitchFamily="34" charset="0"/>
              <a:buNone/>
              <a:tabLst/>
              <a:defRPr/>
            </a:pPr>
            <a:r>
              <a:rPr kumimoji="0" lang="en-US" sz="800" b="0" i="0" u="none" strike="noStrike" kern="1200" cap="none" spc="0" normalizeH="0" baseline="0" noProof="0" dirty="0">
                <a:ln>
                  <a:noFill/>
                </a:ln>
                <a:solidFill>
                  <a:srgbClr val="000000">
                    <a:lumMod val="75000"/>
                    <a:lumOff val="25000"/>
                  </a:srgbClr>
                </a:solidFill>
                <a:effectLst/>
                <a:uLnTx/>
                <a:uFillTx/>
                <a:latin typeface="Arial Narrow" pitchFamily="34" charset="0"/>
                <a:cs typeface="+mn-cs"/>
              </a:rPr>
              <a:t>This material is not directed at any person in any jurisdiction where the availability of this material is prohibited or would subject Dimensional or its products or services to any registration, licensing, or other such legal requirements within the jurisdiction.</a:t>
            </a:r>
          </a:p>
          <a:p>
            <a:pPr marL="0" marR="0" lvl="0" indent="0" algn="l" defTabSz="1018824" rtl="0" eaLnBrk="1" fontAlgn="auto" latinLnBrk="0" hangingPunct="1">
              <a:lnSpc>
                <a:spcPct val="95000"/>
              </a:lnSpc>
              <a:spcBef>
                <a:spcPts val="0"/>
              </a:spcBef>
              <a:spcAft>
                <a:spcPts val="0"/>
              </a:spcAft>
              <a:buClrTx/>
              <a:buSzTx/>
              <a:buFont typeface="Arial" pitchFamily="34" charset="0"/>
              <a:buNone/>
              <a:tabLst/>
              <a:defRPr/>
            </a:pPr>
            <a:r>
              <a:rPr kumimoji="0" lang="en-US" sz="800" b="0" i="0" u="none" strike="noStrike" kern="1200" cap="none" spc="0" normalizeH="0" baseline="0" noProof="0" dirty="0">
                <a:ln>
                  <a:noFill/>
                </a:ln>
                <a:solidFill>
                  <a:srgbClr val="000000">
                    <a:lumMod val="75000"/>
                    <a:lumOff val="25000"/>
                  </a:srgbClr>
                </a:solidFill>
                <a:effectLst/>
                <a:uLnTx/>
                <a:uFillTx/>
                <a:latin typeface="Arial Narrow" pitchFamily="34" charset="0"/>
                <a:cs typeface="+mn-cs"/>
              </a:rPr>
              <a:t>“Dimensional” refers to the Dimensional separate but affiliated entities generally, rather than to one particular entity. These entities are Dimensional Fund Advisors LP, Dimensional Fund Advisors Ltd., Dimensional Ireland Limited, DFA Australia Limited, Dimensional Fund Advisors Canada ULC, Dimensional Fund Advisors Pte. Ltd., Dimensional Japan Ltd., and Dimensional Hong Kong Limited. Dimensional Hong Kong Limited is licensed by the Securities and Futures Commission to conduct Type 1 (dealing in securities) regulated activities only and does not provide asset management services.</a:t>
            </a:r>
          </a:p>
          <a:p>
            <a:pPr marL="0" marR="0" lvl="0" indent="0" algn="l" defTabSz="1018824" rtl="0" eaLnBrk="1" fontAlgn="auto" latinLnBrk="0" hangingPunct="1">
              <a:lnSpc>
                <a:spcPct val="95000"/>
              </a:lnSpc>
              <a:spcBef>
                <a:spcPts val="0"/>
              </a:spcBef>
              <a:spcAft>
                <a:spcPts val="0"/>
              </a:spcAft>
              <a:buClrTx/>
              <a:buSzTx/>
              <a:buFont typeface="Arial" pitchFamily="34" charset="0"/>
              <a:buNone/>
              <a:tabLst/>
              <a:defRPr/>
            </a:pPr>
            <a:r>
              <a:rPr kumimoji="0" lang="en-US" sz="800" b="1" i="0" u="none" strike="noStrike" kern="1200" cap="none" spc="0" normalizeH="0" baseline="0" noProof="0" dirty="0">
                <a:ln>
                  <a:noFill/>
                </a:ln>
                <a:solidFill>
                  <a:srgbClr val="000000">
                    <a:lumMod val="75000"/>
                    <a:lumOff val="25000"/>
                  </a:srgbClr>
                </a:solidFill>
                <a:effectLst/>
                <a:uLnTx/>
                <a:uFillTx/>
                <a:latin typeface="Arial Narrow" pitchFamily="34" charset="0"/>
                <a:cs typeface="+mn-cs"/>
              </a:rPr>
              <a:t>RISKS</a:t>
            </a:r>
          </a:p>
          <a:p>
            <a:pPr marL="0" marR="0" lvl="0" indent="0" algn="l" defTabSz="1018824" rtl="0" eaLnBrk="1" fontAlgn="auto" latinLnBrk="0" hangingPunct="1">
              <a:lnSpc>
                <a:spcPct val="95000"/>
              </a:lnSpc>
              <a:spcBef>
                <a:spcPts val="0"/>
              </a:spcBef>
              <a:spcAft>
                <a:spcPts val="0"/>
              </a:spcAft>
              <a:buClrTx/>
              <a:buSzTx/>
              <a:buFont typeface="Arial" pitchFamily="34" charset="0"/>
              <a:buNone/>
              <a:tabLst/>
              <a:defRPr/>
            </a:pPr>
            <a:r>
              <a:rPr kumimoji="0" lang="en-US" sz="800" b="0" i="0" u="none" strike="noStrike" kern="1200" cap="none" spc="0" normalizeH="0" baseline="0" noProof="0" dirty="0">
                <a:ln>
                  <a:noFill/>
                </a:ln>
                <a:solidFill>
                  <a:srgbClr val="000000">
                    <a:lumMod val="75000"/>
                    <a:lumOff val="25000"/>
                  </a:srgbClr>
                </a:solidFill>
                <a:effectLst/>
                <a:uLnTx/>
                <a:uFillTx/>
                <a:latin typeface="Arial Narrow" pitchFamily="34" charset="0"/>
                <a:cs typeface="+mn-cs"/>
              </a:rPr>
              <a:t>Investments involve risks. The investment return and principal value of an investment may fluctuate so that an investor’s shares, when redeemed, may be worth more or less than their original value. Past performance is not a guarantee of future results. There is no guarantee strategies will be successful.</a:t>
            </a:r>
          </a:p>
          <a:p>
            <a:pPr marL="0" marR="0" lvl="0" indent="0" algn="l" defTabSz="1018824" rtl="0" eaLnBrk="1" fontAlgn="auto" latinLnBrk="0" hangingPunct="1">
              <a:lnSpc>
                <a:spcPct val="95000"/>
              </a:lnSpc>
              <a:spcBef>
                <a:spcPts val="0"/>
              </a:spcBef>
              <a:spcAft>
                <a:spcPts val="0"/>
              </a:spcAft>
              <a:buClrTx/>
              <a:buSzTx/>
              <a:buFont typeface="Arial" pitchFamily="34" charset="0"/>
              <a:buNone/>
              <a:tabLst/>
              <a:defRPr/>
            </a:pPr>
            <a:r>
              <a:rPr kumimoji="0" lang="en-US" sz="800" b="0" i="0" u="none" strike="noStrike" kern="1200" cap="none" spc="0" normalizeH="0" baseline="0" noProof="0" dirty="0">
                <a:ln>
                  <a:noFill/>
                </a:ln>
                <a:solidFill>
                  <a:srgbClr val="000000">
                    <a:lumMod val="75000"/>
                    <a:lumOff val="25000"/>
                  </a:srgbClr>
                </a:solidFill>
                <a:effectLst/>
                <a:uLnTx/>
                <a:uFillTx/>
                <a:latin typeface="Arial Narrow" pitchFamily="34" charset="0"/>
                <a:cs typeface="+mn-cs"/>
              </a:rPr>
              <a:t>Dimensional Fund Advisors LP is an investment advisor registered with the Securities and Exchange Commission.</a:t>
            </a:r>
          </a:p>
          <a:p>
            <a:pPr marL="0" marR="0" lvl="0" indent="0" algn="l" defTabSz="1018824" rtl="0" eaLnBrk="1" fontAlgn="auto" latinLnBrk="0" hangingPunct="1">
              <a:lnSpc>
                <a:spcPct val="95000"/>
              </a:lnSpc>
              <a:spcBef>
                <a:spcPts val="0"/>
              </a:spcBef>
              <a:spcAft>
                <a:spcPts val="0"/>
              </a:spcAft>
              <a:buClrTx/>
              <a:buSzTx/>
              <a:buFont typeface="Arial" pitchFamily="34" charset="0"/>
              <a:buNone/>
              <a:tabLst/>
              <a:defRPr/>
            </a:pPr>
            <a:r>
              <a:rPr kumimoji="0" lang="en-US" sz="800" b="0" i="0" u="none" strike="noStrike" kern="1200" cap="none" spc="0" normalizeH="0" baseline="0" noProof="0" dirty="0">
                <a:ln>
                  <a:noFill/>
                </a:ln>
                <a:solidFill>
                  <a:srgbClr val="000000">
                    <a:lumMod val="75000"/>
                    <a:lumOff val="25000"/>
                  </a:srgbClr>
                </a:solidFill>
                <a:effectLst/>
                <a:uLnTx/>
                <a:uFillTx/>
                <a:latin typeface="Arial Narrow" pitchFamily="34" charset="0"/>
                <a:cs typeface="+mn-cs"/>
              </a:rPr>
              <a:t>Investment products: • Not FDIC Insured • Not Bank Guaranteed • May Lose Value</a:t>
            </a:r>
          </a:p>
          <a:p>
            <a:pPr marL="0" marR="0" lvl="0" indent="0" algn="l" defTabSz="1018824" rtl="0" eaLnBrk="1" fontAlgn="auto" latinLnBrk="0" hangingPunct="1">
              <a:lnSpc>
                <a:spcPct val="95000"/>
              </a:lnSpc>
              <a:spcBef>
                <a:spcPts val="0"/>
              </a:spcBef>
              <a:spcAft>
                <a:spcPts val="0"/>
              </a:spcAft>
              <a:buClrTx/>
              <a:buSzTx/>
              <a:buFont typeface="Arial" pitchFamily="34" charset="0"/>
              <a:buNone/>
              <a:tabLst/>
              <a:defRPr/>
            </a:pPr>
            <a:r>
              <a:rPr kumimoji="0" lang="en-US" sz="800" b="0" i="0" u="none" strike="noStrike" kern="1200" cap="none" spc="0" normalizeH="0" baseline="0" noProof="0" dirty="0">
                <a:ln>
                  <a:noFill/>
                </a:ln>
                <a:solidFill>
                  <a:srgbClr val="000000">
                    <a:lumMod val="75000"/>
                    <a:lumOff val="25000"/>
                  </a:srgbClr>
                </a:solidFill>
                <a:effectLst/>
                <a:uLnTx/>
                <a:uFillTx/>
                <a:latin typeface="Arial Narrow" pitchFamily="34" charset="0"/>
                <a:cs typeface="+mn-cs"/>
              </a:rPr>
              <a:t>Dimensional Fund Advisors does not have any bank affiliates.</a:t>
            </a:r>
          </a:p>
        </p:txBody>
      </p:sp>
      <p:sp>
        <p:nvSpPr>
          <p:cNvPr id="4" name="Text Placeholder 3"/>
          <p:cNvSpPr>
            <a:spLocks noGrp="1"/>
          </p:cNvSpPr>
          <p:nvPr>
            <p:ph type="body" sz="quarter" idx="14"/>
          </p:nvPr>
        </p:nvSpPr>
        <p:spPr>
          <a:xfrm>
            <a:off x="421704" y="1828374"/>
            <a:ext cx="6989310" cy="447862"/>
          </a:xfrm>
        </p:spPr>
        <p:txBody>
          <a:bodyPr/>
          <a:lstStyle/>
          <a:p>
            <a:r>
              <a:rPr lang="en-US" dirty="0"/>
              <a:t>(continued from page 15)</a:t>
            </a:r>
          </a:p>
        </p:txBody>
      </p:sp>
      <p:sp>
        <p:nvSpPr>
          <p:cNvPr id="19" name="Text Placeholder 18">
            <a:extLst>
              <a:ext uri="{FF2B5EF4-FFF2-40B4-BE49-F238E27FC236}">
                <a16:creationId xmlns:a16="http://schemas.microsoft.com/office/drawing/2014/main" id="{AA997637-B3A8-4F14-BC7F-BF8E866ACB1F}"/>
              </a:ext>
            </a:extLst>
          </p:cNvPr>
          <p:cNvSpPr txBox="1">
            <a:spLocks/>
          </p:cNvSpPr>
          <p:nvPr/>
        </p:nvSpPr>
        <p:spPr>
          <a:xfrm>
            <a:off x="520287" y="7272807"/>
            <a:ext cx="8614188" cy="261616"/>
          </a:xfrm>
          <a:prstGeom prst="rect">
            <a:avLst/>
          </a:prstGeom>
        </p:spPr>
        <p:txBody>
          <a:bodyPr vert="horz" lIns="91388" tIns="0" rIns="91388" bIns="0" rtlCol="0" anchor="b">
            <a:noAutofit/>
          </a:bodyPr>
          <a:lstStyle>
            <a:lvl1pPr marL="0" indent="0" algn="l" defTabSz="1018228" rtl="0" eaLnBrk="1" latinLnBrk="0" hangingPunct="1">
              <a:spcBef>
                <a:spcPts val="0"/>
              </a:spcBef>
              <a:buFont typeface="Arial" pitchFamily="34" charset="0"/>
              <a:buNone/>
              <a:defRPr sz="800" kern="1200">
                <a:solidFill>
                  <a:schemeClr val="tx1">
                    <a:lumMod val="65000"/>
                    <a:lumOff val="35000"/>
                  </a:schemeClr>
                </a:solidFill>
                <a:latin typeface="Arial Narrow" pitchFamily="34" charset="0"/>
                <a:ea typeface="+mn-ea"/>
                <a:cs typeface="Arial" pitchFamily="34" charset="0"/>
              </a:defRPr>
            </a:lvl1pPr>
            <a:lvl2pPr marL="509115" indent="0" algn="l" defTabSz="1018228" rtl="0" eaLnBrk="1" latinLnBrk="0" hangingPunct="1">
              <a:spcBef>
                <a:spcPct val="20000"/>
              </a:spcBef>
              <a:buFont typeface="Arial" pitchFamily="34" charset="0"/>
              <a:buNone/>
              <a:defRPr sz="800" kern="1200">
                <a:solidFill>
                  <a:schemeClr val="tx1">
                    <a:lumMod val="65000"/>
                    <a:lumOff val="35000"/>
                  </a:schemeClr>
                </a:solidFill>
                <a:latin typeface="Arial" pitchFamily="34" charset="0"/>
                <a:ea typeface="+mn-ea"/>
                <a:cs typeface="Arial" pitchFamily="34" charset="0"/>
              </a:defRPr>
            </a:lvl2pPr>
            <a:lvl3pPr marL="1018229" indent="0" algn="l" defTabSz="1018228" rtl="0" eaLnBrk="1" latinLnBrk="0" hangingPunct="1">
              <a:spcBef>
                <a:spcPct val="20000"/>
              </a:spcBef>
              <a:buFont typeface="Arial" pitchFamily="34" charset="0"/>
              <a:buNone/>
              <a:defRPr sz="800" kern="1200">
                <a:solidFill>
                  <a:schemeClr val="tx1">
                    <a:lumMod val="65000"/>
                    <a:lumOff val="35000"/>
                  </a:schemeClr>
                </a:solidFill>
                <a:latin typeface="Arial" pitchFamily="34" charset="0"/>
                <a:ea typeface="+mn-ea"/>
                <a:cs typeface="Arial" pitchFamily="34" charset="0"/>
              </a:defRPr>
            </a:lvl3pPr>
            <a:lvl4pPr marL="1527344" indent="0" algn="l" defTabSz="1018228" rtl="0" eaLnBrk="1" latinLnBrk="0" hangingPunct="1">
              <a:spcBef>
                <a:spcPct val="20000"/>
              </a:spcBef>
              <a:buFont typeface="Arial" pitchFamily="34" charset="0"/>
              <a:buNone/>
              <a:defRPr sz="800" kern="1200">
                <a:solidFill>
                  <a:schemeClr val="tx1">
                    <a:lumMod val="65000"/>
                    <a:lumOff val="35000"/>
                  </a:schemeClr>
                </a:solidFill>
                <a:latin typeface="Arial" pitchFamily="34" charset="0"/>
                <a:ea typeface="+mn-ea"/>
                <a:cs typeface="Arial" pitchFamily="34" charset="0"/>
              </a:defRPr>
            </a:lvl4pPr>
            <a:lvl5pPr marL="2036458" indent="0" algn="l" defTabSz="1018228" rtl="0" eaLnBrk="1" latinLnBrk="0" hangingPunct="1">
              <a:spcBef>
                <a:spcPct val="20000"/>
              </a:spcBef>
              <a:buFont typeface="Arial" pitchFamily="34" charset="0"/>
              <a:buNone/>
              <a:defRPr sz="800" kern="1200">
                <a:solidFill>
                  <a:schemeClr val="tx1">
                    <a:lumMod val="65000"/>
                    <a:lumOff val="35000"/>
                  </a:schemeClr>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endParaRPr lang="en-US" dirty="0"/>
          </a:p>
        </p:txBody>
      </p:sp>
      <p:sp>
        <p:nvSpPr>
          <p:cNvPr id="21" name="Text Placeholder 18">
            <a:extLst>
              <a:ext uri="{FF2B5EF4-FFF2-40B4-BE49-F238E27FC236}">
                <a16:creationId xmlns:a16="http://schemas.microsoft.com/office/drawing/2014/main" id="{01665BEC-D623-4859-A8A1-34CBEFA5B2A9}"/>
              </a:ext>
            </a:extLst>
          </p:cNvPr>
          <p:cNvSpPr txBox="1">
            <a:spLocks/>
          </p:cNvSpPr>
          <p:nvPr/>
        </p:nvSpPr>
        <p:spPr>
          <a:xfrm>
            <a:off x="520287" y="7272807"/>
            <a:ext cx="8614188" cy="261616"/>
          </a:xfrm>
          <a:prstGeom prst="rect">
            <a:avLst/>
          </a:prstGeom>
        </p:spPr>
        <p:txBody>
          <a:bodyPr vert="horz" lIns="91388" tIns="0" rIns="91388" bIns="0" rtlCol="0" anchor="b">
            <a:noAutofit/>
          </a:bodyPr>
          <a:lstStyle>
            <a:lvl1pPr marL="0" indent="0" algn="l" defTabSz="1018228" rtl="0" eaLnBrk="1" latinLnBrk="0" hangingPunct="1">
              <a:spcBef>
                <a:spcPts val="0"/>
              </a:spcBef>
              <a:buFont typeface="Arial" pitchFamily="34" charset="0"/>
              <a:buNone/>
              <a:defRPr sz="800" kern="1200">
                <a:solidFill>
                  <a:schemeClr val="tx1">
                    <a:lumMod val="65000"/>
                    <a:lumOff val="35000"/>
                  </a:schemeClr>
                </a:solidFill>
                <a:latin typeface="Arial Narrow" pitchFamily="34" charset="0"/>
                <a:ea typeface="+mn-ea"/>
                <a:cs typeface="Arial" pitchFamily="34" charset="0"/>
              </a:defRPr>
            </a:lvl1pPr>
            <a:lvl2pPr marL="509115" indent="0" algn="l" defTabSz="1018228" rtl="0" eaLnBrk="1" latinLnBrk="0" hangingPunct="1">
              <a:spcBef>
                <a:spcPct val="20000"/>
              </a:spcBef>
              <a:buFont typeface="Arial" pitchFamily="34" charset="0"/>
              <a:buNone/>
              <a:defRPr sz="800" kern="1200">
                <a:solidFill>
                  <a:schemeClr val="tx1">
                    <a:lumMod val="65000"/>
                    <a:lumOff val="35000"/>
                  </a:schemeClr>
                </a:solidFill>
                <a:latin typeface="Arial" pitchFamily="34" charset="0"/>
                <a:ea typeface="+mn-ea"/>
                <a:cs typeface="Arial" pitchFamily="34" charset="0"/>
              </a:defRPr>
            </a:lvl2pPr>
            <a:lvl3pPr marL="1018229" indent="0" algn="l" defTabSz="1018228" rtl="0" eaLnBrk="1" latinLnBrk="0" hangingPunct="1">
              <a:spcBef>
                <a:spcPct val="20000"/>
              </a:spcBef>
              <a:buFont typeface="Arial" pitchFamily="34" charset="0"/>
              <a:buNone/>
              <a:defRPr sz="800" kern="1200">
                <a:solidFill>
                  <a:schemeClr val="tx1">
                    <a:lumMod val="65000"/>
                    <a:lumOff val="35000"/>
                  </a:schemeClr>
                </a:solidFill>
                <a:latin typeface="Arial" pitchFamily="34" charset="0"/>
                <a:ea typeface="+mn-ea"/>
                <a:cs typeface="Arial" pitchFamily="34" charset="0"/>
              </a:defRPr>
            </a:lvl3pPr>
            <a:lvl4pPr marL="1527344" indent="0" algn="l" defTabSz="1018228" rtl="0" eaLnBrk="1" latinLnBrk="0" hangingPunct="1">
              <a:spcBef>
                <a:spcPct val="20000"/>
              </a:spcBef>
              <a:buFont typeface="Arial" pitchFamily="34" charset="0"/>
              <a:buNone/>
              <a:defRPr sz="800" kern="1200">
                <a:solidFill>
                  <a:schemeClr val="tx1">
                    <a:lumMod val="65000"/>
                    <a:lumOff val="35000"/>
                  </a:schemeClr>
                </a:solidFill>
                <a:latin typeface="Arial" pitchFamily="34" charset="0"/>
                <a:ea typeface="+mn-ea"/>
                <a:cs typeface="Arial" pitchFamily="34" charset="0"/>
              </a:defRPr>
            </a:lvl4pPr>
            <a:lvl5pPr marL="2036458" indent="0" algn="l" defTabSz="1018228" rtl="0" eaLnBrk="1" latinLnBrk="0" hangingPunct="1">
              <a:spcBef>
                <a:spcPct val="20000"/>
              </a:spcBef>
              <a:buFont typeface="Arial" pitchFamily="34" charset="0"/>
              <a:buNone/>
              <a:defRPr sz="800" kern="1200">
                <a:solidFill>
                  <a:schemeClr val="tx1">
                    <a:lumMod val="65000"/>
                    <a:lumOff val="35000"/>
                  </a:schemeClr>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endParaRPr lang="en-US" dirty="0"/>
          </a:p>
        </p:txBody>
      </p:sp>
      <p:pic>
        <p:nvPicPr>
          <p:cNvPr id="6" name="Picture Placeholder 5" descr="A red and white logo&#10;&#10;Description automatically generated">
            <a:extLst>
              <a:ext uri="{FF2B5EF4-FFF2-40B4-BE49-F238E27FC236}">
                <a16:creationId xmlns:a16="http://schemas.microsoft.com/office/drawing/2014/main" id="{5C482BC9-83DC-790F-B2D6-6458AE41DAE9}"/>
              </a:ext>
            </a:extLst>
          </p:cNvPr>
          <p:cNvPicPr>
            <a:picLocks noGrp="1" noChangeAspect="1"/>
          </p:cNvPicPr>
          <p:nvPr>
            <p:ph type="pic" sz="quarter" idx="13"/>
          </p:nvPr>
        </p:nvPicPr>
        <p:blipFill>
          <a:blip r:embed="rId3">
            <a:extLst>
              <a:ext uri="{28A0092B-C50C-407E-A947-70E740481C1C}">
                <a14:useLocalDpi xmlns:a14="http://schemas.microsoft.com/office/drawing/2010/main" val="0"/>
              </a:ext>
            </a:extLst>
          </a:blip>
          <a:srcRect l="10575" r="10575"/>
          <a:stretch>
            <a:fillRect/>
          </a:stretch>
        </p:blipFill>
        <p:spPr/>
      </p:pic>
      <p:sp>
        <p:nvSpPr>
          <p:cNvPr id="9" name="Text Placeholder 2">
            <a:extLst>
              <a:ext uri="{FF2B5EF4-FFF2-40B4-BE49-F238E27FC236}">
                <a16:creationId xmlns:a16="http://schemas.microsoft.com/office/drawing/2014/main" id="{7E025C4E-7277-5FC9-4AF1-9E5E3D09A6A9}"/>
              </a:ext>
            </a:extLst>
          </p:cNvPr>
          <p:cNvSpPr txBox="1">
            <a:spLocks/>
          </p:cNvSpPr>
          <p:nvPr/>
        </p:nvSpPr>
        <p:spPr>
          <a:xfrm>
            <a:off x="437763" y="2734152"/>
            <a:ext cx="6973251" cy="1999646"/>
          </a:xfrm>
          <a:prstGeom prst="rect">
            <a:avLst/>
          </a:prstGeom>
        </p:spPr>
        <p:txBody>
          <a:bodyPr numCol="2" spcCol="274320">
            <a:noAutofit/>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a:lnSpc>
                <a:spcPct val="120000"/>
              </a:lnSpc>
              <a:spcBef>
                <a:spcPts val="0"/>
              </a:spcBef>
              <a:spcAft>
                <a:spcPts val="900"/>
              </a:spcAft>
            </a:pPr>
            <a:r>
              <a:rPr lang="en-US" sz="1050" dirty="0"/>
              <a:t>It’s notoriously challenging to find an indicator that consistently predicts negative value premiums. Regardless of value’s recent performance, investors should expect positive value premiums going forward. That’s a strong incentive for investors to maintain a disciplined stance to asset allocation, so they can capture the outperformance when value stocks deliver.</a:t>
            </a:r>
          </a:p>
          <a:p>
            <a:pPr>
              <a:lnSpc>
                <a:spcPct val="120000"/>
              </a:lnSpc>
              <a:spcBef>
                <a:spcPts val="0"/>
              </a:spcBef>
              <a:spcAft>
                <a:spcPts val="900"/>
              </a:spcAft>
            </a:pPr>
            <a:endParaRPr lang="en-US" sz="1050" dirty="0"/>
          </a:p>
        </p:txBody>
      </p:sp>
    </p:spTree>
    <p:extLst>
      <p:ext uri="{BB962C8B-B14F-4D97-AF65-F5344CB8AC3E}">
        <p14:creationId xmlns:p14="http://schemas.microsoft.com/office/powerpoint/2010/main" val="37296586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ssetID" descr="svtx:content/slide/@id">
            <a:extLst>
              <a:ext uri="{FF2B5EF4-FFF2-40B4-BE49-F238E27FC236}">
                <a16:creationId xmlns:a16="http://schemas.microsoft.com/office/drawing/2014/main" id="{D516150F-1410-1839-8D9F-736A823020DF}"/>
              </a:ext>
            </a:extLst>
          </p:cNvPr>
          <p:cNvSpPr txBox="1">
            <a:spLocks noGrp="1" noRot="1" noMove="1" noResize="1" noEditPoints="1" noAdjustHandles="1" noChangeArrowheads="1" noChangeShapeType="1"/>
          </p:cNvSpPr>
          <p:nvPr/>
        </p:nvSpPr>
        <p:spPr>
          <a:xfrm>
            <a:off x="5952931" y="9829800"/>
            <a:ext cx="1819469" cy="228600"/>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algn="r" defTabSz="1018824">
              <a:lnSpc>
                <a:spcPct val="110000"/>
              </a:lnSpc>
              <a:spcBef>
                <a:spcPts val="600"/>
              </a:spcBef>
            </a:pPr>
            <a:r>
              <a:rPr lang="en-US" sz="700" dirty="0">
                <a:solidFill>
                  <a:schemeClr val="bg1">
                    <a:lumMod val="50000"/>
                  </a:schemeClr>
                </a:solidFill>
                <a:latin typeface="Avenir LT 35 Light" panose="020B0303020000020003" pitchFamily="34" charset="0"/>
                <a:cs typeface="+mn-cs"/>
              </a:rPr>
              <a:t>135194</a:t>
            </a:r>
          </a:p>
        </p:txBody>
      </p:sp>
      <p:sp>
        <p:nvSpPr>
          <p:cNvPr id="2" name="Title 1"/>
          <p:cNvSpPr>
            <a:spLocks noGrp="1"/>
          </p:cNvSpPr>
          <p:nvPr>
            <p:ph type="title"/>
          </p:nvPr>
        </p:nvSpPr>
        <p:spPr/>
        <p:txBody>
          <a:bodyPr/>
          <a:lstStyle/>
          <a:p>
            <a:r>
              <a:rPr lang="en-US" dirty="0"/>
              <a:t>Quarterly Market Review</a:t>
            </a:r>
          </a:p>
        </p:txBody>
      </p:sp>
      <p:sp>
        <p:nvSpPr>
          <p:cNvPr id="3" name="Slide Number Placeholder 2"/>
          <p:cNvSpPr>
            <a:spLocks noGrp="1"/>
          </p:cNvSpPr>
          <p:nvPr>
            <p:ph type="sldNum" sz="quarter" idx="12"/>
          </p:nvPr>
        </p:nvSpPr>
        <p:spPr/>
        <p:txBody>
          <a:bodyPr/>
          <a:lstStyle/>
          <a:p>
            <a:fld id="{66F6FF41-5833-4EBF-9145-362BCED2914A}" type="slidenum">
              <a:rPr lang="en-US" smtClean="0"/>
              <a:pPr/>
              <a:t>2</a:t>
            </a:fld>
            <a:endParaRPr lang="en-US" dirty="0"/>
          </a:p>
        </p:txBody>
      </p:sp>
      <p:pic>
        <p:nvPicPr>
          <p:cNvPr id="7" name="Picture Placeholder 6" descr="A red and white logo&#10;&#10;Description automatically generated">
            <a:extLst>
              <a:ext uri="{FF2B5EF4-FFF2-40B4-BE49-F238E27FC236}">
                <a16:creationId xmlns:a16="http://schemas.microsoft.com/office/drawing/2014/main" id="{BDF82A30-B641-163B-5B72-87965D08E589}"/>
              </a:ext>
            </a:extLst>
          </p:cNvPr>
          <p:cNvPicPr>
            <a:picLocks noGrp="1" noChangeAspect="1"/>
          </p:cNvPicPr>
          <p:nvPr>
            <p:ph type="pic" sz="quarter" idx="13"/>
          </p:nvPr>
        </p:nvPicPr>
        <p:blipFill>
          <a:blip r:embed="rId2">
            <a:extLst>
              <a:ext uri="{28A0092B-C50C-407E-A947-70E740481C1C}">
                <a14:useLocalDpi xmlns:a14="http://schemas.microsoft.com/office/drawing/2010/main" val="0"/>
              </a:ext>
            </a:extLst>
          </a:blip>
          <a:srcRect l="10575" r="10575"/>
          <a:stretch>
            <a:fillRect/>
          </a:stretch>
        </p:blipFill>
        <p:spPr/>
      </p:pic>
      <p:sp>
        <p:nvSpPr>
          <p:cNvPr id="6" name="Text Placeholder 5"/>
          <p:cNvSpPr>
            <a:spLocks noGrp="1"/>
          </p:cNvSpPr>
          <p:nvPr>
            <p:ph type="body" sz="quarter" idx="14"/>
          </p:nvPr>
        </p:nvSpPr>
        <p:spPr/>
        <p:txBody>
          <a:bodyPr/>
          <a:lstStyle/>
          <a:p>
            <a:r>
              <a:rPr lang="en-US" dirty="0">
                <a:highlight>
                  <a:srgbClr val="FFFFFF"/>
                </a:highlight>
              </a:rPr>
              <a:t>Third quarter 2023</a:t>
            </a:r>
          </a:p>
        </p:txBody>
      </p:sp>
      <p:sp>
        <p:nvSpPr>
          <p:cNvPr id="33" name="Text Placeholder 32"/>
          <p:cNvSpPr>
            <a:spLocks noGrp="1"/>
          </p:cNvSpPr>
          <p:nvPr>
            <p:ph type="body" sz="quarter" idx="18"/>
          </p:nvPr>
        </p:nvSpPr>
        <p:spPr>
          <a:xfrm>
            <a:off x="410848" y="2602304"/>
            <a:ext cx="2394136" cy="6222814"/>
          </a:xfrm>
        </p:spPr>
        <p:txBody>
          <a:bodyPr/>
          <a:lstStyle/>
          <a:p>
            <a:pPr>
              <a:lnSpc>
                <a:spcPct val="110000"/>
              </a:lnSpc>
            </a:pPr>
            <a:r>
              <a:rPr lang="en-US" sz="1000" dirty="0"/>
              <a:t>This report features world capital market performance and a timeline of events </a:t>
            </a:r>
            <a:br>
              <a:rPr lang="en-US" sz="1000" dirty="0"/>
            </a:br>
            <a:r>
              <a:rPr lang="en-US" sz="1000" dirty="0"/>
              <a:t>for the past quarter. It begins with a </a:t>
            </a:r>
            <a:br>
              <a:rPr lang="en-US" sz="1000" dirty="0"/>
            </a:br>
            <a:r>
              <a:rPr lang="en-US" sz="1000" dirty="0"/>
              <a:t>global overview, then features the </a:t>
            </a:r>
            <a:br>
              <a:rPr lang="en-US" sz="1000" dirty="0"/>
            </a:br>
            <a:r>
              <a:rPr lang="en-US" sz="1000" dirty="0"/>
              <a:t>returns of stock and bond asset classes in the US and international markets. The report concludes with a quarterly topic.</a:t>
            </a:r>
          </a:p>
          <a:p>
            <a:endParaRPr lang="en-US" sz="1000" dirty="0"/>
          </a:p>
        </p:txBody>
      </p:sp>
      <p:sp>
        <p:nvSpPr>
          <p:cNvPr id="24" name="Text Placeholder 23"/>
          <p:cNvSpPr>
            <a:spLocks noGrp="1"/>
          </p:cNvSpPr>
          <p:nvPr>
            <p:ph type="body" sz="quarter" idx="19"/>
          </p:nvPr>
        </p:nvSpPr>
        <p:spPr>
          <a:xfrm>
            <a:off x="3669957" y="2541668"/>
            <a:ext cx="3117705" cy="6562725"/>
          </a:xfrm>
        </p:spPr>
        <p:txBody>
          <a:bodyPr/>
          <a:lstStyle/>
          <a:p>
            <a:pPr>
              <a:lnSpc>
                <a:spcPct val="130000"/>
              </a:lnSpc>
              <a:spcBef>
                <a:spcPts val="1000"/>
              </a:spcBef>
            </a:pPr>
            <a:r>
              <a:rPr lang="en-US" dirty="0"/>
              <a:t>Overview:</a:t>
            </a:r>
          </a:p>
          <a:p>
            <a:pPr lvl="1">
              <a:lnSpc>
                <a:spcPct val="100000"/>
              </a:lnSpc>
            </a:pPr>
            <a:r>
              <a:rPr lang="en-US" dirty="0"/>
              <a:t>Market Summary</a:t>
            </a:r>
          </a:p>
          <a:p>
            <a:pPr lvl="1">
              <a:lnSpc>
                <a:spcPct val="100000"/>
              </a:lnSpc>
            </a:pPr>
            <a:r>
              <a:rPr lang="en-US" dirty="0"/>
              <a:t>World Stock Market Performance	</a:t>
            </a:r>
          </a:p>
          <a:p>
            <a:pPr lvl="1">
              <a:lnSpc>
                <a:spcPct val="100000"/>
              </a:lnSpc>
            </a:pPr>
            <a:r>
              <a:rPr lang="en-US" dirty="0"/>
              <a:t>US Stocks	</a:t>
            </a:r>
          </a:p>
          <a:p>
            <a:pPr lvl="1">
              <a:lnSpc>
                <a:spcPct val="100000"/>
              </a:lnSpc>
            </a:pPr>
            <a:r>
              <a:rPr lang="en-US" dirty="0"/>
              <a:t>International Developed Stocks</a:t>
            </a:r>
          </a:p>
          <a:p>
            <a:pPr lvl="1">
              <a:lnSpc>
                <a:spcPct val="100000"/>
              </a:lnSpc>
            </a:pPr>
            <a:r>
              <a:rPr lang="en-US" dirty="0"/>
              <a:t>Emerging Markets Stocks</a:t>
            </a:r>
          </a:p>
          <a:p>
            <a:pPr lvl="1">
              <a:lnSpc>
                <a:spcPct val="100000"/>
              </a:lnSpc>
            </a:pPr>
            <a:r>
              <a:rPr lang="en-US" dirty="0"/>
              <a:t>Country Returns</a:t>
            </a:r>
          </a:p>
          <a:p>
            <a:pPr lvl="1">
              <a:lnSpc>
                <a:spcPct val="100000"/>
              </a:lnSpc>
            </a:pPr>
            <a:r>
              <a:rPr lang="en-US" dirty="0"/>
              <a:t>Real Estate Investment Trusts (REITs)</a:t>
            </a:r>
          </a:p>
          <a:p>
            <a:pPr lvl="1">
              <a:lnSpc>
                <a:spcPct val="100000"/>
              </a:lnSpc>
            </a:pPr>
            <a:r>
              <a:rPr lang="en-US" dirty="0"/>
              <a:t>Commodities</a:t>
            </a:r>
          </a:p>
          <a:p>
            <a:pPr lvl="1">
              <a:lnSpc>
                <a:spcPct val="100000"/>
              </a:lnSpc>
            </a:pPr>
            <a:r>
              <a:rPr lang="en-US" dirty="0"/>
              <a:t>Fixed Income 	</a:t>
            </a:r>
          </a:p>
          <a:p>
            <a:pPr lvl="1">
              <a:lnSpc>
                <a:spcPct val="100000"/>
              </a:lnSpc>
            </a:pPr>
            <a:r>
              <a:rPr lang="en-US" dirty="0"/>
              <a:t>Global Fixed Income 	</a:t>
            </a:r>
          </a:p>
          <a:p>
            <a:pPr lvl="1">
              <a:lnSpc>
                <a:spcPct val="100000"/>
              </a:lnSpc>
            </a:pPr>
            <a:r>
              <a:rPr lang="en-US" dirty="0"/>
              <a:t>Quarterly Topic: When Value Delivers</a:t>
            </a:r>
          </a:p>
        </p:txBody>
      </p:sp>
    </p:spTree>
    <p:extLst>
      <p:ext uri="{BB962C8B-B14F-4D97-AF65-F5344CB8AC3E}">
        <p14:creationId xmlns:p14="http://schemas.microsoft.com/office/powerpoint/2010/main" val="34100369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ssetID" descr="svtx:content/slide/@id">
            <a:extLst>
              <a:ext uri="{FF2B5EF4-FFF2-40B4-BE49-F238E27FC236}">
                <a16:creationId xmlns:a16="http://schemas.microsoft.com/office/drawing/2014/main" id="{B5938F11-1D1B-51A0-A370-391C30FF32DE}"/>
              </a:ext>
            </a:extLst>
          </p:cNvPr>
          <p:cNvSpPr txBox="1">
            <a:spLocks noGrp="1" noRot="1" noMove="1" noResize="1" noEditPoints="1" noAdjustHandles="1" noChangeArrowheads="1" noChangeShapeType="1"/>
          </p:cNvSpPr>
          <p:nvPr/>
        </p:nvSpPr>
        <p:spPr>
          <a:xfrm>
            <a:off x="5952931" y="9829800"/>
            <a:ext cx="1819469" cy="228600"/>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algn="r" defTabSz="1018824">
              <a:lnSpc>
                <a:spcPct val="110000"/>
              </a:lnSpc>
              <a:spcBef>
                <a:spcPts val="600"/>
              </a:spcBef>
            </a:pPr>
            <a:r>
              <a:rPr lang="en-US" sz="700" dirty="0">
                <a:solidFill>
                  <a:schemeClr val="bg1">
                    <a:lumMod val="50000"/>
                  </a:schemeClr>
                </a:solidFill>
                <a:latin typeface="Avenir LT 35 Light" panose="020B0303020000020003" pitchFamily="34" charset="0"/>
                <a:cs typeface="+mn-cs"/>
              </a:rPr>
              <a:t>135195</a:t>
            </a:r>
          </a:p>
        </p:txBody>
      </p:sp>
      <p:graphicFrame>
        <p:nvGraphicFramePr>
          <p:cNvPr id="22" name="Table 6">
            <a:extLst>
              <a:ext uri="{FF2B5EF4-FFF2-40B4-BE49-F238E27FC236}">
                <a16:creationId xmlns:a16="http://schemas.microsoft.com/office/drawing/2014/main" id="{6EB32868-F401-4450-B832-1EBCA7080831}"/>
              </a:ext>
            </a:extLst>
          </p:cNvPr>
          <p:cNvGraphicFramePr>
            <a:graphicFrameLocks noGrp="1"/>
          </p:cNvGraphicFramePr>
          <p:nvPr>
            <p:extLst>
              <p:ext uri="{D42A27DB-BD31-4B8C-83A1-F6EECF244321}">
                <p14:modId xmlns:p14="http://schemas.microsoft.com/office/powerpoint/2010/main" val="2975835855"/>
              </p:ext>
            </p:extLst>
          </p:nvPr>
        </p:nvGraphicFramePr>
        <p:xfrm>
          <a:off x="502269" y="2593405"/>
          <a:ext cx="6776304" cy="4671877"/>
        </p:xfrm>
        <a:graphic>
          <a:graphicData uri="http://schemas.openxmlformats.org/drawingml/2006/table">
            <a:tbl>
              <a:tblPr firstRow="1" bandRow="1">
                <a:tableStyleId>{2D5ABB26-0587-4C30-8999-92F81FD0307C}</a:tableStyleId>
              </a:tblPr>
              <a:tblGrid>
                <a:gridCol w="1355989">
                  <a:extLst>
                    <a:ext uri="{9D8B030D-6E8A-4147-A177-3AD203B41FA5}">
                      <a16:colId xmlns:a16="http://schemas.microsoft.com/office/drawing/2014/main" val="1535697821"/>
                    </a:ext>
                  </a:extLst>
                </a:gridCol>
                <a:gridCol w="872949">
                  <a:extLst>
                    <a:ext uri="{9D8B030D-6E8A-4147-A177-3AD203B41FA5}">
                      <a16:colId xmlns:a16="http://schemas.microsoft.com/office/drawing/2014/main" val="3722691688"/>
                    </a:ext>
                  </a:extLst>
                </a:gridCol>
                <a:gridCol w="872949">
                  <a:extLst>
                    <a:ext uri="{9D8B030D-6E8A-4147-A177-3AD203B41FA5}">
                      <a16:colId xmlns:a16="http://schemas.microsoft.com/office/drawing/2014/main" val="1511499536"/>
                    </a:ext>
                  </a:extLst>
                </a:gridCol>
                <a:gridCol w="872949">
                  <a:extLst>
                    <a:ext uri="{9D8B030D-6E8A-4147-A177-3AD203B41FA5}">
                      <a16:colId xmlns:a16="http://schemas.microsoft.com/office/drawing/2014/main" val="3970493082"/>
                    </a:ext>
                  </a:extLst>
                </a:gridCol>
                <a:gridCol w="872949">
                  <a:extLst>
                    <a:ext uri="{9D8B030D-6E8A-4147-A177-3AD203B41FA5}">
                      <a16:colId xmlns:a16="http://schemas.microsoft.com/office/drawing/2014/main" val="1761197817"/>
                    </a:ext>
                  </a:extLst>
                </a:gridCol>
                <a:gridCol w="119721">
                  <a:extLst>
                    <a:ext uri="{9D8B030D-6E8A-4147-A177-3AD203B41FA5}">
                      <a16:colId xmlns:a16="http://schemas.microsoft.com/office/drawing/2014/main" val="685345922"/>
                    </a:ext>
                  </a:extLst>
                </a:gridCol>
                <a:gridCol w="904399">
                  <a:extLst>
                    <a:ext uri="{9D8B030D-6E8A-4147-A177-3AD203B41FA5}">
                      <a16:colId xmlns:a16="http://schemas.microsoft.com/office/drawing/2014/main" val="3406411067"/>
                    </a:ext>
                  </a:extLst>
                </a:gridCol>
                <a:gridCol w="904399">
                  <a:extLst>
                    <a:ext uri="{9D8B030D-6E8A-4147-A177-3AD203B41FA5}">
                      <a16:colId xmlns:a16="http://schemas.microsoft.com/office/drawing/2014/main" val="2190678673"/>
                    </a:ext>
                  </a:extLst>
                </a:gridCol>
              </a:tblGrid>
              <a:tr h="462888">
                <a:tc>
                  <a:txBody>
                    <a:bodyPr/>
                    <a:lstStyle/>
                    <a:p>
                      <a:endParaRPr lang="en-US" sz="1200" dirty="0"/>
                    </a:p>
                  </a:txBody>
                  <a:tcPr/>
                </a:tc>
                <a:tc>
                  <a:txBody>
                    <a:bodyPr/>
                    <a:lstStyle/>
                    <a:p>
                      <a:pPr algn="ctr"/>
                      <a:r>
                        <a:rPr lang="en-US" sz="900" dirty="0">
                          <a:solidFill>
                            <a:schemeClr val="tx1"/>
                          </a:solidFill>
                        </a:rPr>
                        <a:t>US Stock</a:t>
                      </a:r>
                    </a:p>
                    <a:p>
                      <a:pPr algn="ctr"/>
                      <a:r>
                        <a:rPr lang="en-US" sz="900" dirty="0">
                          <a:solidFill>
                            <a:schemeClr val="tx1"/>
                          </a:solidFill>
                        </a:rPr>
                        <a:t>Market</a:t>
                      </a:r>
                    </a:p>
                  </a:txBody>
                  <a:tcPr anchor="b"/>
                </a:tc>
                <a:tc>
                  <a:txBody>
                    <a:bodyPr/>
                    <a:lstStyle/>
                    <a:p>
                      <a:pPr algn="ctr"/>
                      <a:r>
                        <a:rPr lang="en-US" sz="900" dirty="0">
                          <a:solidFill>
                            <a:schemeClr val="tx1"/>
                          </a:solidFill>
                        </a:rPr>
                        <a:t>International Developed Stocks</a:t>
                      </a:r>
                    </a:p>
                  </a:txBody>
                  <a:tcPr anchor="b"/>
                </a:tc>
                <a:tc>
                  <a:txBody>
                    <a:bodyPr/>
                    <a:lstStyle/>
                    <a:p>
                      <a:pPr algn="ctr"/>
                      <a:r>
                        <a:rPr lang="en-US" sz="900" dirty="0">
                          <a:solidFill>
                            <a:schemeClr val="tx1"/>
                          </a:solidFill>
                        </a:rPr>
                        <a:t>Emerging</a:t>
                      </a:r>
                    </a:p>
                    <a:p>
                      <a:pPr algn="ctr"/>
                      <a:r>
                        <a:rPr lang="en-US" sz="900" dirty="0">
                          <a:solidFill>
                            <a:schemeClr val="tx1"/>
                          </a:solidFill>
                        </a:rPr>
                        <a:t>Markets Stocks</a:t>
                      </a:r>
                    </a:p>
                  </a:txBody>
                  <a:tcPr anchor="b"/>
                </a:tc>
                <a:tc>
                  <a:txBody>
                    <a:bodyPr/>
                    <a:lstStyle/>
                    <a:p>
                      <a:pPr algn="ctr"/>
                      <a:r>
                        <a:rPr lang="en-US" sz="900" dirty="0">
                          <a:solidFill>
                            <a:schemeClr val="tx1"/>
                          </a:solidFill>
                        </a:rPr>
                        <a:t>Global</a:t>
                      </a:r>
                    </a:p>
                    <a:p>
                      <a:pPr algn="ctr"/>
                      <a:r>
                        <a:rPr lang="en-US" sz="900" dirty="0">
                          <a:solidFill>
                            <a:schemeClr val="tx1"/>
                          </a:solidFill>
                        </a:rPr>
                        <a:t>Real Estate</a:t>
                      </a:r>
                    </a:p>
                  </a:txBody>
                  <a:tcPr anchor="b"/>
                </a:tc>
                <a:tc>
                  <a:txBody>
                    <a:bodyPr/>
                    <a:lstStyle/>
                    <a:p>
                      <a:pPr algn="ctr"/>
                      <a:endParaRPr lang="en-US" sz="900" dirty="0">
                        <a:solidFill>
                          <a:schemeClr val="tx1"/>
                        </a:solidFill>
                      </a:endParaRPr>
                    </a:p>
                  </a:txBody>
                  <a:tcPr marL="0" marR="0" marT="0" marB="0" anchor="b"/>
                </a:tc>
                <a:tc>
                  <a:txBody>
                    <a:bodyPr/>
                    <a:lstStyle/>
                    <a:p>
                      <a:pPr algn="ctr"/>
                      <a:r>
                        <a:rPr lang="en-US" sz="900" dirty="0">
                          <a:solidFill>
                            <a:schemeClr val="tx1"/>
                          </a:solidFill>
                        </a:rPr>
                        <a:t>US Bond </a:t>
                      </a:r>
                    </a:p>
                    <a:p>
                      <a:pPr algn="ctr"/>
                      <a:r>
                        <a:rPr lang="en-US" sz="900" dirty="0">
                          <a:solidFill>
                            <a:schemeClr val="tx1"/>
                          </a:solidFill>
                        </a:rPr>
                        <a:t>Market</a:t>
                      </a:r>
                    </a:p>
                  </a:txBody>
                  <a:tcPr anchor="b"/>
                </a:tc>
                <a:tc>
                  <a:txBody>
                    <a:bodyPr/>
                    <a:lstStyle/>
                    <a:p>
                      <a:pPr algn="ctr"/>
                      <a:r>
                        <a:rPr lang="en-US" sz="900" dirty="0">
                          <a:solidFill>
                            <a:schemeClr val="tx1"/>
                          </a:solidFill>
                        </a:rPr>
                        <a:t>Global Bond </a:t>
                      </a:r>
                    </a:p>
                    <a:p>
                      <a:pPr algn="ctr"/>
                      <a:r>
                        <a:rPr lang="en-US" sz="900" dirty="0">
                          <a:solidFill>
                            <a:schemeClr val="tx1"/>
                          </a:solidFill>
                        </a:rPr>
                        <a:t>Market ex US</a:t>
                      </a:r>
                    </a:p>
                  </a:txBody>
                  <a:tcPr anchor="b"/>
                </a:tc>
                <a:extLst>
                  <a:ext uri="{0D108BD9-81ED-4DB2-BD59-A6C34878D82A}">
                    <a16:rowId xmlns:a16="http://schemas.microsoft.com/office/drawing/2014/main" val="2895339872"/>
                  </a:ext>
                </a:extLst>
              </a:tr>
              <a:tr h="365760">
                <a:tc>
                  <a:txBody>
                    <a:bodyPr/>
                    <a:lstStyle/>
                    <a:p>
                      <a:r>
                        <a:rPr lang="en-US" sz="1050" dirty="0">
                          <a:solidFill>
                            <a:schemeClr val="bg1"/>
                          </a:solidFill>
                          <a:latin typeface="+mj-lt"/>
                        </a:rPr>
                        <a:t>Q3 2023</a:t>
                      </a:r>
                    </a:p>
                  </a:txBody>
                  <a:tcPr anchor="ctr">
                    <a:lnR w="6350" cap="flat" cmpd="sng" algn="ctr">
                      <a:solidFill>
                        <a:schemeClr val="bg1"/>
                      </a:solidFill>
                      <a:prstDash val="solid"/>
                      <a:round/>
                      <a:headEnd type="none" w="med" len="med"/>
                      <a:tailEnd type="none" w="med" len="med"/>
                    </a:lnR>
                    <a:solidFill>
                      <a:schemeClr val="bg1">
                        <a:lumMod val="50000"/>
                      </a:schemeClr>
                    </a:solidFill>
                  </a:tcPr>
                </a:tc>
                <a:tc gridSpan="4">
                  <a:txBody>
                    <a:bodyPr/>
                    <a:lstStyle/>
                    <a:p>
                      <a:pPr algn="ctr"/>
                      <a:r>
                        <a:rPr lang="en-US" sz="1050" dirty="0">
                          <a:solidFill>
                            <a:schemeClr val="bg1"/>
                          </a:solidFill>
                          <a:latin typeface="+mj-lt"/>
                        </a:rPr>
                        <a:t>STOCKS</a:t>
                      </a:r>
                    </a:p>
                  </a:txBody>
                  <a:tcPr anchor="ctr">
                    <a:lnL w="6350" cap="flat" cmpd="sng" algn="ctr">
                      <a:solidFill>
                        <a:schemeClr val="bg1"/>
                      </a:solidFill>
                      <a:prstDash val="solid"/>
                      <a:round/>
                      <a:headEnd type="none" w="med" len="med"/>
                      <a:tailEnd type="none" w="med" len="med"/>
                    </a:lnL>
                    <a:solidFill>
                      <a:schemeClr val="bg1">
                        <a:lumMod val="50000"/>
                      </a:schemeClr>
                    </a:solidFill>
                  </a:tcPr>
                </a:tc>
                <a:tc hMerge="1">
                  <a:txBody>
                    <a:bodyPr/>
                    <a:lstStyle/>
                    <a:p>
                      <a:endParaRPr lang="en-US" sz="1200" dirty="0">
                        <a:solidFill>
                          <a:schemeClr val="bg1"/>
                        </a:solidFill>
                      </a:endParaRPr>
                    </a:p>
                  </a:txBody>
                  <a:tcPr>
                    <a:solidFill>
                      <a:schemeClr val="bg1">
                        <a:lumMod val="50000"/>
                      </a:schemeClr>
                    </a:solidFill>
                  </a:tcPr>
                </a:tc>
                <a:tc hMerge="1">
                  <a:txBody>
                    <a:bodyPr/>
                    <a:lstStyle/>
                    <a:p>
                      <a:endParaRPr lang="en-US" sz="1200" dirty="0">
                        <a:solidFill>
                          <a:schemeClr val="bg1"/>
                        </a:solidFill>
                      </a:endParaRPr>
                    </a:p>
                  </a:txBody>
                  <a:tcPr>
                    <a:solidFill>
                      <a:schemeClr val="bg1">
                        <a:lumMod val="50000"/>
                      </a:schemeClr>
                    </a:solidFill>
                  </a:tcPr>
                </a:tc>
                <a:tc hMerge="1">
                  <a:txBody>
                    <a:bodyPr/>
                    <a:lstStyle/>
                    <a:p>
                      <a:endParaRPr lang="en-US" sz="1200" dirty="0">
                        <a:solidFill>
                          <a:schemeClr val="bg1"/>
                        </a:solidFill>
                      </a:endParaRPr>
                    </a:p>
                  </a:txBody>
                  <a:tcPr>
                    <a:solidFill>
                      <a:schemeClr val="bg1">
                        <a:lumMod val="50000"/>
                      </a:schemeClr>
                    </a:solidFill>
                  </a:tcPr>
                </a:tc>
                <a:tc>
                  <a:txBody>
                    <a:bodyPr/>
                    <a:lstStyle/>
                    <a:p>
                      <a:endParaRPr lang="en-US" sz="1050" dirty="0">
                        <a:latin typeface="+mj-lt"/>
                      </a:endParaRPr>
                    </a:p>
                  </a:txBody>
                  <a:tcPr marL="0" marR="0" marT="0" marB="0" anchor="b">
                    <a:solidFill>
                      <a:schemeClr val="bg1">
                        <a:lumMod val="85000"/>
                      </a:schemeClr>
                    </a:solidFill>
                  </a:tcPr>
                </a:tc>
                <a:tc gridSpan="2">
                  <a:txBody>
                    <a:bodyPr/>
                    <a:lstStyle/>
                    <a:p>
                      <a:pPr algn="ctr"/>
                      <a:r>
                        <a:rPr lang="en-US" sz="1050" dirty="0">
                          <a:solidFill>
                            <a:schemeClr val="bg1"/>
                          </a:solidFill>
                          <a:latin typeface="+mj-lt"/>
                        </a:rPr>
                        <a:t>BONDS</a:t>
                      </a:r>
                    </a:p>
                  </a:txBody>
                  <a:tcPr anchor="ctr">
                    <a:solidFill>
                      <a:schemeClr val="bg1">
                        <a:lumMod val="50000"/>
                      </a:schemeClr>
                    </a:solidFill>
                  </a:tcPr>
                </a:tc>
                <a:tc hMerge="1">
                  <a:txBody>
                    <a:bodyPr/>
                    <a:lstStyle/>
                    <a:p>
                      <a:endParaRPr lang="en-US" sz="1200" dirty="0"/>
                    </a:p>
                  </a:txBody>
                  <a:tcPr>
                    <a:solidFill>
                      <a:schemeClr val="bg1">
                        <a:lumMod val="50000"/>
                      </a:schemeClr>
                    </a:solidFill>
                  </a:tcPr>
                </a:tc>
                <a:extLst>
                  <a:ext uri="{0D108BD9-81ED-4DB2-BD59-A6C34878D82A}">
                    <a16:rowId xmlns:a16="http://schemas.microsoft.com/office/drawing/2014/main" val="462145158"/>
                  </a:ext>
                </a:extLst>
              </a:tr>
              <a:tr h="462888">
                <a:tc>
                  <a:txBody>
                    <a:bodyPr/>
                    <a:lstStyle/>
                    <a:p>
                      <a:endParaRPr lang="en-US" sz="1000" dirty="0"/>
                    </a:p>
                  </a:txBody>
                  <a:tcPr anchor="ctr">
                    <a:lnR w="6350" cap="flat" cmpd="sng" algn="ctr">
                      <a:solidFill>
                        <a:schemeClr val="bg1">
                          <a:lumMod val="65000"/>
                        </a:schemeClr>
                      </a:solidFill>
                      <a:prstDash val="solid"/>
                      <a:round/>
                      <a:headEnd type="none" w="med" len="med"/>
                      <a:tailEnd type="none" w="med" len="med"/>
                    </a:lnR>
                  </a:tcPr>
                </a:tc>
                <a:tc>
                  <a:txBody>
                    <a:bodyPr/>
                    <a:lstStyle/>
                    <a:p>
                      <a:pPr algn="ctr"/>
                      <a:r>
                        <a:rPr lang="en-US" sz="1100" kern="1200" dirty="0">
                          <a:solidFill>
                            <a:srgbClr val="C00000"/>
                          </a:solidFill>
                          <a:latin typeface="+mn-lt"/>
                          <a:ea typeface="+mn-ea"/>
                          <a:cs typeface="+mn-cs"/>
                        </a:rPr>
                        <a:t>-3.25%</a:t>
                      </a: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a:r>
                        <a:rPr lang="en-US" sz="1100" kern="1200" dirty="0">
                          <a:solidFill>
                            <a:srgbClr val="C00000"/>
                          </a:solidFill>
                          <a:latin typeface="+mn-lt"/>
                          <a:ea typeface="+mn-ea"/>
                          <a:cs typeface="+mn-cs"/>
                        </a:rPr>
                        <a:t>-4.10%</a:t>
                      </a: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a:r>
                        <a:rPr lang="en-US" sz="1100" kern="1200" dirty="0">
                          <a:solidFill>
                            <a:srgbClr val="C00000"/>
                          </a:solidFill>
                          <a:latin typeface="+mn-lt"/>
                          <a:ea typeface="+mn-ea"/>
                          <a:cs typeface="+mn-cs"/>
                        </a:rPr>
                        <a:t>-2.93%</a:t>
                      </a: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a:r>
                        <a:rPr lang="en-US" sz="1100" kern="1200" dirty="0">
                          <a:solidFill>
                            <a:srgbClr val="C00000"/>
                          </a:solidFill>
                          <a:latin typeface="+mn-lt"/>
                          <a:ea typeface="+mn-ea"/>
                          <a:cs typeface="+mn-cs"/>
                        </a:rPr>
                        <a:t>-6.49%</a:t>
                      </a: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a:endParaRPr lang="en-US" sz="1100" kern="1200" dirty="0">
                        <a:solidFill>
                          <a:srgbClr val="C00000"/>
                        </a:solidFill>
                        <a:latin typeface="+mn-lt"/>
                        <a:ea typeface="+mn-ea"/>
                        <a:cs typeface="+mn-cs"/>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a:r>
                        <a:rPr lang="en-US" sz="1100" kern="1200" dirty="0">
                          <a:solidFill>
                            <a:srgbClr val="C00000"/>
                          </a:solidFill>
                          <a:latin typeface="+mn-lt"/>
                          <a:ea typeface="+mn-ea"/>
                          <a:cs typeface="+mn-cs"/>
                        </a:rPr>
                        <a:t>-3.23%</a:t>
                      </a: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a:r>
                        <a:rPr lang="en-US" sz="1100" kern="1200" dirty="0">
                          <a:solidFill>
                            <a:srgbClr val="C00000"/>
                          </a:solidFill>
                          <a:latin typeface="+mn-lt"/>
                          <a:ea typeface="+mn-ea"/>
                          <a:cs typeface="+mn-cs"/>
                        </a:rPr>
                        <a:t>-0.78%</a:t>
                      </a: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extLst>
                  <a:ext uri="{0D108BD9-81ED-4DB2-BD59-A6C34878D82A}">
                    <a16:rowId xmlns:a16="http://schemas.microsoft.com/office/drawing/2014/main" val="2257848847"/>
                  </a:ext>
                </a:extLst>
              </a:tr>
              <a:tr h="907427">
                <a:tc>
                  <a:txBody>
                    <a:bodyPr/>
                    <a:lstStyle/>
                    <a:p>
                      <a:endParaRPr lang="en-US" sz="1000" dirty="0"/>
                    </a:p>
                  </a:txBody>
                  <a:tcPr anchor="ctr">
                    <a:lnR w="6350" cap="flat" cmpd="sng" algn="ctr">
                      <a:solidFill>
                        <a:schemeClr val="bg1">
                          <a:lumMod val="65000"/>
                        </a:schemeClr>
                      </a:solidFill>
                      <a:prstDash val="solid"/>
                      <a:round/>
                      <a:headEnd type="none" w="med" len="med"/>
                      <a:tailEnd type="none" w="med" len="med"/>
                    </a:lnR>
                  </a:tcPr>
                </a:tc>
                <a:tc>
                  <a:txBody>
                    <a:bodyPr/>
                    <a:lstStyle/>
                    <a:p>
                      <a:r>
                        <a:rPr lang="en-US" sz="1100" dirty="0"/>
                        <a:t> </a:t>
                      </a:r>
                    </a:p>
                  </a:txBody>
                  <a:tcP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r>
                        <a:rPr lang="en-US" sz="1100" dirty="0"/>
                        <a:t> </a:t>
                      </a:r>
                    </a:p>
                  </a:txBody>
                  <a:tcP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r>
                        <a:rPr lang="en-US" sz="1100"/>
                        <a:t> </a:t>
                      </a:r>
                      <a:endParaRPr lang="en-US" sz="1100" dirty="0"/>
                    </a:p>
                  </a:txBody>
                  <a:tcP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r>
                        <a:rPr lang="en-US" sz="1100"/>
                        <a:t> </a:t>
                      </a:r>
                      <a:endParaRPr lang="en-US" sz="1100" dirty="0"/>
                    </a:p>
                  </a:txBody>
                  <a:tcP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r>
                        <a:rPr lang="en-US" sz="1100" dirty="0"/>
                        <a:t> </a:t>
                      </a:r>
                    </a:p>
                  </a:txBody>
                  <a:tcPr marL="0" marR="0" marT="0" marB="0">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r>
                        <a:rPr lang="en-US" sz="1100" dirty="0"/>
                        <a:t> </a:t>
                      </a:r>
                    </a:p>
                  </a:txBody>
                  <a:tcP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r>
                        <a:rPr lang="en-US" sz="1100" dirty="0"/>
                        <a:t> </a:t>
                      </a:r>
                    </a:p>
                  </a:txBody>
                  <a:tcP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extLst>
                  <a:ext uri="{0D108BD9-81ED-4DB2-BD59-A6C34878D82A}">
                    <a16:rowId xmlns:a16="http://schemas.microsoft.com/office/drawing/2014/main" val="2968481374"/>
                  </a:ext>
                </a:extLst>
              </a:tr>
              <a:tr h="231599">
                <a:tc>
                  <a:txBody>
                    <a:bodyPr/>
                    <a:lstStyle/>
                    <a:p>
                      <a:endParaRPr lang="en-US" sz="1000" dirty="0"/>
                    </a:p>
                  </a:txBody>
                  <a:tcPr marL="0" marR="0" marT="0" marB="0" anchor="ctr"/>
                </a:tc>
                <a:tc>
                  <a:txBody>
                    <a:bodyPr/>
                    <a:lstStyle/>
                    <a:p>
                      <a:endParaRPr lang="en-US" sz="1100" dirty="0"/>
                    </a:p>
                  </a:txBody>
                  <a:tcPr marL="0" marR="0" marT="0" marB="0"/>
                </a:tc>
                <a:tc>
                  <a:txBody>
                    <a:bodyPr/>
                    <a:lstStyle/>
                    <a:p>
                      <a:endParaRPr lang="en-US" sz="1100" dirty="0"/>
                    </a:p>
                  </a:txBody>
                  <a:tcPr marL="0" marR="0" marT="0" marB="0"/>
                </a:tc>
                <a:tc>
                  <a:txBody>
                    <a:bodyPr/>
                    <a:lstStyle/>
                    <a:p>
                      <a:endParaRPr lang="en-US" sz="1100" dirty="0"/>
                    </a:p>
                  </a:txBody>
                  <a:tcPr marL="0" marR="0" marT="0" marB="0"/>
                </a:tc>
                <a:tc>
                  <a:txBody>
                    <a:bodyPr/>
                    <a:lstStyle/>
                    <a:p>
                      <a:endParaRPr lang="en-US" sz="1100" dirty="0"/>
                    </a:p>
                  </a:txBody>
                  <a:tcPr marL="0" marR="0" marT="0" marB="0"/>
                </a:tc>
                <a:tc>
                  <a:txBody>
                    <a:bodyPr/>
                    <a:lstStyle/>
                    <a:p>
                      <a:endParaRPr lang="en-US" sz="1100" dirty="0"/>
                    </a:p>
                  </a:txBody>
                  <a:tcPr marL="0" marR="0" marT="0" marB="0"/>
                </a:tc>
                <a:tc>
                  <a:txBody>
                    <a:bodyPr/>
                    <a:lstStyle/>
                    <a:p>
                      <a:endParaRPr lang="en-US" sz="1100" dirty="0"/>
                    </a:p>
                  </a:txBody>
                  <a:tcPr marL="0" marR="0" marT="0" marB="0"/>
                </a:tc>
                <a:tc>
                  <a:txBody>
                    <a:bodyPr/>
                    <a:lstStyle/>
                    <a:p>
                      <a:endParaRPr lang="en-US" sz="1100" dirty="0"/>
                    </a:p>
                  </a:txBody>
                  <a:tcPr marL="0" marR="0" marT="0" marB="0"/>
                </a:tc>
                <a:extLst>
                  <a:ext uri="{0D108BD9-81ED-4DB2-BD59-A6C34878D82A}">
                    <a16:rowId xmlns:a16="http://schemas.microsoft.com/office/drawing/2014/main" val="1110000147"/>
                  </a:ext>
                </a:extLst>
              </a:tr>
              <a:tr h="365760">
                <a:tc>
                  <a:txBody>
                    <a:bodyPr/>
                    <a:lstStyle/>
                    <a:p>
                      <a:r>
                        <a:rPr lang="en-US" sz="1050" dirty="0">
                          <a:solidFill>
                            <a:schemeClr val="bg1"/>
                          </a:solidFill>
                          <a:latin typeface="+mj-lt"/>
                        </a:rPr>
                        <a:t>Since Jan. 2001</a:t>
                      </a:r>
                    </a:p>
                  </a:txBody>
                  <a:tcPr anchor="ctr">
                    <a:lnR w="6350" cap="flat" cmpd="sng" algn="ctr">
                      <a:solidFill>
                        <a:schemeClr val="bg1"/>
                      </a:solidFill>
                      <a:prstDash val="solid"/>
                      <a:round/>
                      <a:headEnd type="none" w="med" len="med"/>
                      <a:tailEnd type="none" w="med" len="med"/>
                    </a:lnR>
                    <a:solidFill>
                      <a:schemeClr val="bg1">
                        <a:lumMod val="50000"/>
                      </a:schemeClr>
                    </a:solidFill>
                  </a:tcPr>
                </a:tc>
                <a:tc>
                  <a:txBody>
                    <a:bodyPr/>
                    <a:lstStyle/>
                    <a:p>
                      <a:r>
                        <a:rPr lang="en-US" sz="1100" dirty="0">
                          <a:latin typeface="+mj-lt"/>
                        </a:rPr>
                        <a:t> </a:t>
                      </a:r>
                    </a:p>
                  </a:txBody>
                  <a:tcP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solidFill>
                      <a:schemeClr val="bg1">
                        <a:lumMod val="50000"/>
                      </a:schemeClr>
                    </a:solidFill>
                  </a:tcPr>
                </a:tc>
                <a:tc>
                  <a:txBody>
                    <a:bodyPr/>
                    <a:lstStyle/>
                    <a:p>
                      <a:r>
                        <a:rPr lang="en-US" sz="1100" dirty="0">
                          <a:latin typeface="+mj-lt"/>
                        </a:rPr>
                        <a:t> </a:t>
                      </a:r>
                    </a:p>
                  </a:txBody>
                  <a:tcP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solidFill>
                      <a:schemeClr val="bg1">
                        <a:lumMod val="50000"/>
                      </a:schemeClr>
                    </a:solidFill>
                  </a:tcPr>
                </a:tc>
                <a:tc>
                  <a:txBody>
                    <a:bodyPr/>
                    <a:lstStyle/>
                    <a:p>
                      <a:r>
                        <a:rPr lang="en-US" sz="1100" dirty="0"/>
                        <a:t> </a:t>
                      </a:r>
                    </a:p>
                  </a:txBody>
                  <a:tcP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solidFill>
                      <a:schemeClr val="bg1">
                        <a:lumMod val="50000"/>
                      </a:schemeClr>
                    </a:solidFill>
                  </a:tcPr>
                </a:tc>
                <a:tc>
                  <a:txBody>
                    <a:bodyPr/>
                    <a:lstStyle/>
                    <a:p>
                      <a:r>
                        <a:rPr lang="en-US" sz="1100" dirty="0"/>
                        <a:t> </a:t>
                      </a:r>
                    </a:p>
                  </a:txBody>
                  <a:tcPr>
                    <a:lnL w="6350" cap="flat" cmpd="sng" algn="ctr">
                      <a:solidFill>
                        <a:schemeClr val="bg1"/>
                      </a:solidFill>
                      <a:prstDash val="solid"/>
                      <a:round/>
                      <a:headEnd type="none" w="med" len="med"/>
                      <a:tailEnd type="none" w="med" len="med"/>
                    </a:lnL>
                    <a:solidFill>
                      <a:schemeClr val="bg1">
                        <a:lumMod val="50000"/>
                      </a:schemeClr>
                    </a:solidFill>
                  </a:tcPr>
                </a:tc>
                <a:tc>
                  <a:txBody>
                    <a:bodyPr/>
                    <a:lstStyle/>
                    <a:p>
                      <a:r>
                        <a:rPr lang="en-US" sz="1100" dirty="0"/>
                        <a:t> </a:t>
                      </a:r>
                    </a:p>
                  </a:txBody>
                  <a:tcPr marL="0" marR="0" marT="0" marB="0">
                    <a:solidFill>
                      <a:schemeClr val="bg1">
                        <a:lumMod val="85000"/>
                      </a:schemeClr>
                    </a:solidFill>
                  </a:tcPr>
                </a:tc>
                <a:tc>
                  <a:txBody>
                    <a:bodyPr/>
                    <a:lstStyle/>
                    <a:p>
                      <a:r>
                        <a:rPr lang="en-US" sz="1100" dirty="0"/>
                        <a:t> </a:t>
                      </a:r>
                    </a:p>
                  </a:txBody>
                  <a:tcPr>
                    <a:lnR w="6350" cap="flat" cmpd="sng" algn="ctr">
                      <a:solidFill>
                        <a:schemeClr val="bg1"/>
                      </a:solidFill>
                      <a:prstDash val="solid"/>
                      <a:round/>
                      <a:headEnd type="none" w="med" len="med"/>
                      <a:tailEnd type="none" w="med" len="med"/>
                    </a:lnR>
                    <a:solidFill>
                      <a:schemeClr val="bg1">
                        <a:lumMod val="50000"/>
                      </a:schemeClr>
                    </a:solidFill>
                  </a:tcPr>
                </a:tc>
                <a:tc>
                  <a:txBody>
                    <a:bodyPr/>
                    <a:lstStyle/>
                    <a:p>
                      <a:r>
                        <a:rPr lang="en-US" sz="1100" dirty="0"/>
                        <a:t> </a:t>
                      </a:r>
                    </a:p>
                  </a:txBody>
                  <a:tcPr>
                    <a:lnL w="6350" cap="flat" cmpd="sng" algn="ctr">
                      <a:solidFill>
                        <a:schemeClr val="bg1"/>
                      </a:solidFill>
                      <a:prstDash val="solid"/>
                      <a:round/>
                      <a:headEnd type="none" w="med" len="med"/>
                      <a:tailEnd type="none" w="med" len="med"/>
                    </a:lnL>
                    <a:solidFill>
                      <a:schemeClr val="bg1">
                        <a:lumMod val="50000"/>
                      </a:schemeClr>
                    </a:solidFill>
                  </a:tcPr>
                </a:tc>
                <a:extLst>
                  <a:ext uri="{0D108BD9-81ED-4DB2-BD59-A6C34878D82A}">
                    <a16:rowId xmlns:a16="http://schemas.microsoft.com/office/drawing/2014/main" val="3665611152"/>
                  </a:ext>
                </a:extLst>
              </a:tr>
              <a:tr h="555363">
                <a:tc>
                  <a:txBody>
                    <a:bodyPr/>
                    <a:lstStyle/>
                    <a:p>
                      <a:r>
                        <a:rPr lang="en-US" sz="1050" dirty="0">
                          <a:solidFill>
                            <a:schemeClr val="bg1">
                              <a:lumMod val="50000"/>
                            </a:schemeClr>
                          </a:solidFill>
                        </a:rPr>
                        <a:t>Average</a:t>
                      </a:r>
                      <a:br>
                        <a:rPr lang="en-US" sz="1050" dirty="0">
                          <a:solidFill>
                            <a:schemeClr val="bg1">
                              <a:lumMod val="50000"/>
                            </a:schemeClr>
                          </a:solidFill>
                        </a:rPr>
                      </a:br>
                      <a:r>
                        <a:rPr lang="en-US" sz="1050" dirty="0">
                          <a:solidFill>
                            <a:schemeClr val="bg1">
                              <a:lumMod val="50000"/>
                            </a:schemeClr>
                          </a:solidFill>
                        </a:rPr>
                        <a:t>Quarterly Return</a:t>
                      </a:r>
                    </a:p>
                  </a:txBody>
                  <a:tcPr anchor="ctr">
                    <a:lnR w="6350" cap="flat" cmpd="sng" algn="ctr">
                      <a:solidFill>
                        <a:schemeClr val="bg1">
                          <a:lumMod val="65000"/>
                        </a:schemeClr>
                      </a:solidFill>
                      <a:prstDash val="solid"/>
                      <a:round/>
                      <a:headEnd type="none" w="med" len="med"/>
                      <a:tailEnd type="none" w="med" len="med"/>
                    </a:lnR>
                    <a:lnB w="6350" cap="flat" cmpd="sng" algn="ctr">
                      <a:solidFill>
                        <a:schemeClr val="bg1">
                          <a:lumMod val="65000"/>
                        </a:schemeClr>
                      </a:solidFill>
                      <a:prstDash val="solid"/>
                      <a:round/>
                      <a:headEnd type="none" w="med" len="med"/>
                      <a:tailEnd type="none" w="med" len="med"/>
                    </a:lnB>
                  </a:tcPr>
                </a:tc>
                <a:tc>
                  <a:txBody>
                    <a:bodyPr/>
                    <a:lstStyle/>
                    <a:p>
                      <a:pPr algn="ctr"/>
                      <a:r>
                        <a:rPr lang="en-US" sz="1100" dirty="0">
                          <a:solidFill>
                            <a:schemeClr val="bg1">
                              <a:lumMod val="50000"/>
                            </a:schemeClr>
                          </a:solidFill>
                        </a:rPr>
                        <a:t>2.2%</a:t>
                      </a: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B w="6350" cap="flat" cmpd="sng" algn="ctr">
                      <a:solidFill>
                        <a:schemeClr val="bg1">
                          <a:lumMod val="65000"/>
                        </a:schemeClr>
                      </a:solidFill>
                      <a:prstDash val="solid"/>
                      <a:round/>
                      <a:headEnd type="none" w="med" len="med"/>
                      <a:tailEnd type="none" w="med" len="med"/>
                    </a:lnB>
                  </a:tcPr>
                </a:tc>
                <a:tc>
                  <a:txBody>
                    <a:bodyPr/>
                    <a:lstStyle/>
                    <a:p>
                      <a:pPr algn="ctr"/>
                      <a:r>
                        <a:rPr lang="en-US" sz="1100">
                          <a:solidFill>
                            <a:schemeClr val="bg1">
                              <a:lumMod val="50000"/>
                            </a:schemeClr>
                          </a:solidFill>
                        </a:rPr>
                        <a:t>1.5%</a:t>
                      </a:r>
                      <a:endParaRPr lang="en-US" sz="1100" dirty="0">
                        <a:solidFill>
                          <a:schemeClr val="bg1">
                            <a:lumMod val="50000"/>
                          </a:schemeClr>
                        </a:solidFill>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B w="6350" cap="flat" cmpd="sng" algn="ctr">
                      <a:solidFill>
                        <a:schemeClr val="bg1">
                          <a:lumMod val="65000"/>
                        </a:schemeClr>
                      </a:solidFill>
                      <a:prstDash val="solid"/>
                      <a:round/>
                      <a:headEnd type="none" w="med" len="med"/>
                      <a:tailEnd type="none" w="med" len="med"/>
                    </a:lnB>
                  </a:tcPr>
                </a:tc>
                <a:tc>
                  <a:txBody>
                    <a:bodyPr/>
                    <a:lstStyle/>
                    <a:p>
                      <a:pPr algn="ctr"/>
                      <a:r>
                        <a:rPr lang="en-US" sz="1100">
                          <a:solidFill>
                            <a:schemeClr val="bg1">
                              <a:lumMod val="50000"/>
                            </a:schemeClr>
                          </a:solidFill>
                        </a:rPr>
                        <a:t>2.4%</a:t>
                      </a:r>
                      <a:endParaRPr lang="en-US" sz="1100" dirty="0">
                        <a:solidFill>
                          <a:schemeClr val="bg1">
                            <a:lumMod val="50000"/>
                          </a:schemeClr>
                        </a:solidFill>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B w="6350" cap="flat" cmpd="sng" algn="ctr">
                      <a:solidFill>
                        <a:schemeClr val="bg1">
                          <a:lumMod val="65000"/>
                        </a:schemeClr>
                      </a:solidFill>
                      <a:prstDash val="solid"/>
                      <a:round/>
                      <a:headEnd type="none" w="med" len="med"/>
                      <a:tailEnd type="none" w="med" len="med"/>
                    </a:lnB>
                  </a:tcPr>
                </a:tc>
                <a:tc>
                  <a:txBody>
                    <a:bodyPr/>
                    <a:lstStyle/>
                    <a:p>
                      <a:pPr algn="ctr"/>
                      <a:r>
                        <a:rPr lang="en-US" sz="1100">
                          <a:solidFill>
                            <a:schemeClr val="bg1">
                              <a:lumMod val="50000"/>
                            </a:schemeClr>
                          </a:solidFill>
                        </a:rPr>
                        <a:t>2.1%</a:t>
                      </a:r>
                      <a:endParaRPr lang="en-US" sz="1100" dirty="0">
                        <a:solidFill>
                          <a:schemeClr val="bg1">
                            <a:lumMod val="50000"/>
                          </a:schemeClr>
                        </a:solidFill>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B w="6350" cap="flat" cmpd="sng" algn="ctr">
                      <a:solidFill>
                        <a:schemeClr val="bg1">
                          <a:lumMod val="65000"/>
                        </a:schemeClr>
                      </a:solidFill>
                      <a:prstDash val="solid"/>
                      <a:round/>
                      <a:headEnd type="none" w="med" len="med"/>
                      <a:tailEnd type="none" w="med" len="med"/>
                    </a:lnB>
                  </a:tcPr>
                </a:tc>
                <a:tc>
                  <a:txBody>
                    <a:bodyPr/>
                    <a:lstStyle/>
                    <a:p>
                      <a:pPr algn="ctr"/>
                      <a:r>
                        <a:rPr lang="en-US" sz="1100">
                          <a:solidFill>
                            <a:schemeClr val="bg1">
                              <a:lumMod val="50000"/>
                            </a:schemeClr>
                          </a:solidFill>
                        </a:rPr>
                        <a:t> </a:t>
                      </a:r>
                      <a:endParaRPr lang="en-US" sz="1100" dirty="0">
                        <a:solidFill>
                          <a:schemeClr val="bg1">
                            <a:lumMod val="50000"/>
                          </a:schemeClr>
                        </a:solidFill>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a:r>
                        <a:rPr lang="en-US" sz="1100">
                          <a:solidFill>
                            <a:schemeClr val="bg1">
                              <a:lumMod val="50000"/>
                            </a:schemeClr>
                          </a:solidFill>
                        </a:rPr>
                        <a:t>0.9%</a:t>
                      </a:r>
                      <a:endParaRPr lang="en-US" sz="1100" dirty="0">
                        <a:solidFill>
                          <a:schemeClr val="bg1">
                            <a:lumMod val="50000"/>
                          </a:schemeClr>
                        </a:solidFill>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B w="6350" cap="flat" cmpd="sng" algn="ctr">
                      <a:solidFill>
                        <a:schemeClr val="bg1">
                          <a:lumMod val="65000"/>
                        </a:schemeClr>
                      </a:solidFill>
                      <a:prstDash val="solid"/>
                      <a:round/>
                      <a:headEnd type="none" w="med" len="med"/>
                      <a:tailEnd type="none" w="med" len="med"/>
                    </a:lnB>
                  </a:tcPr>
                </a:tc>
                <a:tc>
                  <a:txBody>
                    <a:bodyPr/>
                    <a:lstStyle/>
                    <a:p>
                      <a:pPr algn="ctr"/>
                      <a:r>
                        <a:rPr lang="en-US" sz="1100">
                          <a:solidFill>
                            <a:schemeClr val="bg1">
                              <a:lumMod val="50000"/>
                            </a:schemeClr>
                          </a:solidFill>
                        </a:rPr>
                        <a:t>0.9%</a:t>
                      </a:r>
                      <a:endParaRPr lang="en-US" sz="1100" dirty="0">
                        <a:solidFill>
                          <a:schemeClr val="bg1">
                            <a:lumMod val="50000"/>
                          </a:schemeClr>
                        </a:solidFill>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B w="635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3237252356"/>
                  </a:ext>
                </a:extLst>
              </a:tr>
              <a:tr h="320040">
                <a:tc>
                  <a:txBody>
                    <a:bodyPr/>
                    <a:lstStyle/>
                    <a:p>
                      <a:r>
                        <a:rPr lang="en-US" sz="1050" dirty="0">
                          <a:solidFill>
                            <a:schemeClr val="bg1">
                              <a:lumMod val="50000"/>
                            </a:schemeClr>
                          </a:solidFill>
                        </a:rPr>
                        <a:t>Best</a:t>
                      </a:r>
                    </a:p>
                  </a:txBody>
                  <a:tcPr marT="0" marB="0" anchor="b">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tcPr>
                </a:tc>
                <a:tc>
                  <a:txBody>
                    <a:bodyPr/>
                    <a:lstStyle/>
                    <a:p>
                      <a:pPr algn="ctr"/>
                      <a:r>
                        <a:rPr lang="en-US" sz="1100">
                          <a:solidFill>
                            <a:schemeClr val="bg1">
                              <a:lumMod val="50000"/>
                            </a:schemeClr>
                          </a:solidFill>
                        </a:rPr>
                        <a:t>22.0%</a:t>
                      </a:r>
                      <a:endParaRPr lang="en-US" sz="1100" dirty="0">
                        <a:solidFill>
                          <a:schemeClr val="bg1">
                            <a:lumMod val="50000"/>
                          </a:schemeClr>
                        </a:solidFill>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tcPr>
                </a:tc>
                <a:tc>
                  <a:txBody>
                    <a:bodyPr/>
                    <a:lstStyle/>
                    <a:p>
                      <a:pPr algn="ctr"/>
                      <a:r>
                        <a:rPr lang="en-US" sz="1100">
                          <a:solidFill>
                            <a:schemeClr val="bg1">
                              <a:lumMod val="50000"/>
                            </a:schemeClr>
                          </a:solidFill>
                        </a:rPr>
                        <a:t>25.9%</a:t>
                      </a:r>
                      <a:endParaRPr lang="en-US" sz="1100" dirty="0">
                        <a:solidFill>
                          <a:schemeClr val="bg1">
                            <a:lumMod val="50000"/>
                          </a:schemeClr>
                        </a:solidFill>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tcPr>
                </a:tc>
                <a:tc>
                  <a:txBody>
                    <a:bodyPr/>
                    <a:lstStyle/>
                    <a:p>
                      <a:pPr algn="ctr"/>
                      <a:r>
                        <a:rPr lang="en-US" sz="1100">
                          <a:solidFill>
                            <a:schemeClr val="bg1">
                              <a:lumMod val="50000"/>
                            </a:schemeClr>
                          </a:solidFill>
                        </a:rPr>
                        <a:t>34.7%</a:t>
                      </a:r>
                      <a:endParaRPr lang="en-US" sz="1100" dirty="0">
                        <a:solidFill>
                          <a:schemeClr val="bg1">
                            <a:lumMod val="50000"/>
                          </a:schemeClr>
                        </a:solidFill>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tcPr>
                </a:tc>
                <a:tc>
                  <a:txBody>
                    <a:bodyPr/>
                    <a:lstStyle/>
                    <a:p>
                      <a:pPr algn="ctr"/>
                      <a:r>
                        <a:rPr lang="en-US" sz="1100">
                          <a:solidFill>
                            <a:schemeClr val="bg1">
                              <a:lumMod val="50000"/>
                            </a:schemeClr>
                          </a:solidFill>
                        </a:rPr>
                        <a:t>32.3%</a:t>
                      </a:r>
                      <a:endParaRPr lang="en-US" sz="1100" dirty="0">
                        <a:solidFill>
                          <a:schemeClr val="bg1">
                            <a:lumMod val="50000"/>
                          </a:schemeClr>
                        </a:solidFill>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tcPr>
                </a:tc>
                <a:tc>
                  <a:txBody>
                    <a:bodyPr/>
                    <a:lstStyle/>
                    <a:p>
                      <a:pPr algn="ctr"/>
                      <a:r>
                        <a:rPr lang="en-US" sz="1100">
                          <a:solidFill>
                            <a:schemeClr val="bg1">
                              <a:lumMod val="50000"/>
                            </a:schemeClr>
                          </a:solidFill>
                        </a:rPr>
                        <a:t> </a:t>
                      </a:r>
                      <a:endParaRPr lang="en-US" sz="1100" dirty="0">
                        <a:solidFill>
                          <a:schemeClr val="bg1">
                            <a:lumMod val="50000"/>
                          </a:schemeClr>
                        </a:solidFill>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a:r>
                        <a:rPr lang="en-US" sz="1100">
                          <a:solidFill>
                            <a:schemeClr val="bg1">
                              <a:lumMod val="50000"/>
                            </a:schemeClr>
                          </a:solidFill>
                        </a:rPr>
                        <a:t>4.6%</a:t>
                      </a:r>
                      <a:endParaRPr lang="en-US" sz="1100" dirty="0">
                        <a:solidFill>
                          <a:schemeClr val="bg1">
                            <a:lumMod val="50000"/>
                          </a:schemeClr>
                        </a:solidFill>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tcPr>
                </a:tc>
                <a:tc>
                  <a:txBody>
                    <a:bodyPr/>
                    <a:lstStyle/>
                    <a:p>
                      <a:pPr algn="ctr"/>
                      <a:r>
                        <a:rPr lang="en-US" sz="1100">
                          <a:solidFill>
                            <a:schemeClr val="bg1">
                              <a:lumMod val="50000"/>
                            </a:schemeClr>
                          </a:solidFill>
                        </a:rPr>
                        <a:t>4.6%</a:t>
                      </a:r>
                      <a:endParaRPr lang="en-US" sz="1100" dirty="0">
                        <a:solidFill>
                          <a:schemeClr val="bg1">
                            <a:lumMod val="50000"/>
                          </a:schemeClr>
                        </a:solidFill>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3050843661"/>
                  </a:ext>
                </a:extLst>
              </a:tr>
              <a:tr h="320040">
                <a:tc>
                  <a:txBody>
                    <a:bodyPr/>
                    <a:lstStyle/>
                    <a:p>
                      <a:r>
                        <a:rPr lang="en-US" sz="1050" dirty="0">
                          <a:solidFill>
                            <a:schemeClr val="bg1">
                              <a:lumMod val="50000"/>
                            </a:schemeClr>
                          </a:solidFill>
                        </a:rPr>
                        <a:t>Quarter</a:t>
                      </a:r>
                    </a:p>
                  </a:txBody>
                  <a:tcPr marT="0" marB="0">
                    <a:lnR w="6350" cap="flat" cmpd="sng" algn="ctr">
                      <a:solidFill>
                        <a:schemeClr val="bg1">
                          <a:lumMod val="65000"/>
                        </a:schemeClr>
                      </a:solidFill>
                      <a:prstDash val="solid"/>
                      <a:round/>
                      <a:headEnd type="none" w="med" len="med"/>
                      <a:tailEnd type="none" w="med" len="med"/>
                    </a:lnR>
                    <a:lnB w="6350" cap="flat" cmpd="sng" algn="ctr">
                      <a:solidFill>
                        <a:schemeClr val="bg1">
                          <a:lumMod val="65000"/>
                        </a:schemeClr>
                      </a:solidFill>
                      <a:prstDash val="solid"/>
                      <a:round/>
                      <a:headEnd type="none" w="med" len="med"/>
                      <a:tailEnd type="none" w="med" len="med"/>
                    </a:lnB>
                  </a:tcPr>
                </a:tc>
                <a:tc>
                  <a:txBody>
                    <a:bodyPr/>
                    <a:lstStyle/>
                    <a:p>
                      <a:pPr algn="ctr"/>
                      <a:r>
                        <a:rPr lang="en-US" sz="1100" b="1">
                          <a:solidFill>
                            <a:schemeClr val="bg1">
                              <a:lumMod val="50000"/>
                            </a:schemeClr>
                          </a:solidFill>
                        </a:rPr>
                        <a:t>2020 Q2</a:t>
                      </a:r>
                      <a:endParaRPr lang="en-US" sz="1100" b="1" dirty="0">
                        <a:solidFill>
                          <a:schemeClr val="bg1">
                            <a:lumMod val="50000"/>
                          </a:schemeClr>
                        </a:solidFill>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tc>
                  <a:txBody>
                    <a:bodyPr/>
                    <a:lstStyle/>
                    <a:p>
                      <a:pPr algn="ctr"/>
                      <a:r>
                        <a:rPr lang="en-US" sz="1100" b="1">
                          <a:solidFill>
                            <a:schemeClr val="bg1">
                              <a:lumMod val="50000"/>
                            </a:schemeClr>
                          </a:solidFill>
                        </a:rPr>
                        <a:t>2009 Q2</a:t>
                      </a:r>
                      <a:endParaRPr lang="en-US" sz="1100" b="1" dirty="0">
                        <a:solidFill>
                          <a:schemeClr val="bg1">
                            <a:lumMod val="50000"/>
                          </a:schemeClr>
                        </a:solidFill>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tc>
                  <a:txBody>
                    <a:bodyPr/>
                    <a:lstStyle/>
                    <a:p>
                      <a:pPr algn="ctr"/>
                      <a:r>
                        <a:rPr lang="en-US" sz="1100" b="1">
                          <a:solidFill>
                            <a:schemeClr val="bg1">
                              <a:lumMod val="50000"/>
                            </a:schemeClr>
                          </a:solidFill>
                        </a:rPr>
                        <a:t>2009 Q2</a:t>
                      </a:r>
                      <a:endParaRPr lang="en-US" sz="1100" b="1" dirty="0">
                        <a:solidFill>
                          <a:schemeClr val="bg1">
                            <a:lumMod val="50000"/>
                          </a:schemeClr>
                        </a:solidFill>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tc>
                  <a:txBody>
                    <a:bodyPr/>
                    <a:lstStyle/>
                    <a:p>
                      <a:pPr algn="ctr"/>
                      <a:r>
                        <a:rPr lang="en-US" sz="1100" b="1">
                          <a:solidFill>
                            <a:schemeClr val="bg1">
                              <a:lumMod val="50000"/>
                            </a:schemeClr>
                          </a:solidFill>
                        </a:rPr>
                        <a:t>2009 Q3</a:t>
                      </a:r>
                      <a:endParaRPr lang="en-US" sz="1100" b="1" dirty="0">
                        <a:solidFill>
                          <a:schemeClr val="bg1">
                            <a:lumMod val="50000"/>
                          </a:schemeClr>
                        </a:solidFill>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tc>
                  <a:txBody>
                    <a:bodyPr/>
                    <a:lstStyle/>
                    <a:p>
                      <a:pPr algn="ctr"/>
                      <a:r>
                        <a:rPr lang="en-US" sz="1100" b="1">
                          <a:solidFill>
                            <a:schemeClr val="bg1">
                              <a:lumMod val="50000"/>
                            </a:schemeClr>
                          </a:solidFill>
                        </a:rPr>
                        <a:t> </a:t>
                      </a:r>
                      <a:endParaRPr lang="en-US" sz="1100" b="1" dirty="0">
                        <a:solidFill>
                          <a:schemeClr val="bg1">
                            <a:lumMod val="50000"/>
                          </a:schemeClr>
                        </a:solidFill>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a:r>
                        <a:rPr lang="en-US" sz="1100" b="1">
                          <a:solidFill>
                            <a:schemeClr val="bg1">
                              <a:lumMod val="50000"/>
                            </a:schemeClr>
                          </a:solidFill>
                        </a:rPr>
                        <a:t>2001 Q3</a:t>
                      </a:r>
                      <a:endParaRPr lang="en-US" sz="1100" b="1" dirty="0">
                        <a:solidFill>
                          <a:schemeClr val="bg1">
                            <a:lumMod val="50000"/>
                          </a:schemeClr>
                        </a:solidFill>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tc>
                  <a:txBody>
                    <a:bodyPr/>
                    <a:lstStyle/>
                    <a:p>
                      <a:pPr algn="ctr"/>
                      <a:r>
                        <a:rPr lang="en-US" sz="1100" b="1">
                          <a:solidFill>
                            <a:schemeClr val="bg1">
                              <a:lumMod val="50000"/>
                            </a:schemeClr>
                          </a:solidFill>
                        </a:rPr>
                        <a:t>2008 Q4</a:t>
                      </a:r>
                      <a:endParaRPr lang="en-US" sz="1100" b="1" dirty="0">
                        <a:solidFill>
                          <a:schemeClr val="bg1">
                            <a:lumMod val="50000"/>
                          </a:schemeClr>
                        </a:solidFill>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3120623741"/>
                  </a:ext>
                </a:extLst>
              </a:tr>
              <a:tr h="320040">
                <a:tc>
                  <a:txBody>
                    <a:bodyPr/>
                    <a:lstStyle/>
                    <a:p>
                      <a:r>
                        <a:rPr lang="en-US" sz="1050" dirty="0">
                          <a:solidFill>
                            <a:schemeClr val="bg1">
                              <a:lumMod val="50000"/>
                            </a:schemeClr>
                          </a:solidFill>
                        </a:rPr>
                        <a:t>Worst</a:t>
                      </a:r>
                    </a:p>
                  </a:txBody>
                  <a:tcPr marT="0" marB="0" anchor="b">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tcPr>
                </a:tc>
                <a:tc>
                  <a:txBody>
                    <a:bodyPr/>
                    <a:lstStyle/>
                    <a:p>
                      <a:pPr algn="ctr"/>
                      <a:r>
                        <a:rPr lang="en-US" sz="1100">
                          <a:solidFill>
                            <a:schemeClr val="bg1">
                              <a:lumMod val="50000"/>
                            </a:schemeClr>
                          </a:solidFill>
                        </a:rPr>
                        <a:t>-22.8%</a:t>
                      </a:r>
                      <a:endParaRPr lang="en-US" sz="1100" dirty="0">
                        <a:solidFill>
                          <a:schemeClr val="bg1">
                            <a:lumMod val="50000"/>
                          </a:schemeClr>
                        </a:solidFill>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tcPr>
                </a:tc>
                <a:tc>
                  <a:txBody>
                    <a:bodyPr/>
                    <a:lstStyle/>
                    <a:p>
                      <a:pPr algn="ctr"/>
                      <a:r>
                        <a:rPr lang="en-US" sz="1100">
                          <a:solidFill>
                            <a:schemeClr val="bg1">
                              <a:lumMod val="50000"/>
                            </a:schemeClr>
                          </a:solidFill>
                        </a:rPr>
                        <a:t>-23.3%</a:t>
                      </a:r>
                      <a:endParaRPr lang="en-US" sz="1100" dirty="0">
                        <a:solidFill>
                          <a:schemeClr val="bg1">
                            <a:lumMod val="50000"/>
                          </a:schemeClr>
                        </a:solidFill>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tcPr>
                </a:tc>
                <a:tc>
                  <a:txBody>
                    <a:bodyPr/>
                    <a:lstStyle/>
                    <a:p>
                      <a:pPr algn="ctr"/>
                      <a:r>
                        <a:rPr lang="en-US" sz="1100">
                          <a:solidFill>
                            <a:schemeClr val="bg1">
                              <a:lumMod val="50000"/>
                            </a:schemeClr>
                          </a:solidFill>
                        </a:rPr>
                        <a:t>-27.6%</a:t>
                      </a:r>
                      <a:endParaRPr lang="en-US" sz="1100" dirty="0">
                        <a:solidFill>
                          <a:schemeClr val="bg1">
                            <a:lumMod val="50000"/>
                          </a:schemeClr>
                        </a:solidFill>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tcPr>
                </a:tc>
                <a:tc>
                  <a:txBody>
                    <a:bodyPr/>
                    <a:lstStyle/>
                    <a:p>
                      <a:pPr algn="ctr"/>
                      <a:r>
                        <a:rPr lang="en-US" sz="1100">
                          <a:solidFill>
                            <a:schemeClr val="bg1">
                              <a:lumMod val="50000"/>
                            </a:schemeClr>
                          </a:solidFill>
                        </a:rPr>
                        <a:t>-36.1%</a:t>
                      </a:r>
                      <a:endParaRPr lang="en-US" sz="1100" dirty="0">
                        <a:solidFill>
                          <a:schemeClr val="bg1">
                            <a:lumMod val="50000"/>
                          </a:schemeClr>
                        </a:solidFill>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tcPr>
                </a:tc>
                <a:tc>
                  <a:txBody>
                    <a:bodyPr/>
                    <a:lstStyle/>
                    <a:p>
                      <a:pPr algn="ctr"/>
                      <a:r>
                        <a:rPr lang="en-US" sz="1100">
                          <a:solidFill>
                            <a:schemeClr val="bg1">
                              <a:lumMod val="50000"/>
                            </a:schemeClr>
                          </a:solidFill>
                        </a:rPr>
                        <a:t> </a:t>
                      </a:r>
                      <a:endParaRPr lang="en-US" sz="1100" dirty="0">
                        <a:solidFill>
                          <a:schemeClr val="bg1">
                            <a:lumMod val="50000"/>
                          </a:schemeClr>
                        </a:solidFill>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a:r>
                        <a:rPr lang="en-US" sz="1100">
                          <a:solidFill>
                            <a:schemeClr val="bg1">
                              <a:lumMod val="50000"/>
                            </a:schemeClr>
                          </a:solidFill>
                        </a:rPr>
                        <a:t>-5.9%</a:t>
                      </a:r>
                      <a:endParaRPr lang="en-US" sz="1100" dirty="0">
                        <a:solidFill>
                          <a:schemeClr val="bg1">
                            <a:lumMod val="50000"/>
                          </a:schemeClr>
                        </a:solidFill>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tcPr>
                </a:tc>
                <a:tc>
                  <a:txBody>
                    <a:bodyPr/>
                    <a:lstStyle/>
                    <a:p>
                      <a:pPr algn="ctr"/>
                      <a:r>
                        <a:rPr lang="en-US" sz="1100">
                          <a:solidFill>
                            <a:schemeClr val="bg1">
                              <a:lumMod val="50000"/>
                            </a:schemeClr>
                          </a:solidFill>
                        </a:rPr>
                        <a:t>-4.1%</a:t>
                      </a:r>
                      <a:endParaRPr lang="en-US" sz="1100" dirty="0">
                        <a:solidFill>
                          <a:schemeClr val="bg1">
                            <a:lumMod val="50000"/>
                          </a:schemeClr>
                        </a:solidFill>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277677287"/>
                  </a:ext>
                </a:extLst>
              </a:tr>
              <a:tr h="320040">
                <a:tc>
                  <a:txBody>
                    <a:bodyPr/>
                    <a:lstStyle/>
                    <a:p>
                      <a:r>
                        <a:rPr lang="en-US" sz="1050" dirty="0">
                          <a:solidFill>
                            <a:schemeClr val="bg1">
                              <a:lumMod val="50000"/>
                            </a:schemeClr>
                          </a:solidFill>
                        </a:rPr>
                        <a:t>Quarter</a:t>
                      </a:r>
                    </a:p>
                  </a:txBody>
                  <a:tcPr marT="0" marB="0">
                    <a:lnR w="6350" cap="flat" cmpd="sng" algn="ctr">
                      <a:solidFill>
                        <a:schemeClr val="bg1">
                          <a:lumMod val="65000"/>
                        </a:schemeClr>
                      </a:solidFill>
                      <a:prstDash val="solid"/>
                      <a:round/>
                      <a:headEnd type="none" w="med" len="med"/>
                      <a:tailEnd type="none" w="med" len="med"/>
                    </a:lnR>
                  </a:tcPr>
                </a:tc>
                <a:tc>
                  <a:txBody>
                    <a:bodyPr/>
                    <a:lstStyle/>
                    <a:p>
                      <a:pPr algn="ctr"/>
                      <a:r>
                        <a:rPr lang="en-US" sz="1100" b="1">
                          <a:solidFill>
                            <a:schemeClr val="bg1">
                              <a:lumMod val="50000"/>
                            </a:schemeClr>
                          </a:solidFill>
                        </a:rPr>
                        <a:t>2008 Q4</a:t>
                      </a:r>
                      <a:endParaRPr lang="en-US" sz="1100" b="1" dirty="0">
                        <a:solidFill>
                          <a:schemeClr val="bg1">
                            <a:lumMod val="50000"/>
                          </a:schemeClr>
                        </a:solidFill>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tcPr>
                </a:tc>
                <a:tc>
                  <a:txBody>
                    <a:bodyPr/>
                    <a:lstStyle/>
                    <a:p>
                      <a:pPr algn="ctr"/>
                      <a:r>
                        <a:rPr lang="en-US" sz="1100" b="1">
                          <a:solidFill>
                            <a:schemeClr val="bg1">
                              <a:lumMod val="50000"/>
                            </a:schemeClr>
                          </a:solidFill>
                        </a:rPr>
                        <a:t>2020 Q1</a:t>
                      </a:r>
                      <a:endParaRPr lang="en-US" sz="1100" b="1" dirty="0">
                        <a:solidFill>
                          <a:schemeClr val="bg1">
                            <a:lumMod val="50000"/>
                          </a:schemeClr>
                        </a:solidFill>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tcPr>
                </a:tc>
                <a:tc>
                  <a:txBody>
                    <a:bodyPr/>
                    <a:lstStyle/>
                    <a:p>
                      <a:pPr algn="ctr"/>
                      <a:r>
                        <a:rPr lang="en-US" sz="1100" b="1">
                          <a:solidFill>
                            <a:schemeClr val="bg1">
                              <a:lumMod val="50000"/>
                            </a:schemeClr>
                          </a:solidFill>
                        </a:rPr>
                        <a:t>2008 Q4</a:t>
                      </a:r>
                      <a:endParaRPr lang="en-US" sz="1100" b="1" dirty="0">
                        <a:solidFill>
                          <a:schemeClr val="bg1">
                            <a:lumMod val="50000"/>
                          </a:schemeClr>
                        </a:solidFill>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tcPr>
                </a:tc>
                <a:tc>
                  <a:txBody>
                    <a:bodyPr/>
                    <a:lstStyle/>
                    <a:p>
                      <a:pPr algn="ctr"/>
                      <a:r>
                        <a:rPr lang="en-US" sz="1100" b="1">
                          <a:solidFill>
                            <a:schemeClr val="bg1">
                              <a:lumMod val="50000"/>
                            </a:schemeClr>
                          </a:solidFill>
                        </a:rPr>
                        <a:t>2008 Q4</a:t>
                      </a:r>
                      <a:endParaRPr lang="en-US" sz="1100" b="1" dirty="0">
                        <a:solidFill>
                          <a:schemeClr val="bg1">
                            <a:lumMod val="50000"/>
                          </a:schemeClr>
                        </a:solidFill>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tcPr>
                </a:tc>
                <a:tc>
                  <a:txBody>
                    <a:bodyPr/>
                    <a:lstStyle/>
                    <a:p>
                      <a:pPr algn="ctr"/>
                      <a:r>
                        <a:rPr lang="en-US" sz="1100" b="1">
                          <a:solidFill>
                            <a:schemeClr val="bg1">
                              <a:lumMod val="50000"/>
                            </a:schemeClr>
                          </a:solidFill>
                        </a:rPr>
                        <a:t> </a:t>
                      </a:r>
                      <a:endParaRPr lang="en-US" sz="1100" b="1" dirty="0">
                        <a:solidFill>
                          <a:schemeClr val="bg1">
                            <a:lumMod val="50000"/>
                          </a:schemeClr>
                        </a:solidFill>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a:r>
                        <a:rPr lang="en-US" sz="1100" b="1">
                          <a:solidFill>
                            <a:schemeClr val="bg1">
                              <a:lumMod val="50000"/>
                            </a:schemeClr>
                          </a:solidFill>
                        </a:rPr>
                        <a:t>2022 Q1</a:t>
                      </a:r>
                      <a:endParaRPr lang="en-US" sz="1100" b="1" dirty="0">
                        <a:solidFill>
                          <a:schemeClr val="bg1">
                            <a:lumMod val="50000"/>
                          </a:schemeClr>
                        </a:solidFill>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tcPr>
                </a:tc>
                <a:tc>
                  <a:txBody>
                    <a:bodyPr/>
                    <a:lstStyle/>
                    <a:p>
                      <a:pPr algn="ctr"/>
                      <a:r>
                        <a:rPr lang="en-US" sz="1100" b="1">
                          <a:solidFill>
                            <a:schemeClr val="bg1">
                              <a:lumMod val="50000"/>
                            </a:schemeClr>
                          </a:solidFill>
                        </a:rPr>
                        <a:t>2022 Q1</a:t>
                      </a:r>
                      <a:endParaRPr lang="en-US" sz="1100" b="1" dirty="0">
                        <a:solidFill>
                          <a:schemeClr val="bg1">
                            <a:lumMod val="50000"/>
                          </a:schemeClr>
                        </a:solidFill>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tcPr>
                </a:tc>
                <a:extLst>
                  <a:ext uri="{0D108BD9-81ED-4DB2-BD59-A6C34878D82A}">
                    <a16:rowId xmlns:a16="http://schemas.microsoft.com/office/drawing/2014/main" val="967709083"/>
                  </a:ext>
                </a:extLst>
              </a:tr>
            </a:tbl>
          </a:graphicData>
        </a:graphic>
      </p:graphicFrame>
      <p:sp>
        <p:nvSpPr>
          <p:cNvPr id="23" name="Up Arrow 2">
            <a:extLst>
              <a:ext uri="{FF2B5EF4-FFF2-40B4-BE49-F238E27FC236}">
                <a16:creationId xmlns:a16="http://schemas.microsoft.com/office/drawing/2014/main" id="{2484CF78-CA9D-49FD-9350-DC00AE6CB2EE}"/>
              </a:ext>
            </a:extLst>
          </p:cNvPr>
          <p:cNvSpPr/>
          <p:nvPr/>
        </p:nvSpPr>
        <p:spPr>
          <a:xfrm>
            <a:off x="1981942" y="3894025"/>
            <a:ext cx="606884" cy="677978"/>
          </a:xfrm>
          <a:prstGeom prst="upArrow">
            <a:avLst>
              <a:gd name="adj1" fmla="val 50000"/>
              <a:gd name="adj2" fmla="val 51133"/>
            </a:avLst>
          </a:prstGeom>
          <a:solidFill>
            <a:srgbClr val="C00000"/>
          </a:solidFill>
          <a:ln w="25400" cap="flat" cmpd="sng" algn="ctr">
            <a:noFill/>
            <a:prstDash val="solid"/>
          </a:ln>
          <a:effectLst/>
          <a:scene3d>
            <a:camera prst="orthographicFront">
              <a:rot lat="0" lon="0" rev="10800000"/>
            </a:camera>
            <a:lightRig rig="threePt" dir="t"/>
          </a:scene3d>
        </p:spPr>
        <p:txBody>
          <a:bodyPr wrap="square" lIns="101811" tIns="50906" rIns="101811" bIns="50906"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endParaRPr lang="en-US">
              <a:solidFill>
                <a:sysClr val="window" lastClr="FFFFFF"/>
              </a:solidFill>
              <a:latin typeface="Arial" pitchFamily="34" charset="0"/>
              <a:cs typeface="Arial" pitchFamily="34" charset="0"/>
            </a:endParaRPr>
          </a:p>
        </p:txBody>
      </p:sp>
      <p:sp>
        <p:nvSpPr>
          <p:cNvPr id="24" name="Up Arrow 2">
            <a:extLst>
              <a:ext uri="{FF2B5EF4-FFF2-40B4-BE49-F238E27FC236}">
                <a16:creationId xmlns:a16="http://schemas.microsoft.com/office/drawing/2014/main" id="{C0FF7D15-1DAB-4F81-B3C9-3268C4BB8684}"/>
              </a:ext>
            </a:extLst>
          </p:cNvPr>
          <p:cNvSpPr/>
          <p:nvPr/>
        </p:nvSpPr>
        <p:spPr>
          <a:xfrm>
            <a:off x="2857797" y="3894025"/>
            <a:ext cx="606884" cy="677978"/>
          </a:xfrm>
          <a:prstGeom prst="upArrow">
            <a:avLst>
              <a:gd name="adj1" fmla="val 50000"/>
              <a:gd name="adj2" fmla="val 51133"/>
            </a:avLst>
          </a:prstGeom>
          <a:solidFill>
            <a:srgbClr val="C00000"/>
          </a:solidFill>
          <a:ln w="25400" cap="flat" cmpd="sng" algn="ctr">
            <a:noFill/>
            <a:prstDash val="solid"/>
          </a:ln>
          <a:effectLst/>
          <a:scene3d>
            <a:camera prst="orthographicFront">
              <a:rot lat="0" lon="0" rev="10800000"/>
            </a:camera>
            <a:lightRig rig="threePt" dir="t"/>
          </a:scene3d>
        </p:spPr>
        <p:txBody>
          <a:bodyPr wrap="square" lIns="101811" tIns="50906" rIns="101811" bIns="50906"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endParaRPr lang="en-US">
              <a:solidFill>
                <a:sysClr val="window" lastClr="FFFFFF"/>
              </a:solidFill>
              <a:latin typeface="Arial" pitchFamily="34" charset="0"/>
              <a:cs typeface="Arial" pitchFamily="34" charset="0"/>
            </a:endParaRPr>
          </a:p>
        </p:txBody>
      </p:sp>
      <p:sp>
        <p:nvSpPr>
          <p:cNvPr id="26" name="Up Arrow 2">
            <a:extLst>
              <a:ext uri="{FF2B5EF4-FFF2-40B4-BE49-F238E27FC236}">
                <a16:creationId xmlns:a16="http://schemas.microsoft.com/office/drawing/2014/main" id="{7625BFE5-18B0-4D0D-8CF5-A1E8D31F8094}"/>
              </a:ext>
            </a:extLst>
          </p:cNvPr>
          <p:cNvSpPr/>
          <p:nvPr/>
        </p:nvSpPr>
        <p:spPr>
          <a:xfrm>
            <a:off x="3733652" y="3894025"/>
            <a:ext cx="606884" cy="677978"/>
          </a:xfrm>
          <a:prstGeom prst="upArrow">
            <a:avLst>
              <a:gd name="adj1" fmla="val 50000"/>
              <a:gd name="adj2" fmla="val 51133"/>
            </a:avLst>
          </a:prstGeom>
          <a:solidFill>
            <a:srgbClr val="C00000"/>
          </a:solidFill>
          <a:ln w="25400" cap="flat" cmpd="sng" algn="ctr">
            <a:noFill/>
            <a:prstDash val="solid"/>
          </a:ln>
          <a:effectLst/>
          <a:scene3d>
            <a:camera prst="orthographicFront">
              <a:rot lat="0" lon="0" rev="10800000"/>
            </a:camera>
            <a:lightRig rig="threePt" dir="t"/>
          </a:scene3d>
        </p:spPr>
        <p:txBody>
          <a:bodyPr wrap="square" lIns="101811" tIns="50906" rIns="101811" bIns="50906"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endParaRPr lang="en-US">
              <a:solidFill>
                <a:sysClr val="window" lastClr="FFFFFF"/>
              </a:solidFill>
              <a:latin typeface="Arial" pitchFamily="34" charset="0"/>
              <a:cs typeface="Arial" pitchFamily="34" charset="0"/>
            </a:endParaRPr>
          </a:p>
        </p:txBody>
      </p:sp>
      <p:sp>
        <p:nvSpPr>
          <p:cNvPr id="27" name="Up Arrow 2">
            <a:extLst>
              <a:ext uri="{FF2B5EF4-FFF2-40B4-BE49-F238E27FC236}">
                <a16:creationId xmlns:a16="http://schemas.microsoft.com/office/drawing/2014/main" id="{9B43D5C4-8C6F-4288-80EE-E1196709154C}"/>
              </a:ext>
            </a:extLst>
          </p:cNvPr>
          <p:cNvSpPr/>
          <p:nvPr/>
        </p:nvSpPr>
        <p:spPr>
          <a:xfrm>
            <a:off x="4609506" y="3894025"/>
            <a:ext cx="606884" cy="677978"/>
          </a:xfrm>
          <a:prstGeom prst="upArrow">
            <a:avLst>
              <a:gd name="adj1" fmla="val 50000"/>
              <a:gd name="adj2" fmla="val 51133"/>
            </a:avLst>
          </a:prstGeom>
          <a:solidFill>
            <a:srgbClr val="C00000"/>
          </a:solidFill>
          <a:ln w="25400" cap="flat" cmpd="sng" algn="ctr">
            <a:noFill/>
            <a:prstDash val="solid"/>
          </a:ln>
          <a:effectLst/>
          <a:scene3d>
            <a:camera prst="orthographicFront">
              <a:rot lat="0" lon="0" rev="10800000"/>
            </a:camera>
            <a:lightRig rig="threePt" dir="t"/>
          </a:scene3d>
        </p:spPr>
        <p:txBody>
          <a:bodyPr wrap="square" lIns="101811" tIns="50906" rIns="101811" bIns="50906"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endParaRPr lang="en-US">
              <a:solidFill>
                <a:sysClr val="window" lastClr="FFFFFF"/>
              </a:solidFill>
              <a:latin typeface="Arial" pitchFamily="34" charset="0"/>
              <a:cs typeface="Arial" pitchFamily="34" charset="0"/>
            </a:endParaRPr>
          </a:p>
        </p:txBody>
      </p:sp>
      <p:sp>
        <p:nvSpPr>
          <p:cNvPr id="29" name="Up Arrow 2">
            <a:extLst>
              <a:ext uri="{FF2B5EF4-FFF2-40B4-BE49-F238E27FC236}">
                <a16:creationId xmlns:a16="http://schemas.microsoft.com/office/drawing/2014/main" id="{8A40A3B1-9281-4D21-95ED-F165AB2D0B93}"/>
              </a:ext>
            </a:extLst>
          </p:cNvPr>
          <p:cNvSpPr/>
          <p:nvPr/>
        </p:nvSpPr>
        <p:spPr>
          <a:xfrm>
            <a:off x="6524931" y="3894025"/>
            <a:ext cx="606884" cy="677978"/>
          </a:xfrm>
          <a:prstGeom prst="upArrow">
            <a:avLst>
              <a:gd name="adj1" fmla="val 50000"/>
              <a:gd name="adj2" fmla="val 51133"/>
            </a:avLst>
          </a:prstGeom>
          <a:solidFill>
            <a:srgbClr val="C00000"/>
          </a:solidFill>
          <a:ln w="25400" cap="flat" cmpd="sng" algn="ctr">
            <a:noFill/>
            <a:prstDash val="solid"/>
          </a:ln>
          <a:effectLst/>
          <a:scene3d>
            <a:camera prst="orthographicFront">
              <a:rot lat="0" lon="0" rev="10800000"/>
            </a:camera>
            <a:lightRig rig="threePt" dir="t"/>
          </a:scene3d>
        </p:spPr>
        <p:txBody>
          <a:bodyPr wrap="square" lIns="101811" tIns="50906" rIns="101811" bIns="50906"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endParaRPr lang="en-US" dirty="0">
              <a:solidFill>
                <a:sysClr val="window" lastClr="FFFFFF"/>
              </a:solidFill>
              <a:latin typeface="Arial" pitchFamily="34" charset="0"/>
              <a:cs typeface="Arial" pitchFamily="34" charset="0"/>
            </a:endParaRPr>
          </a:p>
        </p:txBody>
      </p:sp>
      <p:sp>
        <p:nvSpPr>
          <p:cNvPr id="3" name="Title 2"/>
          <p:cNvSpPr>
            <a:spLocks noGrp="1"/>
          </p:cNvSpPr>
          <p:nvPr>
            <p:ph type="title"/>
          </p:nvPr>
        </p:nvSpPr>
        <p:spPr/>
        <p:txBody>
          <a:bodyPr/>
          <a:lstStyle/>
          <a:p>
            <a:r>
              <a:rPr lang="en-US" dirty="0"/>
              <a:t>Quarterly Market Summary</a:t>
            </a:r>
          </a:p>
        </p:txBody>
      </p:sp>
      <p:pic>
        <p:nvPicPr>
          <p:cNvPr id="9" name="Picture Placeholder 8" descr="A red and white logo&#10;&#10;Description automatically generated">
            <a:extLst>
              <a:ext uri="{FF2B5EF4-FFF2-40B4-BE49-F238E27FC236}">
                <a16:creationId xmlns:a16="http://schemas.microsoft.com/office/drawing/2014/main" id="{EB0AEB83-EA8B-D706-2F67-7AC88DB15056}"/>
              </a:ext>
            </a:extLst>
          </p:cNvPr>
          <p:cNvPicPr>
            <a:picLocks noGrp="1" noChangeAspect="1"/>
          </p:cNvPicPr>
          <p:nvPr>
            <p:ph type="pic" sz="quarter" idx="13"/>
          </p:nvPr>
        </p:nvPicPr>
        <p:blipFill>
          <a:blip r:embed="rId2">
            <a:extLst>
              <a:ext uri="{28A0092B-C50C-407E-A947-70E740481C1C}">
                <a14:useLocalDpi xmlns:a14="http://schemas.microsoft.com/office/drawing/2010/main" val="0"/>
              </a:ext>
            </a:extLst>
          </a:blip>
          <a:srcRect l="10575" r="10575"/>
          <a:stretch>
            <a:fillRect/>
          </a:stretch>
        </p:blipFill>
        <p:spPr/>
      </p:pic>
      <p:sp>
        <p:nvSpPr>
          <p:cNvPr id="6" name="Text Placeholder 5"/>
          <p:cNvSpPr>
            <a:spLocks noGrp="1"/>
          </p:cNvSpPr>
          <p:nvPr>
            <p:ph type="body" sz="quarter" idx="15"/>
          </p:nvPr>
        </p:nvSpPr>
        <p:spPr/>
        <p:txBody>
          <a:bodyPr/>
          <a:lstStyle/>
          <a:p>
            <a:r>
              <a:rPr lang="en-US" b="1" dirty="0"/>
              <a:t>Past performance is not a guarantee of future results. Indices are not available for direct investment. Index performance does not reflect the expenses associated with the management of an actual portfolio. </a:t>
            </a:r>
            <a:r>
              <a:rPr lang="en-US" dirty="0"/>
              <a:t>Market segment (index representation) as follows: US Stock Market (Russell 3000 Index), International Developed Stocks (MSCI World ex USA Index [net dividends]), Emerging Markets (MSCI Emerging Markets Index [net dividends]), Global Real Estate (S&amp;P Global REIT Index [net dividends]), US Bond Market (Bloomberg US Aggregate Bond Index), and Global Bond Market ex US (Bloomberg Global Aggregate ex-USD Bond Index [hedged to USD]). S&amp;P data © 2023 S&amp;P Dow Jones Indices LLC, a division of S&amp;P Global. All rights reserved. Frank Russell Company is the source and owner of the trademarks, service marks, and copyrights related to the Russell Indexes. MSCI data © MSCI 2023, all rights reserved. Bloomberg data provided by Bloomberg.</a:t>
            </a:r>
          </a:p>
        </p:txBody>
      </p:sp>
      <p:sp>
        <p:nvSpPr>
          <p:cNvPr id="5" name="Text Placeholder 4"/>
          <p:cNvSpPr>
            <a:spLocks noGrp="1"/>
          </p:cNvSpPr>
          <p:nvPr>
            <p:ph type="body" sz="quarter" idx="14"/>
          </p:nvPr>
        </p:nvSpPr>
        <p:spPr/>
        <p:txBody>
          <a:bodyPr/>
          <a:lstStyle/>
          <a:p>
            <a:pPr lvl="0"/>
            <a:r>
              <a:rPr lang="en-US" dirty="0"/>
              <a:t>Index returns</a:t>
            </a:r>
          </a:p>
        </p:txBody>
      </p:sp>
      <p:sp>
        <p:nvSpPr>
          <p:cNvPr id="2" name="Slide Number Placeholder 1"/>
          <p:cNvSpPr>
            <a:spLocks noGrp="1"/>
          </p:cNvSpPr>
          <p:nvPr>
            <p:ph type="sldNum" sz="quarter" idx="12"/>
          </p:nvPr>
        </p:nvSpPr>
        <p:spPr/>
        <p:txBody>
          <a:bodyPr/>
          <a:lstStyle/>
          <a:p>
            <a:fld id="{66F6FF41-5833-4EBF-9145-362BCED2914A}" type="slidenum">
              <a:rPr lang="en-US" smtClean="0"/>
              <a:pPr/>
              <a:t>3</a:t>
            </a:fld>
            <a:endParaRPr lang="en-US" dirty="0"/>
          </a:p>
        </p:txBody>
      </p:sp>
      <p:sp>
        <p:nvSpPr>
          <p:cNvPr id="8" name="Up Arrow 1">
            <a:extLst>
              <a:ext uri="{FF2B5EF4-FFF2-40B4-BE49-F238E27FC236}">
                <a16:creationId xmlns:a16="http://schemas.microsoft.com/office/drawing/2014/main" id="{69358A0D-0EAD-4DBE-BD1E-386AACFAD6F2}"/>
              </a:ext>
            </a:extLst>
          </p:cNvPr>
          <p:cNvSpPr/>
          <p:nvPr/>
        </p:nvSpPr>
        <p:spPr>
          <a:xfrm>
            <a:off x="5595523" y="3894025"/>
            <a:ext cx="652695" cy="677978"/>
          </a:xfrm>
          <a:prstGeom prst="upArrow">
            <a:avLst/>
          </a:prstGeom>
          <a:solidFill>
            <a:srgbClr val="C00000"/>
          </a:solidFill>
          <a:ln w="25400" cap="flat" cmpd="sng" algn="ctr">
            <a:noFill/>
            <a:prstDash val="solid"/>
          </a:ln>
          <a:effectLst/>
          <a:scene3d>
            <a:camera prst="orthographicFront">
              <a:rot lat="0" lon="0" rev="10800000"/>
            </a:camera>
            <a:lightRig rig="threePt" dir="t"/>
          </a:scene3d>
        </p:spPr>
        <p:txBody>
          <a:bodyPr wrap="square" lIns="101811" tIns="50906" rIns="101811" bIns="50906"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ctr" defTabSz="1018228"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a:ln>
                <a:noFill/>
              </a:ln>
              <a:solidFill>
                <a:sysClr val="window" lastClr="FFFFFF"/>
              </a:solidFill>
              <a:effectLst/>
              <a:uLnTx/>
              <a:uFillTx/>
              <a:latin typeface="Arial" pitchFamily="34" charset="0"/>
              <a:ea typeface="+mn-ea"/>
              <a:cs typeface="Arial" pitchFamily="34" charset="0"/>
            </a:endParaRPr>
          </a:p>
        </p:txBody>
      </p:sp>
    </p:spTree>
    <p:extLst>
      <p:ext uri="{BB962C8B-B14F-4D97-AF65-F5344CB8AC3E}">
        <p14:creationId xmlns:p14="http://schemas.microsoft.com/office/powerpoint/2010/main" val="30777582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ssetID" descr="svtx:content/slide/@id">
            <a:extLst>
              <a:ext uri="{FF2B5EF4-FFF2-40B4-BE49-F238E27FC236}">
                <a16:creationId xmlns:a16="http://schemas.microsoft.com/office/drawing/2014/main" id="{693A8304-2D68-881E-9712-1E3915A9B18C}"/>
              </a:ext>
            </a:extLst>
          </p:cNvPr>
          <p:cNvSpPr txBox="1">
            <a:spLocks noGrp="1" noRot="1" noMove="1" noResize="1" noEditPoints="1" noAdjustHandles="1" noChangeArrowheads="1" noChangeShapeType="1"/>
          </p:cNvSpPr>
          <p:nvPr/>
        </p:nvSpPr>
        <p:spPr>
          <a:xfrm>
            <a:off x="5952931" y="9829800"/>
            <a:ext cx="1819469" cy="228600"/>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algn="r" defTabSz="1018824">
              <a:lnSpc>
                <a:spcPct val="110000"/>
              </a:lnSpc>
              <a:spcBef>
                <a:spcPts val="600"/>
              </a:spcBef>
            </a:pPr>
            <a:r>
              <a:rPr lang="en-US" sz="700" dirty="0">
                <a:solidFill>
                  <a:schemeClr val="bg1">
                    <a:lumMod val="50000"/>
                  </a:schemeClr>
                </a:solidFill>
                <a:latin typeface="Avenir LT 35 Light" panose="020B0303020000020003" pitchFamily="34" charset="0"/>
                <a:cs typeface="+mn-cs"/>
              </a:rPr>
              <a:t>135196</a:t>
            </a:r>
          </a:p>
        </p:txBody>
      </p:sp>
      <p:sp>
        <p:nvSpPr>
          <p:cNvPr id="3" name="Title 2"/>
          <p:cNvSpPr>
            <a:spLocks noGrp="1"/>
          </p:cNvSpPr>
          <p:nvPr>
            <p:ph type="title"/>
          </p:nvPr>
        </p:nvSpPr>
        <p:spPr/>
        <p:txBody>
          <a:bodyPr/>
          <a:lstStyle/>
          <a:p>
            <a:r>
              <a:rPr lang="en-US" dirty="0"/>
              <a:t>Long-Term Market Summary</a:t>
            </a:r>
          </a:p>
        </p:txBody>
      </p:sp>
      <p:pic>
        <p:nvPicPr>
          <p:cNvPr id="8" name="Picture Placeholder 7" descr="A red and white logo&#10;&#10;Description automatically generated">
            <a:extLst>
              <a:ext uri="{FF2B5EF4-FFF2-40B4-BE49-F238E27FC236}">
                <a16:creationId xmlns:a16="http://schemas.microsoft.com/office/drawing/2014/main" id="{5E36B0E9-D197-75AA-F416-9676E7DA71CB}"/>
              </a:ext>
            </a:extLst>
          </p:cNvPr>
          <p:cNvPicPr>
            <a:picLocks noGrp="1" noChangeAspect="1"/>
          </p:cNvPicPr>
          <p:nvPr>
            <p:ph type="pic" sz="quarter" idx="13"/>
          </p:nvPr>
        </p:nvPicPr>
        <p:blipFill>
          <a:blip r:embed="rId2">
            <a:extLst>
              <a:ext uri="{28A0092B-C50C-407E-A947-70E740481C1C}">
                <a14:useLocalDpi xmlns:a14="http://schemas.microsoft.com/office/drawing/2010/main" val="0"/>
              </a:ext>
            </a:extLst>
          </a:blip>
          <a:srcRect l="10575" r="10575"/>
          <a:stretch>
            <a:fillRect/>
          </a:stretch>
        </p:blipFill>
        <p:spPr/>
      </p:pic>
      <p:sp>
        <p:nvSpPr>
          <p:cNvPr id="6" name="Text Placeholder 5"/>
          <p:cNvSpPr>
            <a:spLocks noGrp="1"/>
          </p:cNvSpPr>
          <p:nvPr>
            <p:ph type="body" sz="quarter" idx="15"/>
          </p:nvPr>
        </p:nvSpPr>
        <p:spPr/>
        <p:txBody>
          <a:bodyPr/>
          <a:lstStyle/>
          <a:p>
            <a:endParaRPr lang="en-US" dirty="0"/>
          </a:p>
          <a:p>
            <a:endParaRPr lang="en-US" dirty="0"/>
          </a:p>
          <a:p>
            <a:endParaRPr lang="en-US" dirty="0"/>
          </a:p>
          <a:p>
            <a:endParaRPr lang="en-US" dirty="0"/>
          </a:p>
          <a:p>
            <a:endParaRPr lang="en-US" dirty="0"/>
          </a:p>
          <a:p>
            <a:endParaRPr lang="en-US" dirty="0"/>
          </a:p>
          <a:p>
            <a:endParaRPr lang="en-US" b="1" dirty="0"/>
          </a:p>
          <a:p>
            <a:r>
              <a:rPr lang="en-US" b="1" dirty="0"/>
              <a:t>Past performance is not a guarantee of future results. Indices are not available for direct investment. Index performance does not reflect the expenses associated with the management of an actual portfolio. </a:t>
            </a:r>
            <a:r>
              <a:rPr lang="en-US" dirty="0"/>
              <a:t>Market segment (index representation) as follows: US Stock Market (Russell 3000 Index), International Developed Stocks (MSCI World ex USA Index [net dividends]), Emerging Markets (MSCI Emerging Markets Index [net dividends]), Global Real Estate (S&amp;P Global REIT Index [net dividends]), US Bond Market (Bloomberg US Aggregate Bond Index), and Global Bond Market ex US (Bloomberg Global Aggregate ex-USD Bond Index [hedged to USD]). S&amp;P data © 2023 S&amp;P Dow Jones Indices LLC, a division of S&amp;P Global. All rights reserved. Frank Russell Company is the source and owner of the trademarks, service marks, and copyrights related to the Russell Indexes. MSCI data © MSCI 2023, all rights reserved. Bloomberg data provided by Bloomberg.</a:t>
            </a:r>
          </a:p>
        </p:txBody>
      </p:sp>
      <p:sp>
        <p:nvSpPr>
          <p:cNvPr id="5" name="Text Placeholder 4"/>
          <p:cNvSpPr>
            <a:spLocks noGrp="1"/>
          </p:cNvSpPr>
          <p:nvPr>
            <p:ph type="body" sz="quarter" idx="14"/>
          </p:nvPr>
        </p:nvSpPr>
        <p:spPr/>
        <p:txBody>
          <a:bodyPr/>
          <a:lstStyle/>
          <a:p>
            <a:pPr lvl="0"/>
            <a:r>
              <a:rPr lang="en-US" dirty="0"/>
              <a:t>Index returns as of September 30, 2023</a:t>
            </a:r>
          </a:p>
        </p:txBody>
      </p:sp>
      <p:sp>
        <p:nvSpPr>
          <p:cNvPr id="2" name="Slide Number Placeholder 1"/>
          <p:cNvSpPr>
            <a:spLocks noGrp="1"/>
          </p:cNvSpPr>
          <p:nvPr>
            <p:ph type="sldNum" sz="quarter" idx="12"/>
          </p:nvPr>
        </p:nvSpPr>
        <p:spPr/>
        <p:txBody>
          <a:bodyPr/>
          <a:lstStyle/>
          <a:p>
            <a:pPr marL="0" marR="0" lvl="0" indent="0" algn="r" defTabSz="1018228" rtl="0" eaLnBrk="1" fontAlgn="auto" latinLnBrk="0" hangingPunct="1">
              <a:lnSpc>
                <a:spcPct val="100000"/>
              </a:lnSpc>
              <a:spcBef>
                <a:spcPts val="0"/>
              </a:spcBef>
              <a:spcAft>
                <a:spcPts val="0"/>
              </a:spcAft>
              <a:buClrTx/>
              <a:buSzTx/>
              <a:buFontTx/>
              <a:buNone/>
              <a:tabLst/>
              <a:defRPr/>
            </a:pPr>
            <a:fld id="{66F6FF41-5833-4EBF-9145-362BCED2914A}" type="slidenum">
              <a:rPr kumimoji="0" lang="en-US" sz="1000" b="0" i="0" u="none" strike="noStrike" kern="1200" cap="none" spc="0" normalizeH="0" baseline="0" noProof="0" smtClean="0">
                <a:ln>
                  <a:noFill/>
                </a:ln>
                <a:solidFill>
                  <a:prstClr val="white">
                    <a:lumMod val="50000"/>
                  </a:prstClr>
                </a:solidFill>
                <a:effectLst/>
                <a:uLnTx/>
                <a:uFillTx/>
                <a:latin typeface="Arial"/>
                <a:ea typeface="+mn-ea"/>
                <a:cs typeface="+mn-cs"/>
              </a:rPr>
              <a:pPr marL="0" marR="0" lvl="0" indent="0" algn="r" defTabSz="1018228" rtl="0" eaLnBrk="1" fontAlgn="auto" latinLnBrk="0" hangingPunct="1">
                <a:lnSpc>
                  <a:spcPct val="100000"/>
                </a:lnSpc>
                <a:spcBef>
                  <a:spcPts val="0"/>
                </a:spcBef>
                <a:spcAft>
                  <a:spcPts val="0"/>
                </a:spcAft>
                <a:buClrTx/>
                <a:buSzTx/>
                <a:buFontTx/>
                <a:buNone/>
                <a:tabLst/>
                <a:defRPr/>
              </a:pPr>
              <a:t>4</a:t>
            </a:fld>
            <a:endParaRPr kumimoji="0" lang="en-US" sz="1000" b="0" i="0" u="none" strike="noStrike" kern="1200" cap="none" spc="0" normalizeH="0" baseline="0" noProof="0" dirty="0">
              <a:ln>
                <a:noFill/>
              </a:ln>
              <a:solidFill>
                <a:prstClr val="white">
                  <a:lumMod val="50000"/>
                </a:prstClr>
              </a:solidFill>
              <a:effectLst/>
              <a:uLnTx/>
              <a:uFillTx/>
              <a:latin typeface="Arial"/>
              <a:ea typeface="+mn-ea"/>
              <a:cs typeface="+mn-cs"/>
            </a:endParaRPr>
          </a:p>
        </p:txBody>
      </p:sp>
      <p:graphicFrame>
        <p:nvGraphicFramePr>
          <p:cNvPr id="68" name="Table 6">
            <a:extLst>
              <a:ext uri="{FF2B5EF4-FFF2-40B4-BE49-F238E27FC236}">
                <a16:creationId xmlns:a16="http://schemas.microsoft.com/office/drawing/2014/main" id="{D290D228-2E5F-4132-80E9-04FC4AECFF9D}"/>
              </a:ext>
            </a:extLst>
          </p:cNvPr>
          <p:cNvGraphicFramePr>
            <a:graphicFrameLocks noGrp="1"/>
          </p:cNvGraphicFramePr>
          <p:nvPr>
            <p:extLst>
              <p:ext uri="{D42A27DB-BD31-4B8C-83A1-F6EECF244321}">
                <p14:modId xmlns:p14="http://schemas.microsoft.com/office/powerpoint/2010/main" val="3234400754"/>
              </p:ext>
            </p:extLst>
          </p:nvPr>
        </p:nvGraphicFramePr>
        <p:xfrm>
          <a:off x="495300" y="2592636"/>
          <a:ext cx="6783267" cy="4739640"/>
        </p:xfrm>
        <a:graphic>
          <a:graphicData uri="http://schemas.openxmlformats.org/drawingml/2006/table">
            <a:tbl>
              <a:tblPr firstRow="1" bandRow="1">
                <a:tableStyleId>{2D5ABB26-0587-4C30-8999-92F81FD0307C}</a:tableStyleId>
              </a:tblPr>
              <a:tblGrid>
                <a:gridCol w="1357426">
                  <a:extLst>
                    <a:ext uri="{9D8B030D-6E8A-4147-A177-3AD203B41FA5}">
                      <a16:colId xmlns:a16="http://schemas.microsoft.com/office/drawing/2014/main" val="1535697821"/>
                    </a:ext>
                  </a:extLst>
                </a:gridCol>
                <a:gridCol w="873875">
                  <a:extLst>
                    <a:ext uri="{9D8B030D-6E8A-4147-A177-3AD203B41FA5}">
                      <a16:colId xmlns:a16="http://schemas.microsoft.com/office/drawing/2014/main" val="3722691688"/>
                    </a:ext>
                  </a:extLst>
                </a:gridCol>
                <a:gridCol w="873875">
                  <a:extLst>
                    <a:ext uri="{9D8B030D-6E8A-4147-A177-3AD203B41FA5}">
                      <a16:colId xmlns:a16="http://schemas.microsoft.com/office/drawing/2014/main" val="1511499536"/>
                    </a:ext>
                  </a:extLst>
                </a:gridCol>
                <a:gridCol w="873875">
                  <a:extLst>
                    <a:ext uri="{9D8B030D-6E8A-4147-A177-3AD203B41FA5}">
                      <a16:colId xmlns:a16="http://schemas.microsoft.com/office/drawing/2014/main" val="3970493082"/>
                    </a:ext>
                  </a:extLst>
                </a:gridCol>
                <a:gridCol w="873875">
                  <a:extLst>
                    <a:ext uri="{9D8B030D-6E8A-4147-A177-3AD203B41FA5}">
                      <a16:colId xmlns:a16="http://schemas.microsoft.com/office/drawing/2014/main" val="1761197817"/>
                    </a:ext>
                  </a:extLst>
                </a:gridCol>
                <a:gridCol w="121549">
                  <a:extLst>
                    <a:ext uri="{9D8B030D-6E8A-4147-A177-3AD203B41FA5}">
                      <a16:colId xmlns:a16="http://schemas.microsoft.com/office/drawing/2014/main" val="685345922"/>
                    </a:ext>
                  </a:extLst>
                </a:gridCol>
                <a:gridCol w="904396">
                  <a:extLst>
                    <a:ext uri="{9D8B030D-6E8A-4147-A177-3AD203B41FA5}">
                      <a16:colId xmlns:a16="http://schemas.microsoft.com/office/drawing/2014/main" val="3406411067"/>
                    </a:ext>
                  </a:extLst>
                </a:gridCol>
                <a:gridCol w="904396">
                  <a:extLst>
                    <a:ext uri="{9D8B030D-6E8A-4147-A177-3AD203B41FA5}">
                      <a16:colId xmlns:a16="http://schemas.microsoft.com/office/drawing/2014/main" val="2190678673"/>
                    </a:ext>
                  </a:extLst>
                </a:gridCol>
              </a:tblGrid>
              <a:tr h="462888">
                <a:tc>
                  <a:txBody>
                    <a:bodyPr/>
                    <a:lstStyle/>
                    <a:p>
                      <a:endParaRPr lang="en-US" sz="1200" dirty="0"/>
                    </a:p>
                  </a:txBody>
                  <a:tcPr/>
                </a:tc>
                <a:tc>
                  <a:txBody>
                    <a:bodyPr/>
                    <a:lstStyle/>
                    <a:p>
                      <a:pPr algn="ctr"/>
                      <a:r>
                        <a:rPr lang="en-US" sz="900" dirty="0">
                          <a:solidFill>
                            <a:schemeClr val="tx1"/>
                          </a:solidFill>
                        </a:rPr>
                        <a:t>US Stock</a:t>
                      </a:r>
                    </a:p>
                    <a:p>
                      <a:pPr algn="ctr"/>
                      <a:r>
                        <a:rPr lang="en-US" sz="900" dirty="0">
                          <a:solidFill>
                            <a:schemeClr val="tx1"/>
                          </a:solidFill>
                        </a:rPr>
                        <a:t>Market</a:t>
                      </a:r>
                    </a:p>
                  </a:txBody>
                  <a:tcPr anchor="b"/>
                </a:tc>
                <a:tc>
                  <a:txBody>
                    <a:bodyPr/>
                    <a:lstStyle/>
                    <a:p>
                      <a:pPr algn="ctr"/>
                      <a:r>
                        <a:rPr lang="en-US" sz="900" dirty="0">
                          <a:solidFill>
                            <a:schemeClr val="tx1"/>
                          </a:solidFill>
                        </a:rPr>
                        <a:t>International Developed Stocks</a:t>
                      </a:r>
                    </a:p>
                  </a:txBody>
                  <a:tcPr anchor="b"/>
                </a:tc>
                <a:tc>
                  <a:txBody>
                    <a:bodyPr/>
                    <a:lstStyle/>
                    <a:p>
                      <a:pPr algn="ctr"/>
                      <a:r>
                        <a:rPr lang="en-US" sz="900" dirty="0">
                          <a:solidFill>
                            <a:schemeClr val="tx1"/>
                          </a:solidFill>
                        </a:rPr>
                        <a:t>Emerging</a:t>
                      </a:r>
                    </a:p>
                    <a:p>
                      <a:pPr algn="ctr"/>
                      <a:r>
                        <a:rPr lang="en-US" sz="900" dirty="0">
                          <a:solidFill>
                            <a:schemeClr val="tx1"/>
                          </a:solidFill>
                        </a:rPr>
                        <a:t>Markets Stocks</a:t>
                      </a:r>
                    </a:p>
                  </a:txBody>
                  <a:tcPr anchor="b"/>
                </a:tc>
                <a:tc>
                  <a:txBody>
                    <a:bodyPr/>
                    <a:lstStyle/>
                    <a:p>
                      <a:pPr algn="ctr"/>
                      <a:r>
                        <a:rPr lang="en-US" sz="900" dirty="0">
                          <a:solidFill>
                            <a:schemeClr val="tx1"/>
                          </a:solidFill>
                        </a:rPr>
                        <a:t>Global</a:t>
                      </a:r>
                    </a:p>
                    <a:p>
                      <a:pPr algn="ctr"/>
                      <a:r>
                        <a:rPr lang="en-US" sz="900" dirty="0">
                          <a:solidFill>
                            <a:schemeClr val="tx1"/>
                          </a:solidFill>
                        </a:rPr>
                        <a:t>Real Estate</a:t>
                      </a:r>
                    </a:p>
                  </a:txBody>
                  <a:tcPr anchor="b"/>
                </a:tc>
                <a:tc>
                  <a:txBody>
                    <a:bodyPr/>
                    <a:lstStyle/>
                    <a:p>
                      <a:pPr algn="ctr"/>
                      <a:endParaRPr lang="en-US" sz="900" dirty="0">
                        <a:solidFill>
                          <a:schemeClr val="tx1"/>
                        </a:solidFill>
                      </a:endParaRPr>
                    </a:p>
                  </a:txBody>
                  <a:tcPr marL="0" marR="0" marT="0" marB="0" anchor="b"/>
                </a:tc>
                <a:tc>
                  <a:txBody>
                    <a:bodyPr/>
                    <a:lstStyle/>
                    <a:p>
                      <a:pPr algn="ctr"/>
                      <a:r>
                        <a:rPr lang="en-US" sz="900" dirty="0">
                          <a:solidFill>
                            <a:schemeClr val="tx1"/>
                          </a:solidFill>
                        </a:rPr>
                        <a:t>US Bond </a:t>
                      </a:r>
                    </a:p>
                    <a:p>
                      <a:pPr algn="ctr"/>
                      <a:r>
                        <a:rPr lang="en-US" sz="900" dirty="0">
                          <a:solidFill>
                            <a:schemeClr val="tx1"/>
                          </a:solidFill>
                        </a:rPr>
                        <a:t>Market</a:t>
                      </a:r>
                    </a:p>
                  </a:txBody>
                  <a:tcPr anchor="b"/>
                </a:tc>
                <a:tc>
                  <a:txBody>
                    <a:bodyPr/>
                    <a:lstStyle/>
                    <a:p>
                      <a:pPr algn="ctr"/>
                      <a:r>
                        <a:rPr lang="en-US" sz="900" dirty="0">
                          <a:solidFill>
                            <a:schemeClr val="tx1"/>
                          </a:solidFill>
                        </a:rPr>
                        <a:t>Global Bond </a:t>
                      </a:r>
                    </a:p>
                    <a:p>
                      <a:pPr algn="ctr"/>
                      <a:r>
                        <a:rPr lang="en-US" sz="900" dirty="0">
                          <a:solidFill>
                            <a:schemeClr val="tx1"/>
                          </a:solidFill>
                        </a:rPr>
                        <a:t>Market ex US</a:t>
                      </a:r>
                    </a:p>
                  </a:txBody>
                  <a:tcPr anchor="b"/>
                </a:tc>
                <a:extLst>
                  <a:ext uri="{0D108BD9-81ED-4DB2-BD59-A6C34878D82A}">
                    <a16:rowId xmlns:a16="http://schemas.microsoft.com/office/drawing/2014/main" val="2895339872"/>
                  </a:ext>
                </a:extLst>
              </a:tr>
              <a:tr h="365760">
                <a:tc>
                  <a:txBody>
                    <a:bodyPr/>
                    <a:lstStyle/>
                    <a:p>
                      <a:r>
                        <a:rPr lang="en-US" sz="1050" dirty="0">
                          <a:solidFill>
                            <a:schemeClr val="bg1"/>
                          </a:solidFill>
                          <a:latin typeface="+mj-lt"/>
                        </a:rPr>
                        <a:t>1 Year</a:t>
                      </a:r>
                    </a:p>
                  </a:txBody>
                  <a:tcPr anchor="ctr">
                    <a:lnR w="6350" cap="flat" cmpd="sng" algn="ctr">
                      <a:solidFill>
                        <a:schemeClr val="bg1"/>
                      </a:solidFill>
                      <a:prstDash val="solid"/>
                      <a:round/>
                      <a:headEnd type="none" w="med" len="med"/>
                      <a:tailEnd type="none" w="med" len="med"/>
                    </a:lnR>
                    <a:solidFill>
                      <a:schemeClr val="bg1">
                        <a:lumMod val="50000"/>
                      </a:schemeClr>
                    </a:solidFill>
                  </a:tcPr>
                </a:tc>
                <a:tc gridSpan="4">
                  <a:txBody>
                    <a:bodyPr/>
                    <a:lstStyle/>
                    <a:p>
                      <a:pPr algn="ctr"/>
                      <a:r>
                        <a:rPr lang="en-US" sz="1050" dirty="0">
                          <a:solidFill>
                            <a:schemeClr val="bg1"/>
                          </a:solidFill>
                          <a:latin typeface="+mj-lt"/>
                        </a:rPr>
                        <a:t>STOCKS</a:t>
                      </a:r>
                    </a:p>
                  </a:txBody>
                  <a:tcPr anchor="ctr">
                    <a:lnL w="6350" cap="flat" cmpd="sng" algn="ctr">
                      <a:solidFill>
                        <a:schemeClr val="bg1"/>
                      </a:solidFill>
                      <a:prstDash val="solid"/>
                      <a:round/>
                      <a:headEnd type="none" w="med" len="med"/>
                      <a:tailEnd type="none" w="med" len="med"/>
                    </a:lnL>
                    <a:solidFill>
                      <a:schemeClr val="bg1">
                        <a:lumMod val="50000"/>
                      </a:schemeClr>
                    </a:solidFill>
                  </a:tcPr>
                </a:tc>
                <a:tc hMerge="1">
                  <a:txBody>
                    <a:bodyPr/>
                    <a:lstStyle/>
                    <a:p>
                      <a:endParaRPr lang="en-US" sz="1200" dirty="0">
                        <a:solidFill>
                          <a:schemeClr val="bg1"/>
                        </a:solidFill>
                      </a:endParaRPr>
                    </a:p>
                  </a:txBody>
                  <a:tcPr>
                    <a:solidFill>
                      <a:schemeClr val="bg1">
                        <a:lumMod val="50000"/>
                      </a:schemeClr>
                    </a:solidFill>
                  </a:tcPr>
                </a:tc>
                <a:tc hMerge="1">
                  <a:txBody>
                    <a:bodyPr/>
                    <a:lstStyle/>
                    <a:p>
                      <a:endParaRPr lang="en-US" sz="1200" dirty="0">
                        <a:solidFill>
                          <a:schemeClr val="bg1"/>
                        </a:solidFill>
                      </a:endParaRPr>
                    </a:p>
                  </a:txBody>
                  <a:tcPr>
                    <a:solidFill>
                      <a:schemeClr val="bg1">
                        <a:lumMod val="50000"/>
                      </a:schemeClr>
                    </a:solidFill>
                  </a:tcPr>
                </a:tc>
                <a:tc hMerge="1">
                  <a:txBody>
                    <a:bodyPr/>
                    <a:lstStyle/>
                    <a:p>
                      <a:endParaRPr lang="en-US" sz="1200" dirty="0">
                        <a:solidFill>
                          <a:schemeClr val="bg1"/>
                        </a:solidFill>
                      </a:endParaRPr>
                    </a:p>
                  </a:txBody>
                  <a:tcPr>
                    <a:solidFill>
                      <a:schemeClr val="bg1">
                        <a:lumMod val="50000"/>
                      </a:schemeClr>
                    </a:solidFill>
                  </a:tcPr>
                </a:tc>
                <a:tc>
                  <a:txBody>
                    <a:bodyPr/>
                    <a:lstStyle/>
                    <a:p>
                      <a:endParaRPr lang="en-US" sz="1050" dirty="0">
                        <a:latin typeface="+mj-lt"/>
                      </a:endParaRPr>
                    </a:p>
                  </a:txBody>
                  <a:tcPr marL="0" marR="0" marT="0" marB="0" anchor="b">
                    <a:solidFill>
                      <a:schemeClr val="bg1">
                        <a:lumMod val="85000"/>
                      </a:schemeClr>
                    </a:solidFill>
                  </a:tcPr>
                </a:tc>
                <a:tc gridSpan="2">
                  <a:txBody>
                    <a:bodyPr/>
                    <a:lstStyle/>
                    <a:p>
                      <a:pPr algn="ctr"/>
                      <a:r>
                        <a:rPr lang="en-US" sz="1050" dirty="0">
                          <a:solidFill>
                            <a:schemeClr val="bg1"/>
                          </a:solidFill>
                          <a:latin typeface="+mj-lt"/>
                        </a:rPr>
                        <a:t>BONDS</a:t>
                      </a:r>
                    </a:p>
                  </a:txBody>
                  <a:tcPr anchor="ctr">
                    <a:solidFill>
                      <a:schemeClr val="bg1">
                        <a:lumMod val="50000"/>
                      </a:schemeClr>
                    </a:solidFill>
                  </a:tcPr>
                </a:tc>
                <a:tc hMerge="1">
                  <a:txBody>
                    <a:bodyPr/>
                    <a:lstStyle/>
                    <a:p>
                      <a:endParaRPr lang="en-US" sz="1200" dirty="0"/>
                    </a:p>
                  </a:txBody>
                  <a:tcPr>
                    <a:solidFill>
                      <a:schemeClr val="bg1">
                        <a:lumMod val="50000"/>
                      </a:schemeClr>
                    </a:solidFill>
                  </a:tcPr>
                </a:tc>
                <a:extLst>
                  <a:ext uri="{0D108BD9-81ED-4DB2-BD59-A6C34878D82A}">
                    <a16:rowId xmlns:a16="http://schemas.microsoft.com/office/drawing/2014/main" val="462145158"/>
                  </a:ext>
                </a:extLst>
              </a:tr>
              <a:tr h="320040">
                <a:tc>
                  <a:txBody>
                    <a:bodyPr/>
                    <a:lstStyle/>
                    <a:p>
                      <a:endParaRPr lang="en-US" sz="1050" dirty="0"/>
                    </a:p>
                  </a:txBody>
                  <a:tcPr anchor="ctr">
                    <a:lnR w="6350" cap="flat" cmpd="sng" algn="ctr">
                      <a:solidFill>
                        <a:schemeClr val="bg1">
                          <a:lumMod val="65000"/>
                        </a:schemeClr>
                      </a:solidFill>
                      <a:prstDash val="solid"/>
                      <a:round/>
                      <a:headEnd type="none" w="med" len="med"/>
                      <a:tailEnd type="none" w="med" len="med"/>
                    </a:lnR>
                  </a:tcPr>
                </a:tc>
                <a:tc>
                  <a:txBody>
                    <a:bodyPr/>
                    <a:lstStyle/>
                    <a:p>
                      <a:pPr marL="0" algn="ctr" defTabSz="1018228" rtl="0" eaLnBrk="1" latinLnBrk="0" hangingPunct="1"/>
                      <a:r>
                        <a:rPr lang="en-US" sz="1100" kern="1200" dirty="0">
                          <a:solidFill>
                            <a:schemeClr val="tx1"/>
                          </a:solidFill>
                          <a:latin typeface="+mn-lt"/>
                          <a:ea typeface="+mn-ea"/>
                          <a:cs typeface="+mn-cs"/>
                        </a:rPr>
                        <a:t>20.46%</a:t>
                      </a:r>
                    </a:p>
                  </a:txBody>
                  <a:tcPr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marL="0" algn="ctr" defTabSz="1018228" rtl="0" eaLnBrk="1" latinLnBrk="0" hangingPunct="1"/>
                      <a:r>
                        <a:rPr lang="en-US" sz="1100" kern="1200">
                          <a:solidFill>
                            <a:schemeClr val="tx1"/>
                          </a:solidFill>
                          <a:latin typeface="+mn-lt"/>
                          <a:ea typeface="+mn-ea"/>
                          <a:cs typeface="+mn-cs"/>
                        </a:rPr>
                        <a:t>24.00%</a:t>
                      </a:r>
                      <a:endParaRPr lang="en-US" sz="1100" kern="1200" dirty="0">
                        <a:solidFill>
                          <a:schemeClr val="tx1"/>
                        </a:solidFill>
                        <a:latin typeface="+mn-lt"/>
                        <a:ea typeface="+mn-ea"/>
                        <a:cs typeface="+mn-cs"/>
                      </a:endParaRPr>
                    </a:p>
                  </a:txBody>
                  <a:tcPr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marL="0" algn="ctr" defTabSz="1018228" rtl="0" eaLnBrk="1" latinLnBrk="0" hangingPunct="1"/>
                      <a:r>
                        <a:rPr lang="en-US" sz="1100" kern="1200" dirty="0">
                          <a:solidFill>
                            <a:schemeClr val="tx1"/>
                          </a:solidFill>
                          <a:latin typeface="+mn-lt"/>
                          <a:ea typeface="+mn-ea"/>
                          <a:cs typeface="+mn-cs"/>
                        </a:rPr>
                        <a:t>11.70%</a:t>
                      </a:r>
                    </a:p>
                  </a:txBody>
                  <a:tcPr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marL="0" algn="ctr" defTabSz="1018228" rtl="0" eaLnBrk="1" latinLnBrk="0" hangingPunct="1"/>
                      <a:r>
                        <a:rPr lang="en-US" sz="1100" kern="1200" dirty="0">
                          <a:solidFill>
                            <a:schemeClr val="tx1"/>
                          </a:solidFill>
                          <a:latin typeface="+mn-lt"/>
                          <a:ea typeface="+mn-ea"/>
                          <a:cs typeface="+mn-cs"/>
                        </a:rPr>
                        <a:t>2.03%</a:t>
                      </a:r>
                    </a:p>
                  </a:txBody>
                  <a:tcPr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marL="0" algn="ctr" defTabSz="1018228" rtl="0" eaLnBrk="1" latinLnBrk="0" hangingPunct="1"/>
                      <a:r>
                        <a:rPr lang="en-US" sz="1100" kern="1200" dirty="0">
                          <a:solidFill>
                            <a:schemeClr val="tx1"/>
                          </a:solidFill>
                          <a:latin typeface="+mn-lt"/>
                          <a:ea typeface="+mn-ea"/>
                          <a:cs typeface="+mn-cs"/>
                        </a:rPr>
                        <a:t> </a:t>
                      </a: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marL="0" algn="ctr" defTabSz="1018228" rtl="0" eaLnBrk="1" latinLnBrk="0" hangingPunct="1"/>
                      <a:r>
                        <a:rPr lang="en-US" sz="1100" kern="1200" dirty="0">
                          <a:solidFill>
                            <a:schemeClr val="tx1"/>
                          </a:solidFill>
                          <a:latin typeface="+mn-lt"/>
                          <a:ea typeface="+mn-ea"/>
                          <a:cs typeface="+mn-cs"/>
                        </a:rPr>
                        <a:t>0.64%</a:t>
                      </a:r>
                    </a:p>
                  </a:txBody>
                  <a:tcPr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marL="0" algn="ctr" defTabSz="1018228" rtl="0" eaLnBrk="1" latinLnBrk="0" hangingPunct="1"/>
                      <a:r>
                        <a:rPr lang="en-US" sz="1100" kern="1200">
                          <a:solidFill>
                            <a:schemeClr val="tx1"/>
                          </a:solidFill>
                          <a:latin typeface="+mn-lt"/>
                          <a:ea typeface="+mn-ea"/>
                          <a:cs typeface="+mn-cs"/>
                        </a:rPr>
                        <a:t>2.99%</a:t>
                      </a:r>
                      <a:endParaRPr lang="en-US" sz="1100" kern="1200" dirty="0">
                        <a:solidFill>
                          <a:schemeClr val="tx1"/>
                        </a:solidFill>
                        <a:latin typeface="+mn-lt"/>
                        <a:ea typeface="+mn-ea"/>
                        <a:cs typeface="+mn-cs"/>
                      </a:endParaRPr>
                    </a:p>
                  </a:txBody>
                  <a:tcPr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extLst>
                  <a:ext uri="{0D108BD9-81ED-4DB2-BD59-A6C34878D82A}">
                    <a16:rowId xmlns:a16="http://schemas.microsoft.com/office/drawing/2014/main" val="2257848847"/>
                  </a:ext>
                </a:extLst>
              </a:tr>
              <a:tr h="640080">
                <a:tc>
                  <a:txBody>
                    <a:bodyPr/>
                    <a:lstStyle/>
                    <a:p>
                      <a:endParaRPr lang="en-US" sz="1050" dirty="0"/>
                    </a:p>
                  </a:txBody>
                  <a:tcPr anchor="ctr">
                    <a:lnR w="6350" cap="flat" cmpd="sng" algn="ctr">
                      <a:solidFill>
                        <a:schemeClr val="bg1">
                          <a:lumMod val="65000"/>
                        </a:schemeClr>
                      </a:solidFill>
                      <a:prstDash val="solid"/>
                      <a:round/>
                      <a:headEnd type="none" w="med" len="med"/>
                      <a:tailEnd type="none" w="med" len="med"/>
                    </a:lnR>
                  </a:tcPr>
                </a:tc>
                <a:tc>
                  <a:txBody>
                    <a:bodyPr/>
                    <a:lstStyle/>
                    <a:p>
                      <a:endParaRPr lang="en-US" sz="1100" dirty="0"/>
                    </a:p>
                  </a:txBody>
                  <a:tcPr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endParaRPr lang="en-US" sz="1100" dirty="0"/>
                    </a:p>
                  </a:txBody>
                  <a:tcPr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endParaRPr lang="en-US" sz="1100" dirty="0"/>
                    </a:p>
                  </a:txBody>
                  <a:tcPr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endParaRPr lang="en-US" sz="1100" dirty="0"/>
                    </a:p>
                  </a:txBody>
                  <a:tcPr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endParaRPr lang="en-US" sz="1100" dirty="0"/>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endParaRPr lang="en-US" sz="1100" dirty="0"/>
                    </a:p>
                  </a:txBody>
                  <a:tcPr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endParaRPr lang="en-US" sz="1100" dirty="0"/>
                    </a:p>
                  </a:txBody>
                  <a:tcPr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extLst>
                  <a:ext uri="{0D108BD9-81ED-4DB2-BD59-A6C34878D82A}">
                    <a16:rowId xmlns:a16="http://schemas.microsoft.com/office/drawing/2014/main" val="2968481374"/>
                  </a:ext>
                </a:extLst>
              </a:tr>
              <a:tr h="182880">
                <a:tc>
                  <a:txBody>
                    <a:bodyPr/>
                    <a:lstStyle/>
                    <a:p>
                      <a:endParaRPr lang="en-US" sz="1050" dirty="0"/>
                    </a:p>
                  </a:txBody>
                  <a:tcPr marL="0" marR="0" marT="0" marB="0" anchor="ctr"/>
                </a:tc>
                <a:tc>
                  <a:txBody>
                    <a:bodyPr/>
                    <a:lstStyle/>
                    <a:p>
                      <a:endParaRPr lang="en-US" sz="1100" dirty="0"/>
                    </a:p>
                  </a:txBody>
                  <a:tcPr marL="0" marR="0" marT="0" marB="0" anchor="b"/>
                </a:tc>
                <a:tc>
                  <a:txBody>
                    <a:bodyPr/>
                    <a:lstStyle/>
                    <a:p>
                      <a:endParaRPr lang="en-US" sz="1100" dirty="0"/>
                    </a:p>
                  </a:txBody>
                  <a:tcPr marL="0" marR="0" marT="0" marB="0" anchor="b"/>
                </a:tc>
                <a:tc>
                  <a:txBody>
                    <a:bodyPr/>
                    <a:lstStyle/>
                    <a:p>
                      <a:endParaRPr lang="en-US" sz="1100" dirty="0"/>
                    </a:p>
                  </a:txBody>
                  <a:tcPr marL="0" marR="0" marT="0" marB="0" anchor="b"/>
                </a:tc>
                <a:tc>
                  <a:txBody>
                    <a:bodyPr/>
                    <a:lstStyle/>
                    <a:p>
                      <a:endParaRPr lang="en-US" sz="1100" dirty="0"/>
                    </a:p>
                  </a:txBody>
                  <a:tcPr marL="0" marR="0" marT="0" marB="0" anchor="b"/>
                </a:tc>
                <a:tc>
                  <a:txBody>
                    <a:bodyPr/>
                    <a:lstStyle/>
                    <a:p>
                      <a:endParaRPr lang="en-US" sz="1100" dirty="0"/>
                    </a:p>
                  </a:txBody>
                  <a:tcPr marL="0" marR="0" marT="0" marB="0" anchor="b"/>
                </a:tc>
                <a:tc>
                  <a:txBody>
                    <a:bodyPr/>
                    <a:lstStyle/>
                    <a:p>
                      <a:endParaRPr lang="en-US" sz="1100" dirty="0"/>
                    </a:p>
                  </a:txBody>
                  <a:tcPr marL="0" marR="0" marT="0" marB="0" anchor="b"/>
                </a:tc>
                <a:tc>
                  <a:txBody>
                    <a:bodyPr/>
                    <a:lstStyle/>
                    <a:p>
                      <a:endParaRPr lang="en-US" sz="1100" dirty="0"/>
                    </a:p>
                  </a:txBody>
                  <a:tcPr marL="0" marR="0" marT="0" marB="0" anchor="b"/>
                </a:tc>
                <a:extLst>
                  <a:ext uri="{0D108BD9-81ED-4DB2-BD59-A6C34878D82A}">
                    <a16:rowId xmlns:a16="http://schemas.microsoft.com/office/drawing/2014/main" val="1110000147"/>
                  </a:ext>
                </a:extLst>
              </a:tr>
              <a:tr h="365760">
                <a:tc>
                  <a:txBody>
                    <a:bodyPr/>
                    <a:lstStyle/>
                    <a:p>
                      <a:r>
                        <a:rPr lang="en-US" sz="1050" dirty="0">
                          <a:solidFill>
                            <a:schemeClr val="bg1"/>
                          </a:solidFill>
                          <a:latin typeface="+mj-lt"/>
                        </a:rPr>
                        <a:t>5 Years</a:t>
                      </a:r>
                    </a:p>
                  </a:txBody>
                  <a:tcPr anchor="ctr">
                    <a:lnR w="6350" cap="flat" cmpd="sng" algn="ctr">
                      <a:solidFill>
                        <a:schemeClr val="bg1"/>
                      </a:solidFill>
                      <a:prstDash val="solid"/>
                      <a:round/>
                      <a:headEnd type="none" w="med" len="med"/>
                      <a:tailEnd type="none" w="med" len="med"/>
                    </a:lnR>
                    <a:solidFill>
                      <a:schemeClr val="bg1">
                        <a:lumMod val="50000"/>
                      </a:schemeClr>
                    </a:solidFill>
                  </a:tcPr>
                </a:tc>
                <a:tc>
                  <a:txBody>
                    <a:bodyPr/>
                    <a:lstStyle/>
                    <a:p>
                      <a:r>
                        <a:rPr lang="en-US" sz="1100"/>
                        <a:t> </a:t>
                      </a:r>
                      <a:endParaRPr lang="en-US" sz="1100" dirty="0"/>
                    </a:p>
                  </a:txBody>
                  <a:tcPr anchor="b">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solidFill>
                      <a:schemeClr val="bg1">
                        <a:lumMod val="50000"/>
                      </a:schemeClr>
                    </a:solidFill>
                  </a:tcPr>
                </a:tc>
                <a:tc>
                  <a:txBody>
                    <a:bodyPr/>
                    <a:lstStyle/>
                    <a:p>
                      <a:r>
                        <a:rPr lang="en-US" sz="1100"/>
                        <a:t> </a:t>
                      </a:r>
                      <a:endParaRPr lang="en-US" sz="1100" dirty="0"/>
                    </a:p>
                  </a:txBody>
                  <a:tcPr anchor="b">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solidFill>
                      <a:schemeClr val="bg1">
                        <a:lumMod val="50000"/>
                      </a:schemeClr>
                    </a:solidFill>
                  </a:tcPr>
                </a:tc>
                <a:tc>
                  <a:txBody>
                    <a:bodyPr/>
                    <a:lstStyle/>
                    <a:p>
                      <a:r>
                        <a:rPr lang="en-US" sz="1100"/>
                        <a:t> </a:t>
                      </a:r>
                      <a:endParaRPr lang="en-US" sz="1100" dirty="0"/>
                    </a:p>
                  </a:txBody>
                  <a:tcPr anchor="b">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solidFill>
                      <a:schemeClr val="bg1">
                        <a:lumMod val="50000"/>
                      </a:schemeClr>
                    </a:solidFill>
                  </a:tcPr>
                </a:tc>
                <a:tc>
                  <a:txBody>
                    <a:bodyPr/>
                    <a:lstStyle/>
                    <a:p>
                      <a:r>
                        <a:rPr lang="en-US" sz="1100"/>
                        <a:t> </a:t>
                      </a:r>
                      <a:endParaRPr lang="en-US" sz="1100" dirty="0"/>
                    </a:p>
                  </a:txBody>
                  <a:tcPr anchor="b">
                    <a:lnL w="6350" cap="flat" cmpd="sng" algn="ctr">
                      <a:solidFill>
                        <a:schemeClr val="bg1"/>
                      </a:solidFill>
                      <a:prstDash val="solid"/>
                      <a:round/>
                      <a:headEnd type="none" w="med" len="med"/>
                      <a:tailEnd type="none" w="med" len="med"/>
                    </a:lnL>
                    <a:solidFill>
                      <a:schemeClr val="bg1">
                        <a:lumMod val="50000"/>
                      </a:schemeClr>
                    </a:solidFill>
                  </a:tcPr>
                </a:tc>
                <a:tc>
                  <a:txBody>
                    <a:bodyPr/>
                    <a:lstStyle/>
                    <a:p>
                      <a:endParaRPr lang="en-US" sz="1100" dirty="0"/>
                    </a:p>
                  </a:txBody>
                  <a:tcPr marL="0" marR="0" marT="0" marB="0" anchor="b">
                    <a:solidFill>
                      <a:schemeClr val="bg1">
                        <a:lumMod val="85000"/>
                      </a:schemeClr>
                    </a:solidFill>
                  </a:tcPr>
                </a:tc>
                <a:tc>
                  <a:txBody>
                    <a:bodyPr/>
                    <a:lstStyle/>
                    <a:p>
                      <a:r>
                        <a:rPr lang="en-US" sz="1100"/>
                        <a:t> </a:t>
                      </a:r>
                      <a:endParaRPr lang="en-US" sz="1100" dirty="0"/>
                    </a:p>
                  </a:txBody>
                  <a:tcPr anchor="b">
                    <a:lnR w="6350" cap="flat" cmpd="sng" algn="ctr">
                      <a:solidFill>
                        <a:schemeClr val="bg1"/>
                      </a:solidFill>
                      <a:prstDash val="solid"/>
                      <a:round/>
                      <a:headEnd type="none" w="med" len="med"/>
                      <a:tailEnd type="none" w="med" len="med"/>
                    </a:lnR>
                    <a:solidFill>
                      <a:schemeClr val="bg1">
                        <a:lumMod val="50000"/>
                      </a:schemeClr>
                    </a:solidFill>
                  </a:tcPr>
                </a:tc>
                <a:tc>
                  <a:txBody>
                    <a:bodyPr/>
                    <a:lstStyle/>
                    <a:p>
                      <a:r>
                        <a:rPr lang="en-US" sz="1100"/>
                        <a:t> </a:t>
                      </a:r>
                      <a:endParaRPr lang="en-US" sz="1100" dirty="0"/>
                    </a:p>
                  </a:txBody>
                  <a:tcPr anchor="b">
                    <a:lnL w="6350" cap="flat" cmpd="sng" algn="ctr">
                      <a:solidFill>
                        <a:schemeClr val="bg1"/>
                      </a:solidFill>
                      <a:prstDash val="solid"/>
                      <a:round/>
                      <a:headEnd type="none" w="med" len="med"/>
                      <a:tailEnd type="none" w="med" len="med"/>
                    </a:lnL>
                    <a:solidFill>
                      <a:schemeClr val="bg1">
                        <a:lumMod val="50000"/>
                      </a:schemeClr>
                    </a:solidFill>
                  </a:tcPr>
                </a:tc>
                <a:extLst>
                  <a:ext uri="{0D108BD9-81ED-4DB2-BD59-A6C34878D82A}">
                    <a16:rowId xmlns:a16="http://schemas.microsoft.com/office/drawing/2014/main" val="3665611152"/>
                  </a:ext>
                </a:extLst>
              </a:tr>
              <a:tr h="320040">
                <a:tc>
                  <a:txBody>
                    <a:bodyPr/>
                    <a:lstStyle/>
                    <a:p>
                      <a:endParaRPr lang="en-US" sz="1050" dirty="0">
                        <a:solidFill>
                          <a:schemeClr val="bg1">
                            <a:lumMod val="50000"/>
                          </a:schemeClr>
                        </a:solidFill>
                      </a:endParaRPr>
                    </a:p>
                  </a:txBody>
                  <a:tcPr anchor="ctr">
                    <a:lnR w="6350" cap="flat" cmpd="sng" algn="ctr">
                      <a:solidFill>
                        <a:schemeClr val="bg1">
                          <a:lumMod val="65000"/>
                        </a:schemeClr>
                      </a:solidFill>
                      <a:prstDash val="solid"/>
                      <a:round/>
                      <a:headEnd type="none" w="med" len="med"/>
                      <a:tailEnd type="none" w="med" len="med"/>
                    </a:lnR>
                  </a:tcPr>
                </a:tc>
                <a:tc>
                  <a:txBody>
                    <a:bodyPr/>
                    <a:lstStyle/>
                    <a:p>
                      <a:pPr algn="ctr"/>
                      <a:r>
                        <a:rPr lang="en-US" sz="1100">
                          <a:solidFill>
                            <a:schemeClr val="tx1"/>
                          </a:solidFill>
                        </a:rPr>
                        <a:t>9.14%</a:t>
                      </a:r>
                      <a:endParaRPr lang="en-US" sz="1100" dirty="0">
                        <a:solidFill>
                          <a:schemeClr val="tx1"/>
                        </a:solidFill>
                      </a:endParaRPr>
                    </a:p>
                  </a:txBody>
                  <a:tcPr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a:r>
                        <a:rPr lang="en-US" sz="1100">
                          <a:solidFill>
                            <a:schemeClr val="tx1"/>
                          </a:solidFill>
                        </a:rPr>
                        <a:t>3.44%</a:t>
                      </a:r>
                      <a:endParaRPr lang="en-US" sz="1100" dirty="0">
                        <a:solidFill>
                          <a:schemeClr val="tx1"/>
                        </a:solidFill>
                      </a:endParaRPr>
                    </a:p>
                  </a:txBody>
                  <a:tcPr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marL="0" algn="ctr" defTabSz="1018228" rtl="0" eaLnBrk="1" latinLnBrk="0" hangingPunct="1"/>
                      <a:r>
                        <a:rPr lang="en-US" sz="1100" kern="1200">
                          <a:solidFill>
                            <a:schemeClr val="tx1"/>
                          </a:solidFill>
                          <a:latin typeface="+mn-lt"/>
                          <a:ea typeface="+mn-ea"/>
                          <a:cs typeface="+mn-cs"/>
                        </a:rPr>
                        <a:t>0.55%</a:t>
                      </a:r>
                      <a:endParaRPr lang="en-US" sz="1100" kern="1200" dirty="0">
                        <a:solidFill>
                          <a:schemeClr val="tx1"/>
                        </a:solidFill>
                        <a:latin typeface="+mn-lt"/>
                        <a:ea typeface="+mn-ea"/>
                        <a:cs typeface="+mn-cs"/>
                      </a:endParaRPr>
                    </a:p>
                  </a:txBody>
                  <a:tcPr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a:r>
                        <a:rPr lang="en-US" sz="1100">
                          <a:solidFill>
                            <a:schemeClr val="tx1"/>
                          </a:solidFill>
                        </a:rPr>
                        <a:t>0.01%</a:t>
                      </a:r>
                      <a:endParaRPr lang="en-US" sz="1100" dirty="0">
                        <a:solidFill>
                          <a:schemeClr val="tx1"/>
                        </a:solidFill>
                      </a:endParaRPr>
                    </a:p>
                  </a:txBody>
                  <a:tcPr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a:r>
                        <a:rPr lang="en-US" sz="1100">
                          <a:solidFill>
                            <a:schemeClr val="tx1"/>
                          </a:solidFill>
                        </a:rPr>
                        <a:t> </a:t>
                      </a:r>
                      <a:endParaRPr lang="en-US" sz="1100" dirty="0">
                        <a:solidFill>
                          <a:schemeClr val="tx1"/>
                        </a:solidFill>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a:r>
                        <a:rPr lang="en-US" sz="1100">
                          <a:solidFill>
                            <a:schemeClr val="tx1"/>
                          </a:solidFill>
                        </a:rPr>
                        <a:t>0.10%</a:t>
                      </a:r>
                      <a:endParaRPr lang="en-US" sz="1100" dirty="0">
                        <a:solidFill>
                          <a:schemeClr val="tx1"/>
                        </a:solidFill>
                      </a:endParaRPr>
                    </a:p>
                  </a:txBody>
                  <a:tcPr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a:r>
                        <a:rPr lang="en-US" sz="1100">
                          <a:solidFill>
                            <a:schemeClr val="tx1"/>
                          </a:solidFill>
                        </a:rPr>
                        <a:t>0.83%</a:t>
                      </a:r>
                      <a:endParaRPr lang="en-US" sz="1100" dirty="0">
                        <a:solidFill>
                          <a:schemeClr val="tx1"/>
                        </a:solidFill>
                      </a:endParaRPr>
                    </a:p>
                  </a:txBody>
                  <a:tcPr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extLst>
                  <a:ext uri="{0D108BD9-81ED-4DB2-BD59-A6C34878D82A}">
                    <a16:rowId xmlns:a16="http://schemas.microsoft.com/office/drawing/2014/main" val="1848628370"/>
                  </a:ext>
                </a:extLst>
              </a:tr>
              <a:tr h="640080">
                <a:tc>
                  <a:txBody>
                    <a:bodyPr/>
                    <a:lstStyle/>
                    <a:p>
                      <a:endParaRPr lang="en-US" sz="1050" dirty="0">
                        <a:solidFill>
                          <a:schemeClr val="bg1">
                            <a:lumMod val="50000"/>
                          </a:schemeClr>
                        </a:solidFill>
                      </a:endParaRPr>
                    </a:p>
                  </a:txBody>
                  <a:tcPr anchor="ctr">
                    <a:lnR w="6350" cap="flat" cmpd="sng" algn="ctr">
                      <a:solidFill>
                        <a:schemeClr val="bg1">
                          <a:lumMod val="65000"/>
                        </a:schemeClr>
                      </a:solidFill>
                      <a:prstDash val="solid"/>
                      <a:round/>
                      <a:headEnd type="none" w="med" len="med"/>
                      <a:tailEnd type="none" w="med" len="med"/>
                    </a:lnR>
                    <a:lnB>
                      <a:noFill/>
                    </a:lnB>
                  </a:tcPr>
                </a:tc>
                <a:tc>
                  <a:txBody>
                    <a:bodyPr/>
                    <a:lstStyle/>
                    <a:p>
                      <a:pPr algn="ctr"/>
                      <a:r>
                        <a:rPr lang="en-US" sz="1100">
                          <a:solidFill>
                            <a:schemeClr val="bg1">
                              <a:lumMod val="50000"/>
                            </a:schemeClr>
                          </a:solidFill>
                        </a:rPr>
                        <a:t> </a:t>
                      </a:r>
                      <a:endParaRPr lang="en-US" sz="1100" dirty="0">
                        <a:solidFill>
                          <a:schemeClr val="bg1">
                            <a:lumMod val="50000"/>
                          </a:schemeClr>
                        </a:solidFill>
                      </a:endParaRPr>
                    </a:p>
                  </a:txBody>
                  <a:tcPr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B>
                      <a:noFill/>
                    </a:lnB>
                  </a:tcPr>
                </a:tc>
                <a:tc>
                  <a:txBody>
                    <a:bodyPr/>
                    <a:lstStyle/>
                    <a:p>
                      <a:pPr algn="ctr"/>
                      <a:endParaRPr lang="en-US" sz="1100" dirty="0">
                        <a:solidFill>
                          <a:schemeClr val="bg1">
                            <a:lumMod val="50000"/>
                          </a:schemeClr>
                        </a:solidFill>
                      </a:endParaRPr>
                    </a:p>
                  </a:txBody>
                  <a:tcPr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B>
                      <a:noFill/>
                    </a:lnB>
                  </a:tcPr>
                </a:tc>
                <a:tc>
                  <a:txBody>
                    <a:bodyPr/>
                    <a:lstStyle/>
                    <a:p>
                      <a:pPr algn="ctr"/>
                      <a:r>
                        <a:rPr lang="en-US" sz="1100">
                          <a:solidFill>
                            <a:schemeClr val="bg1">
                              <a:lumMod val="50000"/>
                            </a:schemeClr>
                          </a:solidFill>
                        </a:rPr>
                        <a:t> </a:t>
                      </a:r>
                      <a:endParaRPr lang="en-US" sz="1100" dirty="0">
                        <a:solidFill>
                          <a:schemeClr val="bg1">
                            <a:lumMod val="50000"/>
                          </a:schemeClr>
                        </a:solidFill>
                      </a:endParaRPr>
                    </a:p>
                  </a:txBody>
                  <a:tcPr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B>
                      <a:noFill/>
                    </a:lnB>
                  </a:tcPr>
                </a:tc>
                <a:tc>
                  <a:txBody>
                    <a:bodyPr/>
                    <a:lstStyle/>
                    <a:p>
                      <a:pPr algn="ctr"/>
                      <a:r>
                        <a:rPr lang="en-US" sz="1100">
                          <a:solidFill>
                            <a:schemeClr val="tx1"/>
                          </a:solidFill>
                        </a:rPr>
                        <a:t> </a:t>
                      </a:r>
                      <a:endParaRPr lang="en-US" sz="1100" dirty="0">
                        <a:solidFill>
                          <a:schemeClr val="tx1"/>
                        </a:solidFill>
                      </a:endParaRPr>
                    </a:p>
                  </a:txBody>
                  <a:tcPr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B>
                      <a:noFill/>
                    </a:lnB>
                  </a:tcPr>
                </a:tc>
                <a:tc>
                  <a:txBody>
                    <a:bodyPr/>
                    <a:lstStyle/>
                    <a:p>
                      <a:pPr algn="ctr"/>
                      <a:endParaRPr lang="en-US" sz="1100" dirty="0">
                        <a:solidFill>
                          <a:schemeClr val="tx1"/>
                        </a:solidFill>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B>
                      <a:noFill/>
                    </a:lnB>
                  </a:tcPr>
                </a:tc>
                <a:tc>
                  <a:txBody>
                    <a:bodyPr/>
                    <a:lstStyle/>
                    <a:p>
                      <a:pPr algn="ctr"/>
                      <a:endParaRPr lang="en-US" sz="1100" dirty="0">
                        <a:solidFill>
                          <a:schemeClr val="tx1"/>
                        </a:solidFill>
                      </a:endParaRPr>
                    </a:p>
                  </a:txBody>
                  <a:tcPr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B>
                      <a:noFill/>
                    </a:lnB>
                  </a:tcPr>
                </a:tc>
                <a:tc>
                  <a:txBody>
                    <a:bodyPr/>
                    <a:lstStyle/>
                    <a:p>
                      <a:pPr algn="ctr"/>
                      <a:endParaRPr lang="en-US" sz="1100" dirty="0">
                        <a:solidFill>
                          <a:schemeClr val="tx1"/>
                        </a:solidFill>
                      </a:endParaRPr>
                    </a:p>
                  </a:txBody>
                  <a:tcPr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B>
                      <a:noFill/>
                    </a:lnB>
                  </a:tcPr>
                </a:tc>
                <a:extLst>
                  <a:ext uri="{0D108BD9-81ED-4DB2-BD59-A6C34878D82A}">
                    <a16:rowId xmlns:a16="http://schemas.microsoft.com/office/drawing/2014/main" val="3748993186"/>
                  </a:ext>
                </a:extLst>
              </a:tr>
              <a:tr h="182880">
                <a:tc>
                  <a:txBody>
                    <a:bodyPr/>
                    <a:lstStyle/>
                    <a:p>
                      <a:endParaRPr lang="en-US" sz="1050" dirty="0">
                        <a:solidFill>
                          <a:schemeClr val="bg1">
                            <a:lumMod val="50000"/>
                          </a:schemeClr>
                        </a:solidFill>
                      </a:endParaRPr>
                    </a:p>
                  </a:txBody>
                  <a:tcPr marL="0" marR="0" marT="0" marB="0" anchor="ctr">
                    <a:lnL>
                      <a:noFill/>
                    </a:lnL>
                    <a:lnR w="635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ctr"/>
                      <a:endParaRPr lang="en-US" sz="1100" dirty="0">
                        <a:solidFill>
                          <a:schemeClr val="bg1">
                            <a:lumMod val="50000"/>
                          </a:schemeClr>
                        </a:solidFill>
                      </a:endParaRPr>
                    </a:p>
                  </a:txBody>
                  <a:tcPr marL="0" marR="0" marT="0"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ctr"/>
                      <a:endParaRPr lang="en-US" sz="1100" dirty="0">
                        <a:solidFill>
                          <a:schemeClr val="bg1">
                            <a:lumMod val="50000"/>
                          </a:schemeClr>
                        </a:solidFill>
                      </a:endParaRPr>
                    </a:p>
                  </a:txBody>
                  <a:tcPr marL="0" marR="0" marT="0"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ctr"/>
                      <a:endParaRPr lang="en-US" sz="1100" dirty="0">
                        <a:solidFill>
                          <a:schemeClr val="bg1">
                            <a:lumMod val="50000"/>
                          </a:schemeClr>
                        </a:solidFill>
                      </a:endParaRPr>
                    </a:p>
                  </a:txBody>
                  <a:tcPr marL="0" marR="0" marT="0"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ctr"/>
                      <a:endParaRPr lang="en-US" sz="1100" dirty="0">
                        <a:solidFill>
                          <a:schemeClr val="tx1"/>
                        </a:solidFill>
                      </a:endParaRPr>
                    </a:p>
                  </a:txBody>
                  <a:tcPr marL="0" marR="0" marT="0"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ctr"/>
                      <a:endParaRPr lang="en-US" sz="1100" dirty="0">
                        <a:solidFill>
                          <a:schemeClr val="tx1"/>
                        </a:solidFill>
                      </a:endParaRPr>
                    </a:p>
                  </a:txBody>
                  <a:tcPr marL="0" marR="0" marT="0"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ctr"/>
                      <a:endParaRPr lang="en-US" sz="1100" dirty="0">
                        <a:solidFill>
                          <a:schemeClr val="tx1"/>
                        </a:solidFill>
                      </a:endParaRPr>
                    </a:p>
                  </a:txBody>
                  <a:tcPr marL="0" marR="0" marT="0"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ctr"/>
                      <a:endParaRPr lang="en-US" sz="1100" dirty="0">
                        <a:solidFill>
                          <a:schemeClr val="tx1"/>
                        </a:solidFill>
                      </a:endParaRPr>
                    </a:p>
                  </a:txBody>
                  <a:tcPr marL="0" marR="0" marT="0"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785656914"/>
                  </a:ext>
                </a:extLst>
              </a:tr>
              <a:tr h="228600">
                <a:tc>
                  <a:txBody>
                    <a:bodyPr/>
                    <a:lstStyle/>
                    <a:p>
                      <a:r>
                        <a:rPr lang="en-US" sz="1050" dirty="0">
                          <a:solidFill>
                            <a:schemeClr val="bg1"/>
                          </a:solidFill>
                          <a:latin typeface="+mj-lt"/>
                        </a:rPr>
                        <a:t>10 Years</a:t>
                      </a:r>
                    </a:p>
                  </a:txBody>
                  <a:tcPr anchor="ctr">
                    <a:lnR w="6350" cap="flat" cmpd="sng" algn="ctr">
                      <a:solidFill>
                        <a:schemeClr val="bg1">
                          <a:lumMod val="65000"/>
                        </a:schemeClr>
                      </a:solidFill>
                      <a:prstDash val="solid"/>
                      <a:round/>
                      <a:headEnd type="none" w="med" len="med"/>
                      <a:tailEnd type="none" w="med" len="med"/>
                    </a:lnR>
                    <a:lnT>
                      <a:noFill/>
                    </a:lnT>
                    <a:solidFill>
                      <a:schemeClr val="bg1">
                        <a:lumMod val="50000"/>
                      </a:schemeClr>
                    </a:solidFill>
                  </a:tcPr>
                </a:tc>
                <a:tc>
                  <a:txBody>
                    <a:bodyPr/>
                    <a:lstStyle/>
                    <a:p>
                      <a:endParaRPr lang="en-US" sz="1100" dirty="0"/>
                    </a:p>
                  </a:txBody>
                  <a:tcPr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a:noFill/>
                    </a:lnT>
                    <a:solidFill>
                      <a:schemeClr val="bg1">
                        <a:lumMod val="50000"/>
                      </a:schemeClr>
                    </a:solidFill>
                  </a:tcPr>
                </a:tc>
                <a:tc>
                  <a:txBody>
                    <a:bodyPr/>
                    <a:lstStyle/>
                    <a:p>
                      <a:endParaRPr lang="en-US" sz="1100" dirty="0"/>
                    </a:p>
                  </a:txBody>
                  <a:tcPr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a:noFill/>
                    </a:lnT>
                    <a:solidFill>
                      <a:schemeClr val="bg1">
                        <a:lumMod val="50000"/>
                      </a:schemeClr>
                    </a:solidFill>
                  </a:tcPr>
                </a:tc>
                <a:tc>
                  <a:txBody>
                    <a:bodyPr/>
                    <a:lstStyle/>
                    <a:p>
                      <a:endParaRPr lang="en-US" sz="1100" dirty="0"/>
                    </a:p>
                  </a:txBody>
                  <a:tcPr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a:noFill/>
                    </a:lnT>
                    <a:solidFill>
                      <a:schemeClr val="bg1">
                        <a:lumMod val="50000"/>
                      </a:schemeClr>
                    </a:solidFill>
                  </a:tcPr>
                </a:tc>
                <a:tc>
                  <a:txBody>
                    <a:bodyPr/>
                    <a:lstStyle/>
                    <a:p>
                      <a:endParaRPr lang="en-US" sz="1100" dirty="0">
                        <a:solidFill>
                          <a:schemeClr val="tx1"/>
                        </a:solidFill>
                      </a:endParaRPr>
                    </a:p>
                  </a:txBody>
                  <a:tcPr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a:noFill/>
                    </a:lnT>
                    <a:solidFill>
                      <a:schemeClr val="bg1">
                        <a:lumMod val="50000"/>
                      </a:schemeClr>
                    </a:solidFill>
                  </a:tcPr>
                </a:tc>
                <a:tc>
                  <a:txBody>
                    <a:bodyPr/>
                    <a:lstStyle/>
                    <a:p>
                      <a:endParaRPr lang="en-US" sz="1100" dirty="0">
                        <a:solidFill>
                          <a:schemeClr val="tx1"/>
                        </a:solidFill>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a:noFill/>
                    </a:lnT>
                    <a:solidFill>
                      <a:schemeClr val="bg1">
                        <a:lumMod val="85000"/>
                      </a:schemeClr>
                    </a:solidFill>
                  </a:tcPr>
                </a:tc>
                <a:tc>
                  <a:txBody>
                    <a:bodyPr/>
                    <a:lstStyle/>
                    <a:p>
                      <a:endParaRPr lang="en-US" sz="1100" dirty="0">
                        <a:solidFill>
                          <a:schemeClr val="tx1"/>
                        </a:solidFill>
                      </a:endParaRPr>
                    </a:p>
                  </a:txBody>
                  <a:tcPr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a:noFill/>
                    </a:lnT>
                    <a:solidFill>
                      <a:schemeClr val="bg1">
                        <a:lumMod val="50000"/>
                      </a:schemeClr>
                    </a:solidFill>
                  </a:tcPr>
                </a:tc>
                <a:tc>
                  <a:txBody>
                    <a:bodyPr/>
                    <a:lstStyle/>
                    <a:p>
                      <a:endParaRPr lang="en-US" sz="1100" dirty="0">
                        <a:solidFill>
                          <a:schemeClr val="tx1"/>
                        </a:solidFill>
                      </a:endParaRPr>
                    </a:p>
                  </a:txBody>
                  <a:tcPr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a:noFill/>
                    </a:lnT>
                    <a:solidFill>
                      <a:schemeClr val="bg1">
                        <a:lumMod val="50000"/>
                      </a:schemeClr>
                    </a:solidFill>
                  </a:tcPr>
                </a:tc>
                <a:extLst>
                  <a:ext uri="{0D108BD9-81ED-4DB2-BD59-A6C34878D82A}">
                    <a16:rowId xmlns:a16="http://schemas.microsoft.com/office/drawing/2014/main" val="1140454611"/>
                  </a:ext>
                </a:extLst>
              </a:tr>
              <a:tr h="320040">
                <a:tc>
                  <a:txBody>
                    <a:bodyPr/>
                    <a:lstStyle/>
                    <a:p>
                      <a:endParaRPr lang="en-US" sz="1200" dirty="0">
                        <a:solidFill>
                          <a:schemeClr val="bg1">
                            <a:lumMod val="50000"/>
                          </a:schemeClr>
                        </a:solidFill>
                      </a:endParaRPr>
                    </a:p>
                  </a:txBody>
                  <a:tcPr anchor="ctr">
                    <a:lnR w="6350" cap="flat" cmpd="sng" algn="ctr">
                      <a:solidFill>
                        <a:schemeClr val="bg1">
                          <a:lumMod val="65000"/>
                        </a:schemeClr>
                      </a:solidFill>
                      <a:prstDash val="solid"/>
                      <a:round/>
                      <a:headEnd type="none" w="med" len="med"/>
                      <a:tailEnd type="none" w="med" len="med"/>
                    </a:lnR>
                  </a:tcPr>
                </a:tc>
                <a:tc>
                  <a:txBody>
                    <a:bodyPr/>
                    <a:lstStyle/>
                    <a:p>
                      <a:pPr algn="ctr"/>
                      <a:r>
                        <a:rPr lang="en-US" sz="1100">
                          <a:solidFill>
                            <a:schemeClr val="tx1"/>
                          </a:solidFill>
                        </a:rPr>
                        <a:t>11.28%</a:t>
                      </a:r>
                      <a:endParaRPr lang="en-US" sz="1100" dirty="0">
                        <a:solidFill>
                          <a:schemeClr val="tx1"/>
                        </a:solidFill>
                      </a:endParaRPr>
                    </a:p>
                  </a:txBody>
                  <a:tcPr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a:r>
                        <a:rPr lang="en-US" sz="1100">
                          <a:solidFill>
                            <a:schemeClr val="tx1"/>
                          </a:solidFill>
                        </a:rPr>
                        <a:t>3.84%</a:t>
                      </a:r>
                      <a:endParaRPr lang="en-US" sz="1100" dirty="0">
                        <a:solidFill>
                          <a:schemeClr val="tx1"/>
                        </a:solidFill>
                      </a:endParaRPr>
                    </a:p>
                  </a:txBody>
                  <a:tcPr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a:r>
                        <a:rPr lang="en-US" sz="1100">
                          <a:solidFill>
                            <a:schemeClr val="tx1"/>
                          </a:solidFill>
                        </a:rPr>
                        <a:t>2.07%</a:t>
                      </a:r>
                      <a:endParaRPr lang="en-US" sz="1100" dirty="0">
                        <a:solidFill>
                          <a:schemeClr val="tx1"/>
                        </a:solidFill>
                      </a:endParaRPr>
                    </a:p>
                  </a:txBody>
                  <a:tcPr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a:r>
                        <a:rPr lang="en-US" sz="1100">
                          <a:solidFill>
                            <a:schemeClr val="tx1"/>
                          </a:solidFill>
                        </a:rPr>
                        <a:t>3.12%</a:t>
                      </a:r>
                      <a:endParaRPr lang="en-US" sz="1100" dirty="0">
                        <a:solidFill>
                          <a:schemeClr val="tx1"/>
                        </a:solidFill>
                      </a:endParaRPr>
                    </a:p>
                  </a:txBody>
                  <a:tcPr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a:r>
                        <a:rPr lang="en-US" sz="1100">
                          <a:solidFill>
                            <a:schemeClr val="tx1"/>
                          </a:solidFill>
                        </a:rPr>
                        <a:t> </a:t>
                      </a:r>
                      <a:endParaRPr lang="en-US" sz="1100" dirty="0">
                        <a:solidFill>
                          <a:schemeClr val="tx1"/>
                        </a:solidFill>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a:r>
                        <a:rPr lang="en-US" sz="1100">
                          <a:solidFill>
                            <a:schemeClr val="tx1"/>
                          </a:solidFill>
                        </a:rPr>
                        <a:t>1.13%</a:t>
                      </a:r>
                      <a:endParaRPr lang="en-US" sz="1100" dirty="0">
                        <a:solidFill>
                          <a:schemeClr val="tx1"/>
                        </a:solidFill>
                      </a:endParaRPr>
                    </a:p>
                  </a:txBody>
                  <a:tcPr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a:r>
                        <a:rPr lang="en-US" sz="1100">
                          <a:solidFill>
                            <a:schemeClr val="tx1"/>
                          </a:solidFill>
                        </a:rPr>
                        <a:t>2.30%</a:t>
                      </a:r>
                      <a:endParaRPr lang="en-US" sz="1100" dirty="0">
                        <a:solidFill>
                          <a:schemeClr val="tx1"/>
                        </a:solidFill>
                      </a:endParaRPr>
                    </a:p>
                  </a:txBody>
                  <a:tcPr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extLst>
                  <a:ext uri="{0D108BD9-81ED-4DB2-BD59-A6C34878D82A}">
                    <a16:rowId xmlns:a16="http://schemas.microsoft.com/office/drawing/2014/main" val="2276537207"/>
                  </a:ext>
                </a:extLst>
              </a:tr>
              <a:tr h="640080">
                <a:tc>
                  <a:txBody>
                    <a:bodyPr/>
                    <a:lstStyle/>
                    <a:p>
                      <a:endParaRPr lang="en-US" sz="1200" dirty="0">
                        <a:solidFill>
                          <a:schemeClr val="bg1">
                            <a:lumMod val="50000"/>
                          </a:schemeClr>
                        </a:solidFill>
                      </a:endParaRPr>
                    </a:p>
                  </a:txBody>
                  <a:tcPr anchor="ctr">
                    <a:lnR w="6350" cap="flat" cmpd="sng" algn="ctr">
                      <a:solidFill>
                        <a:schemeClr val="bg1">
                          <a:lumMod val="65000"/>
                        </a:schemeClr>
                      </a:solidFill>
                      <a:prstDash val="solid"/>
                      <a:round/>
                      <a:headEnd type="none" w="med" len="med"/>
                      <a:tailEnd type="none" w="med" len="med"/>
                    </a:lnR>
                  </a:tcPr>
                </a:tc>
                <a:tc>
                  <a:txBody>
                    <a:bodyPr/>
                    <a:lstStyle/>
                    <a:p>
                      <a:pPr algn="ctr"/>
                      <a:endParaRPr lang="en-US" sz="1200" dirty="0">
                        <a:solidFill>
                          <a:schemeClr val="bg1">
                            <a:lumMod val="50000"/>
                          </a:schemeClr>
                        </a:solidFill>
                      </a:endParaRPr>
                    </a:p>
                  </a:txBody>
                  <a:tcPr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a:endParaRPr lang="en-US" sz="1200" dirty="0">
                        <a:solidFill>
                          <a:schemeClr val="bg1">
                            <a:lumMod val="50000"/>
                          </a:schemeClr>
                        </a:solidFill>
                      </a:endParaRPr>
                    </a:p>
                  </a:txBody>
                  <a:tcPr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a:endParaRPr lang="en-US" sz="1200" dirty="0">
                        <a:solidFill>
                          <a:schemeClr val="bg1">
                            <a:lumMod val="50000"/>
                          </a:schemeClr>
                        </a:solidFill>
                      </a:endParaRPr>
                    </a:p>
                  </a:txBody>
                  <a:tcPr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a:endParaRPr lang="en-US" sz="1200" dirty="0">
                        <a:solidFill>
                          <a:schemeClr val="bg1">
                            <a:lumMod val="50000"/>
                          </a:schemeClr>
                        </a:solidFill>
                      </a:endParaRPr>
                    </a:p>
                  </a:txBody>
                  <a:tcPr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a:endParaRPr lang="en-US" sz="1200" dirty="0">
                        <a:solidFill>
                          <a:schemeClr val="bg1">
                            <a:lumMod val="50000"/>
                          </a:schemeClr>
                        </a:solidFill>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a:endParaRPr lang="en-US" sz="1200" dirty="0">
                        <a:solidFill>
                          <a:schemeClr val="bg1">
                            <a:lumMod val="50000"/>
                          </a:schemeClr>
                        </a:solidFill>
                      </a:endParaRPr>
                    </a:p>
                  </a:txBody>
                  <a:tcPr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a:endParaRPr lang="en-US" sz="1200" dirty="0">
                        <a:solidFill>
                          <a:schemeClr val="bg1">
                            <a:lumMod val="50000"/>
                          </a:schemeClr>
                        </a:solidFill>
                      </a:endParaRPr>
                    </a:p>
                  </a:txBody>
                  <a:tcPr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extLst>
                  <a:ext uri="{0D108BD9-81ED-4DB2-BD59-A6C34878D82A}">
                    <a16:rowId xmlns:a16="http://schemas.microsoft.com/office/drawing/2014/main" val="4113928344"/>
                  </a:ext>
                </a:extLst>
              </a:tr>
            </a:tbl>
          </a:graphicData>
        </a:graphic>
      </p:graphicFrame>
      <p:sp>
        <p:nvSpPr>
          <p:cNvPr id="69" name="Up Arrow 1">
            <a:extLst>
              <a:ext uri="{FF2B5EF4-FFF2-40B4-BE49-F238E27FC236}">
                <a16:creationId xmlns:a16="http://schemas.microsoft.com/office/drawing/2014/main" id="{D8E4839E-24C4-49C6-A431-0AC7043884A2}"/>
              </a:ext>
            </a:extLst>
          </p:cNvPr>
          <p:cNvSpPr/>
          <p:nvPr/>
        </p:nvSpPr>
        <p:spPr>
          <a:xfrm flipV="1">
            <a:off x="5573151" y="3803158"/>
            <a:ext cx="698079" cy="548640"/>
          </a:xfrm>
          <a:prstGeom prst="upArrow">
            <a:avLst/>
          </a:prstGeom>
          <a:solidFill>
            <a:srgbClr val="93A37C"/>
          </a:solidFill>
          <a:ln w="25400" cap="flat" cmpd="sng" algn="ctr">
            <a:noFill/>
            <a:prstDash val="solid"/>
          </a:ln>
          <a:effectLst/>
          <a:scene3d>
            <a:camera prst="orthographicFront">
              <a:rot lat="0" lon="0" rev="10800000"/>
            </a:camera>
            <a:lightRig rig="threePt" dir="t"/>
          </a:scene3d>
        </p:spPr>
        <p:txBody>
          <a:bodyPr wrap="square" lIns="101811" tIns="50906" rIns="101811" bIns="50906"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US" kern="0" dirty="0">
              <a:solidFill>
                <a:prstClr val="white"/>
              </a:solidFill>
              <a:latin typeface="Arial" pitchFamily="34" charset="0"/>
              <a:cs typeface="Arial" pitchFamily="34" charset="0"/>
            </a:endParaRPr>
          </a:p>
        </p:txBody>
      </p:sp>
      <p:sp>
        <p:nvSpPr>
          <p:cNvPr id="70" name="Up Arrow 1">
            <a:extLst>
              <a:ext uri="{FF2B5EF4-FFF2-40B4-BE49-F238E27FC236}">
                <a16:creationId xmlns:a16="http://schemas.microsoft.com/office/drawing/2014/main" id="{959DB1B2-26A0-4CC7-9574-8FC4579A7623}"/>
              </a:ext>
            </a:extLst>
          </p:cNvPr>
          <p:cNvSpPr/>
          <p:nvPr/>
        </p:nvSpPr>
        <p:spPr>
          <a:xfrm flipV="1">
            <a:off x="5573150" y="6693027"/>
            <a:ext cx="698079" cy="548640"/>
          </a:xfrm>
          <a:prstGeom prst="upArrow">
            <a:avLst/>
          </a:prstGeom>
          <a:solidFill>
            <a:srgbClr val="93A37C"/>
          </a:solidFill>
          <a:ln w="25400" cap="flat" cmpd="sng" algn="ctr">
            <a:noFill/>
            <a:prstDash val="solid"/>
          </a:ln>
          <a:effectLst/>
          <a:scene3d>
            <a:camera prst="orthographicFront">
              <a:rot lat="0" lon="0" rev="10800000"/>
            </a:camera>
            <a:lightRig rig="threePt" dir="t"/>
          </a:scene3d>
        </p:spPr>
        <p:txBody>
          <a:bodyPr wrap="square" lIns="101811" tIns="50906" rIns="101811" bIns="50906"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1018228"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dirty="0">
              <a:ln>
                <a:noFill/>
              </a:ln>
              <a:solidFill>
                <a:prstClr val="white"/>
              </a:solidFill>
              <a:effectLst/>
              <a:uLnTx/>
              <a:uFillTx/>
              <a:latin typeface="Arial" pitchFamily="34" charset="0"/>
              <a:ea typeface="+mn-ea"/>
              <a:cs typeface="Arial" pitchFamily="34" charset="0"/>
            </a:endParaRPr>
          </a:p>
        </p:txBody>
      </p:sp>
      <p:sp>
        <p:nvSpPr>
          <p:cNvPr id="71" name="Up Arrow 1">
            <a:extLst>
              <a:ext uri="{FF2B5EF4-FFF2-40B4-BE49-F238E27FC236}">
                <a16:creationId xmlns:a16="http://schemas.microsoft.com/office/drawing/2014/main" id="{9B5338BF-C77D-4A0F-BFE1-88D14DA6EE3A}"/>
              </a:ext>
            </a:extLst>
          </p:cNvPr>
          <p:cNvSpPr/>
          <p:nvPr/>
        </p:nvSpPr>
        <p:spPr>
          <a:xfrm flipV="1">
            <a:off x="6477740" y="5291252"/>
            <a:ext cx="698079" cy="548640"/>
          </a:xfrm>
          <a:prstGeom prst="upArrow">
            <a:avLst/>
          </a:prstGeom>
          <a:solidFill>
            <a:srgbClr val="93A37C"/>
          </a:solidFill>
          <a:ln w="25400" cap="flat" cmpd="sng" algn="ctr">
            <a:noFill/>
            <a:prstDash val="solid"/>
          </a:ln>
          <a:effectLst/>
          <a:scene3d>
            <a:camera prst="orthographicFront">
              <a:rot lat="0" lon="0" rev="10800000"/>
            </a:camera>
            <a:lightRig rig="threePt" dir="t"/>
          </a:scene3d>
        </p:spPr>
        <p:txBody>
          <a:bodyPr wrap="square" lIns="101811" tIns="50906" rIns="101811" bIns="50906"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1018228"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dirty="0">
              <a:ln>
                <a:noFill/>
              </a:ln>
              <a:solidFill>
                <a:prstClr val="white"/>
              </a:solidFill>
              <a:effectLst/>
              <a:uLnTx/>
              <a:uFillTx/>
              <a:latin typeface="Arial" pitchFamily="34" charset="0"/>
              <a:ea typeface="+mn-ea"/>
              <a:cs typeface="Arial" pitchFamily="34" charset="0"/>
            </a:endParaRPr>
          </a:p>
        </p:txBody>
      </p:sp>
      <p:sp>
        <p:nvSpPr>
          <p:cNvPr id="72" name="Up Arrow 1">
            <a:extLst>
              <a:ext uri="{FF2B5EF4-FFF2-40B4-BE49-F238E27FC236}">
                <a16:creationId xmlns:a16="http://schemas.microsoft.com/office/drawing/2014/main" id="{D60CBA5B-0C67-46E5-8C45-7AD7B40C4246}"/>
              </a:ext>
            </a:extLst>
          </p:cNvPr>
          <p:cNvSpPr/>
          <p:nvPr/>
        </p:nvSpPr>
        <p:spPr>
          <a:xfrm flipV="1">
            <a:off x="6477741" y="6693027"/>
            <a:ext cx="698079" cy="548640"/>
          </a:xfrm>
          <a:prstGeom prst="upArrow">
            <a:avLst/>
          </a:prstGeom>
          <a:solidFill>
            <a:srgbClr val="93A37C"/>
          </a:solidFill>
          <a:ln w="25400" cap="flat" cmpd="sng" algn="ctr">
            <a:noFill/>
            <a:prstDash val="solid"/>
          </a:ln>
          <a:effectLst/>
          <a:scene3d>
            <a:camera prst="orthographicFront">
              <a:rot lat="0" lon="0" rev="10800000"/>
            </a:camera>
            <a:lightRig rig="threePt" dir="t"/>
          </a:scene3d>
        </p:spPr>
        <p:txBody>
          <a:bodyPr wrap="square" lIns="101811" tIns="50906" rIns="101811" bIns="50906"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1018228"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dirty="0">
              <a:ln>
                <a:noFill/>
              </a:ln>
              <a:solidFill>
                <a:prstClr val="white"/>
              </a:solidFill>
              <a:effectLst/>
              <a:uLnTx/>
              <a:uFillTx/>
              <a:latin typeface="Arial" pitchFamily="34" charset="0"/>
              <a:ea typeface="+mn-ea"/>
              <a:cs typeface="Arial" pitchFamily="34" charset="0"/>
            </a:endParaRPr>
          </a:p>
        </p:txBody>
      </p:sp>
      <p:sp>
        <p:nvSpPr>
          <p:cNvPr id="73" name="Up Arrow 1">
            <a:extLst>
              <a:ext uri="{FF2B5EF4-FFF2-40B4-BE49-F238E27FC236}">
                <a16:creationId xmlns:a16="http://schemas.microsoft.com/office/drawing/2014/main" id="{E7F87F5A-C243-435B-8439-2FCC3819321C}"/>
              </a:ext>
            </a:extLst>
          </p:cNvPr>
          <p:cNvSpPr/>
          <p:nvPr/>
        </p:nvSpPr>
        <p:spPr>
          <a:xfrm flipV="1">
            <a:off x="4570228" y="5291252"/>
            <a:ext cx="698079" cy="548640"/>
          </a:xfrm>
          <a:prstGeom prst="upArrow">
            <a:avLst/>
          </a:prstGeom>
          <a:solidFill>
            <a:srgbClr val="93A37C"/>
          </a:solidFill>
          <a:ln w="25400" cap="flat" cmpd="sng" algn="ctr">
            <a:noFill/>
            <a:prstDash val="solid"/>
          </a:ln>
          <a:effectLst/>
          <a:scene3d>
            <a:camera prst="orthographicFront">
              <a:rot lat="0" lon="0" rev="10800000"/>
            </a:camera>
            <a:lightRig rig="threePt" dir="t"/>
          </a:scene3d>
        </p:spPr>
        <p:txBody>
          <a:bodyPr wrap="square" lIns="101811" tIns="50906" rIns="101811" bIns="50906"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1018228"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dirty="0">
              <a:ln>
                <a:noFill/>
              </a:ln>
              <a:solidFill>
                <a:prstClr val="white"/>
              </a:solidFill>
              <a:effectLst/>
              <a:uLnTx/>
              <a:uFillTx/>
              <a:latin typeface="Arial" pitchFamily="34" charset="0"/>
              <a:ea typeface="+mn-ea"/>
              <a:cs typeface="Arial" pitchFamily="34" charset="0"/>
            </a:endParaRPr>
          </a:p>
        </p:txBody>
      </p:sp>
      <p:sp>
        <p:nvSpPr>
          <p:cNvPr id="74" name="Up Arrow 1">
            <a:extLst>
              <a:ext uri="{FF2B5EF4-FFF2-40B4-BE49-F238E27FC236}">
                <a16:creationId xmlns:a16="http://schemas.microsoft.com/office/drawing/2014/main" id="{7B085715-F2BD-4915-9640-F57E11BDC712}"/>
              </a:ext>
            </a:extLst>
          </p:cNvPr>
          <p:cNvSpPr/>
          <p:nvPr/>
        </p:nvSpPr>
        <p:spPr>
          <a:xfrm flipV="1">
            <a:off x="1937557" y="5291252"/>
            <a:ext cx="698079" cy="548640"/>
          </a:xfrm>
          <a:prstGeom prst="upArrow">
            <a:avLst/>
          </a:prstGeom>
          <a:solidFill>
            <a:srgbClr val="93A37C"/>
          </a:solidFill>
          <a:ln w="25400" cap="flat" cmpd="sng" algn="ctr">
            <a:noFill/>
            <a:prstDash val="solid"/>
          </a:ln>
          <a:effectLst/>
          <a:scene3d>
            <a:camera prst="orthographicFront">
              <a:rot lat="0" lon="0" rev="10800000"/>
            </a:camera>
            <a:lightRig rig="threePt" dir="t"/>
          </a:scene3d>
        </p:spPr>
        <p:txBody>
          <a:bodyPr wrap="square" lIns="101811" tIns="50906" rIns="101811" bIns="50906"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1018228"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dirty="0">
              <a:ln>
                <a:noFill/>
              </a:ln>
              <a:solidFill>
                <a:prstClr val="white"/>
              </a:solidFill>
              <a:effectLst/>
              <a:uLnTx/>
              <a:uFillTx/>
              <a:latin typeface="Arial" pitchFamily="34" charset="0"/>
              <a:ea typeface="+mn-ea"/>
              <a:cs typeface="Arial" pitchFamily="34" charset="0"/>
            </a:endParaRPr>
          </a:p>
        </p:txBody>
      </p:sp>
      <p:sp>
        <p:nvSpPr>
          <p:cNvPr id="75" name="Up Arrow 1">
            <a:extLst>
              <a:ext uri="{FF2B5EF4-FFF2-40B4-BE49-F238E27FC236}">
                <a16:creationId xmlns:a16="http://schemas.microsoft.com/office/drawing/2014/main" id="{195D8DD1-71AD-43F1-9D93-D3315037F84E}"/>
              </a:ext>
            </a:extLst>
          </p:cNvPr>
          <p:cNvSpPr/>
          <p:nvPr/>
        </p:nvSpPr>
        <p:spPr>
          <a:xfrm flipV="1">
            <a:off x="4570228" y="6693027"/>
            <a:ext cx="698079" cy="548640"/>
          </a:xfrm>
          <a:prstGeom prst="upArrow">
            <a:avLst/>
          </a:prstGeom>
          <a:solidFill>
            <a:srgbClr val="93A37C"/>
          </a:solidFill>
          <a:ln w="25400" cap="flat" cmpd="sng" algn="ctr">
            <a:noFill/>
            <a:prstDash val="solid"/>
          </a:ln>
          <a:effectLst/>
          <a:scene3d>
            <a:camera prst="orthographicFront">
              <a:rot lat="0" lon="0" rev="10800000"/>
            </a:camera>
            <a:lightRig rig="threePt" dir="t"/>
          </a:scene3d>
        </p:spPr>
        <p:txBody>
          <a:bodyPr wrap="square" lIns="101811" tIns="50906" rIns="101811" bIns="50906"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1018228"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dirty="0">
              <a:ln>
                <a:noFill/>
              </a:ln>
              <a:solidFill>
                <a:prstClr val="white"/>
              </a:solidFill>
              <a:effectLst/>
              <a:uLnTx/>
              <a:uFillTx/>
              <a:latin typeface="Arial" pitchFamily="34" charset="0"/>
              <a:ea typeface="+mn-ea"/>
              <a:cs typeface="Arial" pitchFamily="34" charset="0"/>
            </a:endParaRPr>
          </a:p>
        </p:txBody>
      </p:sp>
      <p:sp>
        <p:nvSpPr>
          <p:cNvPr id="76" name="Up Arrow 1">
            <a:extLst>
              <a:ext uri="{FF2B5EF4-FFF2-40B4-BE49-F238E27FC236}">
                <a16:creationId xmlns:a16="http://schemas.microsoft.com/office/drawing/2014/main" id="{E60B3D81-CC3C-451F-BBA0-C63CDFD2A47E}"/>
              </a:ext>
            </a:extLst>
          </p:cNvPr>
          <p:cNvSpPr/>
          <p:nvPr/>
        </p:nvSpPr>
        <p:spPr>
          <a:xfrm flipV="1">
            <a:off x="1942113" y="6693027"/>
            <a:ext cx="698079" cy="548640"/>
          </a:xfrm>
          <a:prstGeom prst="upArrow">
            <a:avLst/>
          </a:prstGeom>
          <a:solidFill>
            <a:srgbClr val="93A37C"/>
          </a:solidFill>
          <a:ln w="25400" cap="flat" cmpd="sng" algn="ctr">
            <a:noFill/>
            <a:prstDash val="solid"/>
          </a:ln>
          <a:effectLst/>
          <a:scene3d>
            <a:camera prst="orthographicFront">
              <a:rot lat="0" lon="0" rev="10800000"/>
            </a:camera>
            <a:lightRig rig="threePt" dir="t"/>
          </a:scene3d>
        </p:spPr>
        <p:txBody>
          <a:bodyPr wrap="square" lIns="101811" tIns="50906" rIns="101811" bIns="50906"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1018228"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dirty="0">
              <a:ln>
                <a:noFill/>
              </a:ln>
              <a:solidFill>
                <a:prstClr val="white"/>
              </a:solidFill>
              <a:effectLst/>
              <a:uLnTx/>
              <a:uFillTx/>
              <a:latin typeface="Arial" pitchFamily="34" charset="0"/>
              <a:ea typeface="+mn-ea"/>
              <a:cs typeface="Arial" pitchFamily="34" charset="0"/>
            </a:endParaRPr>
          </a:p>
        </p:txBody>
      </p:sp>
      <p:sp>
        <p:nvSpPr>
          <p:cNvPr id="77" name="Up Arrow 1">
            <a:extLst>
              <a:ext uri="{FF2B5EF4-FFF2-40B4-BE49-F238E27FC236}">
                <a16:creationId xmlns:a16="http://schemas.microsoft.com/office/drawing/2014/main" id="{97819E17-E42B-49C9-8E73-31DD880F2928}"/>
              </a:ext>
            </a:extLst>
          </p:cNvPr>
          <p:cNvSpPr/>
          <p:nvPr/>
        </p:nvSpPr>
        <p:spPr>
          <a:xfrm flipV="1">
            <a:off x="2818151" y="6693027"/>
            <a:ext cx="698079" cy="548640"/>
          </a:xfrm>
          <a:prstGeom prst="upArrow">
            <a:avLst/>
          </a:prstGeom>
          <a:solidFill>
            <a:srgbClr val="93A37C"/>
          </a:solidFill>
          <a:ln w="25400" cap="flat" cmpd="sng" algn="ctr">
            <a:noFill/>
            <a:prstDash val="solid"/>
          </a:ln>
          <a:effectLst/>
          <a:scene3d>
            <a:camera prst="orthographicFront">
              <a:rot lat="0" lon="0" rev="10800000"/>
            </a:camera>
            <a:lightRig rig="threePt" dir="t"/>
          </a:scene3d>
        </p:spPr>
        <p:txBody>
          <a:bodyPr wrap="square" lIns="101811" tIns="50906" rIns="101811" bIns="50906"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1018228"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dirty="0">
              <a:ln>
                <a:noFill/>
              </a:ln>
              <a:solidFill>
                <a:prstClr val="white"/>
              </a:solidFill>
              <a:effectLst/>
              <a:uLnTx/>
              <a:uFillTx/>
              <a:latin typeface="Arial" pitchFamily="34" charset="0"/>
              <a:ea typeface="+mn-ea"/>
              <a:cs typeface="Arial" pitchFamily="34" charset="0"/>
            </a:endParaRPr>
          </a:p>
        </p:txBody>
      </p:sp>
      <p:sp>
        <p:nvSpPr>
          <p:cNvPr id="78" name="Up Arrow 1">
            <a:extLst>
              <a:ext uri="{FF2B5EF4-FFF2-40B4-BE49-F238E27FC236}">
                <a16:creationId xmlns:a16="http://schemas.microsoft.com/office/drawing/2014/main" id="{0A65D8F6-620B-4A52-948E-6A5CFD7FE24C}"/>
              </a:ext>
            </a:extLst>
          </p:cNvPr>
          <p:cNvSpPr/>
          <p:nvPr/>
        </p:nvSpPr>
        <p:spPr>
          <a:xfrm flipV="1">
            <a:off x="3694189" y="6693027"/>
            <a:ext cx="698079" cy="548640"/>
          </a:xfrm>
          <a:prstGeom prst="upArrow">
            <a:avLst/>
          </a:prstGeom>
          <a:solidFill>
            <a:srgbClr val="93A37C"/>
          </a:solidFill>
          <a:ln w="25400" cap="flat" cmpd="sng" algn="ctr">
            <a:noFill/>
            <a:prstDash val="solid"/>
          </a:ln>
          <a:effectLst/>
          <a:scene3d>
            <a:camera prst="orthographicFront">
              <a:rot lat="0" lon="0" rev="10800000"/>
            </a:camera>
            <a:lightRig rig="threePt" dir="t"/>
          </a:scene3d>
        </p:spPr>
        <p:txBody>
          <a:bodyPr wrap="square" lIns="101811" tIns="50906" rIns="101811" bIns="50906"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1018228"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dirty="0">
              <a:ln>
                <a:noFill/>
              </a:ln>
              <a:solidFill>
                <a:prstClr val="white"/>
              </a:solidFill>
              <a:effectLst/>
              <a:uLnTx/>
              <a:uFillTx/>
              <a:latin typeface="Arial" pitchFamily="34" charset="0"/>
              <a:ea typeface="+mn-ea"/>
              <a:cs typeface="Arial" pitchFamily="34" charset="0"/>
            </a:endParaRPr>
          </a:p>
        </p:txBody>
      </p:sp>
      <p:sp>
        <p:nvSpPr>
          <p:cNvPr id="79" name="Up Arrow 1">
            <a:extLst>
              <a:ext uri="{FF2B5EF4-FFF2-40B4-BE49-F238E27FC236}">
                <a16:creationId xmlns:a16="http://schemas.microsoft.com/office/drawing/2014/main" id="{AA9984A4-8613-4FAA-8706-41955B6D0137}"/>
              </a:ext>
            </a:extLst>
          </p:cNvPr>
          <p:cNvSpPr/>
          <p:nvPr/>
        </p:nvSpPr>
        <p:spPr>
          <a:xfrm flipV="1">
            <a:off x="6477742" y="3803158"/>
            <a:ext cx="698079" cy="548640"/>
          </a:xfrm>
          <a:prstGeom prst="upArrow">
            <a:avLst/>
          </a:prstGeom>
          <a:solidFill>
            <a:srgbClr val="93A37C"/>
          </a:solidFill>
          <a:ln w="25400" cap="flat" cmpd="sng" algn="ctr">
            <a:noFill/>
            <a:prstDash val="solid"/>
          </a:ln>
          <a:effectLst/>
          <a:scene3d>
            <a:camera prst="orthographicFront">
              <a:rot lat="0" lon="0" rev="10800000"/>
            </a:camera>
            <a:lightRig rig="threePt" dir="t"/>
          </a:scene3d>
        </p:spPr>
        <p:txBody>
          <a:bodyPr wrap="square" lIns="101811" tIns="50906" rIns="101811" bIns="50906"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US" kern="0" dirty="0">
              <a:solidFill>
                <a:prstClr val="white"/>
              </a:solidFill>
              <a:latin typeface="Arial" pitchFamily="34" charset="0"/>
              <a:cs typeface="Arial" pitchFamily="34" charset="0"/>
            </a:endParaRPr>
          </a:p>
        </p:txBody>
      </p:sp>
      <p:sp>
        <p:nvSpPr>
          <p:cNvPr id="80" name="Up Arrow 1">
            <a:extLst>
              <a:ext uri="{FF2B5EF4-FFF2-40B4-BE49-F238E27FC236}">
                <a16:creationId xmlns:a16="http://schemas.microsoft.com/office/drawing/2014/main" id="{EBDF3850-9BFE-4C40-987B-3D7E43008509}"/>
              </a:ext>
            </a:extLst>
          </p:cNvPr>
          <p:cNvSpPr/>
          <p:nvPr/>
        </p:nvSpPr>
        <p:spPr>
          <a:xfrm flipV="1">
            <a:off x="3692671" y="3803158"/>
            <a:ext cx="698079" cy="548640"/>
          </a:xfrm>
          <a:prstGeom prst="upArrow">
            <a:avLst/>
          </a:prstGeom>
          <a:solidFill>
            <a:srgbClr val="93A37C"/>
          </a:solidFill>
          <a:ln w="25400" cap="flat" cmpd="sng" algn="ctr">
            <a:noFill/>
            <a:prstDash val="solid"/>
          </a:ln>
          <a:effectLst/>
          <a:scene3d>
            <a:camera prst="orthographicFront">
              <a:rot lat="0" lon="0" rev="10800000"/>
            </a:camera>
            <a:lightRig rig="threePt" dir="t"/>
          </a:scene3d>
        </p:spPr>
        <p:txBody>
          <a:bodyPr wrap="square" lIns="101811" tIns="50906" rIns="101811" bIns="50906"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US" kern="0" dirty="0">
              <a:solidFill>
                <a:prstClr val="white"/>
              </a:solidFill>
              <a:latin typeface="Arial" pitchFamily="34" charset="0"/>
              <a:cs typeface="Arial" pitchFamily="34" charset="0"/>
            </a:endParaRPr>
          </a:p>
        </p:txBody>
      </p:sp>
      <p:sp>
        <p:nvSpPr>
          <p:cNvPr id="81" name="Up Arrow 1">
            <a:extLst>
              <a:ext uri="{FF2B5EF4-FFF2-40B4-BE49-F238E27FC236}">
                <a16:creationId xmlns:a16="http://schemas.microsoft.com/office/drawing/2014/main" id="{649DF63B-DF7D-4BB3-8920-F170A5D4D19D}"/>
              </a:ext>
            </a:extLst>
          </p:cNvPr>
          <p:cNvSpPr/>
          <p:nvPr/>
        </p:nvSpPr>
        <p:spPr>
          <a:xfrm flipV="1">
            <a:off x="1937557" y="3803158"/>
            <a:ext cx="698079" cy="548640"/>
          </a:xfrm>
          <a:prstGeom prst="upArrow">
            <a:avLst/>
          </a:prstGeom>
          <a:solidFill>
            <a:srgbClr val="93A37C"/>
          </a:solidFill>
          <a:ln w="25400" cap="flat" cmpd="sng" algn="ctr">
            <a:noFill/>
            <a:prstDash val="solid"/>
          </a:ln>
          <a:effectLst/>
          <a:scene3d>
            <a:camera prst="orthographicFront">
              <a:rot lat="0" lon="0" rev="10800000"/>
            </a:camera>
            <a:lightRig rig="threePt" dir="t"/>
          </a:scene3d>
        </p:spPr>
        <p:txBody>
          <a:bodyPr wrap="square" lIns="101811" tIns="50906" rIns="101811" bIns="50906"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US" kern="0" dirty="0">
              <a:solidFill>
                <a:prstClr val="white"/>
              </a:solidFill>
              <a:latin typeface="Arial" pitchFamily="34" charset="0"/>
              <a:cs typeface="Arial" pitchFamily="34" charset="0"/>
            </a:endParaRPr>
          </a:p>
        </p:txBody>
      </p:sp>
      <p:sp>
        <p:nvSpPr>
          <p:cNvPr id="82" name="Up Arrow 1">
            <a:extLst>
              <a:ext uri="{FF2B5EF4-FFF2-40B4-BE49-F238E27FC236}">
                <a16:creationId xmlns:a16="http://schemas.microsoft.com/office/drawing/2014/main" id="{92C2306E-13E0-4EDF-9BE1-A1219DB728B6}"/>
              </a:ext>
            </a:extLst>
          </p:cNvPr>
          <p:cNvSpPr/>
          <p:nvPr/>
        </p:nvSpPr>
        <p:spPr>
          <a:xfrm flipV="1">
            <a:off x="2815114" y="3803158"/>
            <a:ext cx="698079" cy="548640"/>
          </a:xfrm>
          <a:prstGeom prst="upArrow">
            <a:avLst/>
          </a:prstGeom>
          <a:solidFill>
            <a:srgbClr val="93A37C"/>
          </a:solidFill>
          <a:ln w="25400" cap="flat" cmpd="sng" algn="ctr">
            <a:noFill/>
            <a:prstDash val="solid"/>
          </a:ln>
          <a:effectLst/>
          <a:scene3d>
            <a:camera prst="orthographicFront">
              <a:rot lat="0" lon="0" rev="10800000"/>
            </a:camera>
            <a:lightRig rig="threePt" dir="t"/>
          </a:scene3d>
        </p:spPr>
        <p:txBody>
          <a:bodyPr wrap="square" lIns="101811" tIns="50906" rIns="101811" bIns="50906"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US" kern="0" dirty="0">
              <a:solidFill>
                <a:prstClr val="white"/>
              </a:solidFill>
              <a:latin typeface="Arial" pitchFamily="34" charset="0"/>
              <a:cs typeface="Arial" pitchFamily="34" charset="0"/>
            </a:endParaRPr>
          </a:p>
        </p:txBody>
      </p:sp>
      <p:sp>
        <p:nvSpPr>
          <p:cNvPr id="83" name="Up Arrow 1">
            <a:extLst>
              <a:ext uri="{FF2B5EF4-FFF2-40B4-BE49-F238E27FC236}">
                <a16:creationId xmlns:a16="http://schemas.microsoft.com/office/drawing/2014/main" id="{1A65CD2D-E9DE-42E8-8664-0CA5357FC6E2}"/>
              </a:ext>
            </a:extLst>
          </p:cNvPr>
          <p:cNvSpPr/>
          <p:nvPr/>
        </p:nvSpPr>
        <p:spPr>
          <a:xfrm flipV="1">
            <a:off x="4570228" y="3803158"/>
            <a:ext cx="698079" cy="548640"/>
          </a:xfrm>
          <a:prstGeom prst="upArrow">
            <a:avLst/>
          </a:prstGeom>
          <a:solidFill>
            <a:srgbClr val="93A37C"/>
          </a:solidFill>
          <a:ln w="25400" cap="flat" cmpd="sng" algn="ctr">
            <a:noFill/>
            <a:prstDash val="solid"/>
          </a:ln>
          <a:effectLst/>
          <a:scene3d>
            <a:camera prst="orthographicFront">
              <a:rot lat="0" lon="0" rev="10800000"/>
            </a:camera>
            <a:lightRig rig="threePt" dir="t"/>
          </a:scene3d>
        </p:spPr>
        <p:txBody>
          <a:bodyPr wrap="square" lIns="101811" tIns="50906" rIns="101811" bIns="50906"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US" kern="0" dirty="0">
              <a:solidFill>
                <a:prstClr val="white"/>
              </a:solidFill>
              <a:latin typeface="Arial" pitchFamily="34" charset="0"/>
              <a:cs typeface="Arial" pitchFamily="34" charset="0"/>
            </a:endParaRPr>
          </a:p>
        </p:txBody>
      </p:sp>
      <p:sp>
        <p:nvSpPr>
          <p:cNvPr id="84" name="Up Arrow 1">
            <a:extLst>
              <a:ext uri="{FF2B5EF4-FFF2-40B4-BE49-F238E27FC236}">
                <a16:creationId xmlns:a16="http://schemas.microsoft.com/office/drawing/2014/main" id="{CC59D6A7-F03D-4C6E-8801-19F1B5F05ADB}"/>
              </a:ext>
            </a:extLst>
          </p:cNvPr>
          <p:cNvSpPr/>
          <p:nvPr/>
        </p:nvSpPr>
        <p:spPr>
          <a:xfrm flipV="1">
            <a:off x="3692671" y="5291252"/>
            <a:ext cx="698079" cy="548640"/>
          </a:xfrm>
          <a:prstGeom prst="upArrow">
            <a:avLst/>
          </a:prstGeom>
          <a:solidFill>
            <a:srgbClr val="93A37C"/>
          </a:solidFill>
          <a:ln w="25400" cap="flat" cmpd="sng" algn="ctr">
            <a:noFill/>
            <a:prstDash val="solid"/>
          </a:ln>
          <a:effectLst/>
          <a:scene3d>
            <a:camera prst="orthographicFront">
              <a:rot lat="0" lon="0" rev="10800000"/>
            </a:camera>
            <a:lightRig rig="threePt" dir="t"/>
          </a:scene3d>
        </p:spPr>
        <p:txBody>
          <a:bodyPr wrap="square" lIns="101811" tIns="50906" rIns="101811" bIns="50906"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US" kern="0" dirty="0">
              <a:solidFill>
                <a:prstClr val="white"/>
              </a:solidFill>
              <a:latin typeface="Arial" pitchFamily="34" charset="0"/>
              <a:cs typeface="Arial" pitchFamily="34" charset="0"/>
            </a:endParaRPr>
          </a:p>
        </p:txBody>
      </p:sp>
      <p:sp>
        <p:nvSpPr>
          <p:cNvPr id="85" name="Up Arrow 1">
            <a:extLst>
              <a:ext uri="{FF2B5EF4-FFF2-40B4-BE49-F238E27FC236}">
                <a16:creationId xmlns:a16="http://schemas.microsoft.com/office/drawing/2014/main" id="{04BFFEF4-54B8-46D9-9882-FD7751AB4CCA}"/>
              </a:ext>
            </a:extLst>
          </p:cNvPr>
          <p:cNvSpPr/>
          <p:nvPr/>
        </p:nvSpPr>
        <p:spPr>
          <a:xfrm flipV="1">
            <a:off x="5573150" y="5291252"/>
            <a:ext cx="698079" cy="548640"/>
          </a:xfrm>
          <a:prstGeom prst="upArrow">
            <a:avLst/>
          </a:prstGeom>
          <a:solidFill>
            <a:srgbClr val="93A37C"/>
          </a:solidFill>
          <a:ln w="25400" cap="flat" cmpd="sng" algn="ctr">
            <a:noFill/>
            <a:prstDash val="solid"/>
          </a:ln>
          <a:effectLst/>
          <a:scene3d>
            <a:camera prst="orthographicFront">
              <a:rot lat="0" lon="0" rev="10800000"/>
            </a:camera>
            <a:lightRig rig="threePt" dir="t"/>
          </a:scene3d>
        </p:spPr>
        <p:txBody>
          <a:bodyPr wrap="square" lIns="101811" tIns="50906" rIns="101811" bIns="50906"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1018228"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dirty="0">
              <a:ln>
                <a:noFill/>
              </a:ln>
              <a:solidFill>
                <a:prstClr val="white"/>
              </a:solidFill>
              <a:effectLst/>
              <a:uLnTx/>
              <a:uFillTx/>
              <a:latin typeface="Arial" pitchFamily="34" charset="0"/>
              <a:ea typeface="+mn-ea"/>
              <a:cs typeface="Arial" pitchFamily="34" charset="0"/>
            </a:endParaRPr>
          </a:p>
        </p:txBody>
      </p:sp>
      <p:sp>
        <p:nvSpPr>
          <p:cNvPr id="86" name="Up Arrow 1">
            <a:extLst>
              <a:ext uri="{FF2B5EF4-FFF2-40B4-BE49-F238E27FC236}">
                <a16:creationId xmlns:a16="http://schemas.microsoft.com/office/drawing/2014/main" id="{889D975C-E6E1-4F3B-A32F-EAB094F276C2}"/>
              </a:ext>
            </a:extLst>
          </p:cNvPr>
          <p:cNvSpPr/>
          <p:nvPr/>
        </p:nvSpPr>
        <p:spPr>
          <a:xfrm flipV="1">
            <a:off x="2815114" y="5291252"/>
            <a:ext cx="698079" cy="548640"/>
          </a:xfrm>
          <a:prstGeom prst="upArrow">
            <a:avLst/>
          </a:prstGeom>
          <a:solidFill>
            <a:srgbClr val="93A37C"/>
          </a:solidFill>
          <a:ln w="25400" cap="flat" cmpd="sng" algn="ctr">
            <a:noFill/>
            <a:prstDash val="solid"/>
          </a:ln>
          <a:effectLst/>
          <a:scene3d>
            <a:camera prst="orthographicFront">
              <a:rot lat="0" lon="0" rev="10800000"/>
            </a:camera>
            <a:lightRig rig="threePt" dir="t"/>
          </a:scene3d>
        </p:spPr>
        <p:txBody>
          <a:bodyPr wrap="square" lIns="101811" tIns="50906" rIns="101811" bIns="50906"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1018228"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dirty="0">
              <a:ln>
                <a:noFill/>
              </a:ln>
              <a:solidFill>
                <a:prstClr val="white"/>
              </a:solidFill>
              <a:effectLst/>
              <a:uLnTx/>
              <a:uFillTx/>
              <a:latin typeface="Arial" pitchFamily="34" charset="0"/>
              <a:ea typeface="+mn-ea"/>
              <a:cs typeface="Arial" pitchFamily="34" charset="0"/>
            </a:endParaRPr>
          </a:p>
        </p:txBody>
      </p:sp>
    </p:spTree>
    <p:extLst>
      <p:ext uri="{BB962C8B-B14F-4D97-AF65-F5344CB8AC3E}">
        <p14:creationId xmlns:p14="http://schemas.microsoft.com/office/powerpoint/2010/main" val="2952918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AssetID" descr="svtx:content/slide/@id">
            <a:extLst>
              <a:ext uri="{FF2B5EF4-FFF2-40B4-BE49-F238E27FC236}">
                <a16:creationId xmlns:a16="http://schemas.microsoft.com/office/drawing/2014/main" id="{C997020B-2EB4-6353-32E8-076254176D9B}"/>
              </a:ext>
            </a:extLst>
          </p:cNvPr>
          <p:cNvSpPr txBox="1">
            <a:spLocks noGrp="1" noRot="1" noMove="1" noResize="1" noEditPoints="1" noAdjustHandles="1" noChangeArrowheads="1" noChangeShapeType="1"/>
          </p:cNvSpPr>
          <p:nvPr/>
        </p:nvSpPr>
        <p:spPr>
          <a:xfrm>
            <a:off x="5952931" y="9829800"/>
            <a:ext cx="1819469" cy="228600"/>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algn="r" defTabSz="1018824">
              <a:lnSpc>
                <a:spcPct val="110000"/>
              </a:lnSpc>
              <a:spcBef>
                <a:spcPts val="600"/>
              </a:spcBef>
            </a:pPr>
            <a:r>
              <a:rPr lang="en-US" sz="700" dirty="0">
                <a:solidFill>
                  <a:schemeClr val="bg1">
                    <a:lumMod val="50000"/>
                  </a:schemeClr>
                </a:solidFill>
                <a:latin typeface="Avenir LT 35 Light" panose="020B0303020000020003" pitchFamily="34" charset="0"/>
                <a:cs typeface="+mn-cs"/>
              </a:rPr>
              <a:t>135197</a:t>
            </a:r>
          </a:p>
        </p:txBody>
      </p:sp>
      <p:cxnSp>
        <p:nvCxnSpPr>
          <p:cNvPr id="60" name="Straight Connector 59">
            <a:extLst>
              <a:ext uri="{FF2B5EF4-FFF2-40B4-BE49-F238E27FC236}">
                <a16:creationId xmlns:a16="http://schemas.microsoft.com/office/drawing/2014/main" id="{047A3A56-9FAD-4996-901D-053D9FA06B90}"/>
              </a:ext>
            </a:extLst>
          </p:cNvPr>
          <p:cNvCxnSpPr>
            <a:cxnSpLocks/>
          </p:cNvCxnSpPr>
          <p:nvPr/>
        </p:nvCxnSpPr>
        <p:spPr>
          <a:xfrm>
            <a:off x="7136914" y="5162274"/>
            <a:ext cx="0" cy="619937"/>
          </a:xfrm>
          <a:prstGeom prst="line">
            <a:avLst/>
          </a:prstGeom>
          <a:noFill/>
          <a:ln w="6350" cap="flat" cmpd="sng" algn="ctr">
            <a:solidFill>
              <a:srgbClr val="4D859E">
                <a:shade val="95000"/>
                <a:satMod val="105000"/>
              </a:srgbClr>
            </a:solidFill>
            <a:prstDash val="solid"/>
          </a:ln>
          <a:effectLst/>
        </p:spPr>
      </p:cxnSp>
      <p:cxnSp>
        <p:nvCxnSpPr>
          <p:cNvPr id="61" name="Straight Connector 60">
            <a:extLst>
              <a:ext uri="{FF2B5EF4-FFF2-40B4-BE49-F238E27FC236}">
                <a16:creationId xmlns:a16="http://schemas.microsoft.com/office/drawing/2014/main" id="{60639FB7-FB78-4B94-8A18-4C1C0A6B5FDA}"/>
              </a:ext>
            </a:extLst>
          </p:cNvPr>
          <p:cNvCxnSpPr>
            <a:cxnSpLocks/>
          </p:cNvCxnSpPr>
          <p:nvPr/>
        </p:nvCxnSpPr>
        <p:spPr>
          <a:xfrm>
            <a:off x="6868212" y="5202209"/>
            <a:ext cx="0" cy="1737222"/>
          </a:xfrm>
          <a:prstGeom prst="line">
            <a:avLst/>
          </a:prstGeom>
          <a:noFill/>
          <a:ln w="6350" cap="flat" cmpd="sng" algn="ctr">
            <a:solidFill>
              <a:srgbClr val="4D859E">
                <a:shade val="95000"/>
                <a:satMod val="105000"/>
              </a:srgbClr>
            </a:solidFill>
            <a:prstDash val="solid"/>
          </a:ln>
          <a:effectLst/>
        </p:spPr>
      </p:cxnSp>
      <p:cxnSp>
        <p:nvCxnSpPr>
          <p:cNvPr id="62" name="Straight Connector 61">
            <a:extLst>
              <a:ext uri="{FF2B5EF4-FFF2-40B4-BE49-F238E27FC236}">
                <a16:creationId xmlns:a16="http://schemas.microsoft.com/office/drawing/2014/main" id="{D5C45D5A-3157-4BE1-AC7B-4F874D1F4543}"/>
              </a:ext>
            </a:extLst>
          </p:cNvPr>
          <p:cNvCxnSpPr>
            <a:cxnSpLocks/>
          </p:cNvCxnSpPr>
          <p:nvPr/>
        </p:nvCxnSpPr>
        <p:spPr>
          <a:xfrm>
            <a:off x="3539273" y="4927740"/>
            <a:ext cx="0" cy="2725073"/>
          </a:xfrm>
          <a:prstGeom prst="line">
            <a:avLst/>
          </a:prstGeom>
          <a:noFill/>
          <a:ln w="6350" cap="flat" cmpd="sng" algn="ctr">
            <a:solidFill>
              <a:srgbClr val="4D859E">
                <a:shade val="95000"/>
                <a:satMod val="105000"/>
              </a:srgbClr>
            </a:solidFill>
            <a:prstDash val="solid"/>
          </a:ln>
          <a:effectLst/>
        </p:spPr>
      </p:cxnSp>
      <p:cxnSp>
        <p:nvCxnSpPr>
          <p:cNvPr id="63" name="Straight Connector 62">
            <a:extLst>
              <a:ext uri="{FF2B5EF4-FFF2-40B4-BE49-F238E27FC236}">
                <a16:creationId xmlns:a16="http://schemas.microsoft.com/office/drawing/2014/main" id="{A1FAB35C-816E-4214-AE91-7B3EF7B8D415}"/>
              </a:ext>
            </a:extLst>
          </p:cNvPr>
          <p:cNvCxnSpPr>
            <a:cxnSpLocks/>
          </p:cNvCxnSpPr>
          <p:nvPr/>
        </p:nvCxnSpPr>
        <p:spPr>
          <a:xfrm>
            <a:off x="5433726" y="4994171"/>
            <a:ext cx="0" cy="2148213"/>
          </a:xfrm>
          <a:prstGeom prst="line">
            <a:avLst/>
          </a:prstGeom>
          <a:noFill/>
          <a:ln w="6350" cap="flat" cmpd="sng" algn="ctr">
            <a:solidFill>
              <a:srgbClr val="4D859E">
                <a:shade val="95000"/>
                <a:satMod val="105000"/>
              </a:srgbClr>
            </a:solidFill>
            <a:prstDash val="solid"/>
          </a:ln>
          <a:effectLst/>
        </p:spPr>
      </p:cxnSp>
      <p:cxnSp>
        <p:nvCxnSpPr>
          <p:cNvPr id="64" name="Straight Connector 63">
            <a:extLst>
              <a:ext uri="{FF2B5EF4-FFF2-40B4-BE49-F238E27FC236}">
                <a16:creationId xmlns:a16="http://schemas.microsoft.com/office/drawing/2014/main" id="{FE68130F-5E81-49AC-AB12-9CF2A3967187}"/>
              </a:ext>
            </a:extLst>
          </p:cNvPr>
          <p:cNvCxnSpPr>
            <a:cxnSpLocks/>
          </p:cNvCxnSpPr>
          <p:nvPr/>
        </p:nvCxnSpPr>
        <p:spPr>
          <a:xfrm>
            <a:off x="6393208" y="4697868"/>
            <a:ext cx="0" cy="3549749"/>
          </a:xfrm>
          <a:prstGeom prst="line">
            <a:avLst/>
          </a:prstGeom>
          <a:noFill/>
          <a:ln w="6350" cap="flat" cmpd="sng" algn="ctr">
            <a:solidFill>
              <a:srgbClr val="4D859E">
                <a:shade val="95000"/>
                <a:satMod val="105000"/>
              </a:srgbClr>
            </a:solidFill>
            <a:prstDash val="solid"/>
          </a:ln>
          <a:effectLst/>
        </p:spPr>
      </p:cxnSp>
      <p:cxnSp>
        <p:nvCxnSpPr>
          <p:cNvPr id="65" name="Straight Connector 64">
            <a:extLst>
              <a:ext uri="{FF2B5EF4-FFF2-40B4-BE49-F238E27FC236}">
                <a16:creationId xmlns:a16="http://schemas.microsoft.com/office/drawing/2014/main" id="{CB95E457-0CCC-4D24-93D4-FC81AC483D54}"/>
              </a:ext>
            </a:extLst>
          </p:cNvPr>
          <p:cNvCxnSpPr>
            <a:cxnSpLocks/>
          </p:cNvCxnSpPr>
          <p:nvPr/>
        </p:nvCxnSpPr>
        <p:spPr>
          <a:xfrm>
            <a:off x="5065860" y="5206644"/>
            <a:ext cx="18896" cy="2488014"/>
          </a:xfrm>
          <a:prstGeom prst="line">
            <a:avLst/>
          </a:prstGeom>
          <a:noFill/>
          <a:ln w="6350" cap="flat" cmpd="sng" algn="ctr">
            <a:solidFill>
              <a:srgbClr val="4D859E">
                <a:shade val="95000"/>
                <a:satMod val="105000"/>
              </a:srgbClr>
            </a:solidFill>
            <a:prstDash val="solid"/>
          </a:ln>
          <a:effectLst/>
        </p:spPr>
      </p:cxnSp>
      <p:cxnSp>
        <p:nvCxnSpPr>
          <p:cNvPr id="66" name="Straight Connector 65">
            <a:extLst>
              <a:ext uri="{FF2B5EF4-FFF2-40B4-BE49-F238E27FC236}">
                <a16:creationId xmlns:a16="http://schemas.microsoft.com/office/drawing/2014/main" id="{EB00DE71-A00D-4A6B-B06A-855C71E818D1}"/>
              </a:ext>
            </a:extLst>
          </p:cNvPr>
          <p:cNvCxnSpPr>
            <a:cxnSpLocks/>
          </p:cNvCxnSpPr>
          <p:nvPr/>
        </p:nvCxnSpPr>
        <p:spPr>
          <a:xfrm>
            <a:off x="2156367" y="4951765"/>
            <a:ext cx="0" cy="1828580"/>
          </a:xfrm>
          <a:prstGeom prst="line">
            <a:avLst/>
          </a:prstGeom>
          <a:noFill/>
          <a:ln w="6350" cap="flat" cmpd="sng" algn="ctr">
            <a:solidFill>
              <a:srgbClr val="4D859E">
                <a:shade val="95000"/>
                <a:satMod val="105000"/>
              </a:srgbClr>
            </a:solidFill>
            <a:prstDash val="solid"/>
          </a:ln>
          <a:effectLst/>
        </p:spPr>
      </p:cxnSp>
      <p:cxnSp>
        <p:nvCxnSpPr>
          <p:cNvPr id="67" name="Straight Connector 66">
            <a:extLst>
              <a:ext uri="{FF2B5EF4-FFF2-40B4-BE49-F238E27FC236}">
                <a16:creationId xmlns:a16="http://schemas.microsoft.com/office/drawing/2014/main" id="{672330E4-2034-4D6B-85ED-DCD393AC4BA8}"/>
              </a:ext>
            </a:extLst>
          </p:cNvPr>
          <p:cNvCxnSpPr>
            <a:cxnSpLocks/>
          </p:cNvCxnSpPr>
          <p:nvPr/>
        </p:nvCxnSpPr>
        <p:spPr>
          <a:xfrm>
            <a:off x="2909299" y="4886729"/>
            <a:ext cx="0" cy="1147159"/>
          </a:xfrm>
          <a:prstGeom prst="line">
            <a:avLst/>
          </a:prstGeom>
          <a:noFill/>
          <a:ln w="6350" cap="flat" cmpd="sng" algn="ctr">
            <a:solidFill>
              <a:srgbClr val="4D859E">
                <a:shade val="95000"/>
                <a:satMod val="105000"/>
              </a:srgbClr>
            </a:solidFill>
            <a:prstDash val="solid"/>
          </a:ln>
          <a:effectLst/>
        </p:spPr>
      </p:cxnSp>
      <p:cxnSp>
        <p:nvCxnSpPr>
          <p:cNvPr id="68" name="Straight Connector 67">
            <a:extLst>
              <a:ext uri="{FF2B5EF4-FFF2-40B4-BE49-F238E27FC236}">
                <a16:creationId xmlns:a16="http://schemas.microsoft.com/office/drawing/2014/main" id="{15334976-070E-4937-8C9F-6FCA250F09DF}"/>
              </a:ext>
            </a:extLst>
          </p:cNvPr>
          <p:cNvCxnSpPr>
            <a:cxnSpLocks/>
          </p:cNvCxnSpPr>
          <p:nvPr/>
        </p:nvCxnSpPr>
        <p:spPr>
          <a:xfrm>
            <a:off x="3954520" y="4887981"/>
            <a:ext cx="0" cy="2100539"/>
          </a:xfrm>
          <a:prstGeom prst="line">
            <a:avLst/>
          </a:prstGeom>
          <a:noFill/>
          <a:ln w="6350" cap="flat" cmpd="sng" algn="ctr">
            <a:solidFill>
              <a:srgbClr val="4D859E">
                <a:shade val="95000"/>
                <a:satMod val="105000"/>
              </a:srgbClr>
            </a:solidFill>
            <a:prstDash val="solid"/>
          </a:ln>
          <a:effectLst/>
        </p:spPr>
      </p:cxnSp>
      <p:cxnSp>
        <p:nvCxnSpPr>
          <p:cNvPr id="69" name="Straight Connector 68">
            <a:extLst>
              <a:ext uri="{FF2B5EF4-FFF2-40B4-BE49-F238E27FC236}">
                <a16:creationId xmlns:a16="http://schemas.microsoft.com/office/drawing/2014/main" id="{54781216-E568-4547-BB16-21F943B1B676}"/>
              </a:ext>
            </a:extLst>
          </p:cNvPr>
          <p:cNvCxnSpPr>
            <a:cxnSpLocks/>
          </p:cNvCxnSpPr>
          <p:nvPr/>
        </p:nvCxnSpPr>
        <p:spPr>
          <a:xfrm>
            <a:off x="4114243" y="4652148"/>
            <a:ext cx="0" cy="1109536"/>
          </a:xfrm>
          <a:prstGeom prst="line">
            <a:avLst/>
          </a:prstGeom>
          <a:noFill/>
          <a:ln w="6350" cap="flat" cmpd="sng" algn="ctr">
            <a:solidFill>
              <a:srgbClr val="4D859E">
                <a:shade val="95000"/>
                <a:satMod val="105000"/>
              </a:srgbClr>
            </a:solidFill>
            <a:prstDash val="solid"/>
          </a:ln>
          <a:effectLst/>
        </p:spPr>
      </p:cxnSp>
      <p:cxnSp>
        <p:nvCxnSpPr>
          <p:cNvPr id="70" name="Straight Connector 69">
            <a:extLst>
              <a:ext uri="{FF2B5EF4-FFF2-40B4-BE49-F238E27FC236}">
                <a16:creationId xmlns:a16="http://schemas.microsoft.com/office/drawing/2014/main" id="{4C6B2AB6-B161-4893-B75E-EF03A1E445B7}"/>
              </a:ext>
            </a:extLst>
          </p:cNvPr>
          <p:cNvCxnSpPr>
            <a:cxnSpLocks/>
          </p:cNvCxnSpPr>
          <p:nvPr/>
        </p:nvCxnSpPr>
        <p:spPr>
          <a:xfrm>
            <a:off x="4523589" y="5048114"/>
            <a:ext cx="0" cy="3186871"/>
          </a:xfrm>
          <a:prstGeom prst="line">
            <a:avLst/>
          </a:prstGeom>
          <a:noFill/>
          <a:ln w="6350" cap="flat" cmpd="sng" algn="ctr">
            <a:solidFill>
              <a:srgbClr val="4D859E">
                <a:shade val="95000"/>
                <a:satMod val="105000"/>
              </a:srgbClr>
            </a:solidFill>
            <a:prstDash val="solid"/>
          </a:ln>
          <a:effectLst/>
        </p:spPr>
      </p:cxnSp>
      <p:cxnSp>
        <p:nvCxnSpPr>
          <p:cNvPr id="72" name="Straight Connector 71">
            <a:extLst>
              <a:ext uri="{FF2B5EF4-FFF2-40B4-BE49-F238E27FC236}">
                <a16:creationId xmlns:a16="http://schemas.microsoft.com/office/drawing/2014/main" id="{D0B7AADA-0DE9-4570-8997-B9C25B805208}"/>
              </a:ext>
            </a:extLst>
          </p:cNvPr>
          <p:cNvCxnSpPr>
            <a:cxnSpLocks/>
          </p:cNvCxnSpPr>
          <p:nvPr/>
        </p:nvCxnSpPr>
        <p:spPr>
          <a:xfrm>
            <a:off x="1516114" y="5210873"/>
            <a:ext cx="0" cy="2716937"/>
          </a:xfrm>
          <a:prstGeom prst="line">
            <a:avLst/>
          </a:prstGeom>
          <a:noFill/>
          <a:ln w="6350" cap="flat" cmpd="sng" algn="ctr">
            <a:solidFill>
              <a:srgbClr val="4D859E">
                <a:shade val="95000"/>
                <a:satMod val="105000"/>
              </a:srgbClr>
            </a:solidFill>
            <a:prstDash val="solid"/>
          </a:ln>
          <a:effectLst/>
        </p:spPr>
      </p:cxnSp>
      <p:cxnSp>
        <p:nvCxnSpPr>
          <p:cNvPr id="73" name="Straight Connector 72">
            <a:extLst>
              <a:ext uri="{FF2B5EF4-FFF2-40B4-BE49-F238E27FC236}">
                <a16:creationId xmlns:a16="http://schemas.microsoft.com/office/drawing/2014/main" id="{0F6DE3CD-E119-4FF1-80F3-B768EF1FF7E0}"/>
              </a:ext>
            </a:extLst>
          </p:cNvPr>
          <p:cNvCxnSpPr>
            <a:cxnSpLocks/>
          </p:cNvCxnSpPr>
          <p:nvPr/>
        </p:nvCxnSpPr>
        <p:spPr>
          <a:xfrm>
            <a:off x="1124900" y="5178819"/>
            <a:ext cx="0" cy="3062231"/>
          </a:xfrm>
          <a:prstGeom prst="line">
            <a:avLst/>
          </a:prstGeom>
          <a:noFill/>
          <a:ln w="6350" cap="flat" cmpd="sng" algn="ctr">
            <a:solidFill>
              <a:srgbClr val="4D859E">
                <a:shade val="95000"/>
                <a:satMod val="105000"/>
              </a:srgbClr>
            </a:solidFill>
            <a:prstDash val="solid"/>
          </a:ln>
          <a:effectLst/>
        </p:spPr>
      </p:cxnSp>
      <p:cxnSp>
        <p:nvCxnSpPr>
          <p:cNvPr id="74" name="Straight Connector 73">
            <a:extLst>
              <a:ext uri="{FF2B5EF4-FFF2-40B4-BE49-F238E27FC236}">
                <a16:creationId xmlns:a16="http://schemas.microsoft.com/office/drawing/2014/main" id="{51B03D28-C235-4D60-904B-964C18D132E0}"/>
              </a:ext>
            </a:extLst>
          </p:cNvPr>
          <p:cNvCxnSpPr>
            <a:cxnSpLocks/>
          </p:cNvCxnSpPr>
          <p:nvPr/>
        </p:nvCxnSpPr>
        <p:spPr>
          <a:xfrm>
            <a:off x="1942910" y="5083337"/>
            <a:ext cx="0" cy="2320117"/>
          </a:xfrm>
          <a:prstGeom prst="line">
            <a:avLst/>
          </a:prstGeom>
          <a:noFill/>
          <a:ln w="6350" cap="flat" cmpd="sng" algn="ctr">
            <a:solidFill>
              <a:srgbClr val="4D859E">
                <a:shade val="95000"/>
                <a:satMod val="105000"/>
              </a:srgbClr>
            </a:solidFill>
            <a:prstDash val="solid"/>
          </a:ln>
          <a:effectLst/>
        </p:spPr>
      </p:cxnSp>
      <p:sp>
        <p:nvSpPr>
          <p:cNvPr id="75" name="TextBox 74">
            <a:extLst>
              <a:ext uri="{FF2B5EF4-FFF2-40B4-BE49-F238E27FC236}">
                <a16:creationId xmlns:a16="http://schemas.microsoft.com/office/drawing/2014/main" id="{2EF66EF5-3F03-4B48-B807-BCD3C786549C}"/>
              </a:ext>
            </a:extLst>
          </p:cNvPr>
          <p:cNvSpPr txBox="1"/>
          <p:nvPr/>
        </p:nvSpPr>
        <p:spPr>
          <a:xfrm>
            <a:off x="559942" y="8254905"/>
            <a:ext cx="1844453" cy="338554"/>
          </a:xfrm>
          <a:prstGeom prst="rect">
            <a:avLst/>
          </a:prstGeom>
          <a:noFill/>
        </p:spPr>
        <p:txBody>
          <a:bodyPr wrap="square" lIns="0" rIns="0" rtlCol="0">
            <a:spAutoFit/>
          </a:bodyPr>
          <a:lstStyle/>
          <a:p>
            <a:pPr marL="41252" indent="-41252" defTabSz="913866" fontAlgn="base">
              <a:spcBef>
                <a:spcPct val="0"/>
              </a:spcBef>
              <a:spcAft>
                <a:spcPts val="600"/>
              </a:spcAft>
            </a:pPr>
            <a:r>
              <a:rPr lang="en-US" sz="800" dirty="0">
                <a:solidFill>
                  <a:prstClr val="black"/>
                </a:solidFill>
              </a:rPr>
              <a:t>“US New-Vehicle Sales Rise an Estimated 13% in First Half of the Year”</a:t>
            </a:r>
          </a:p>
        </p:txBody>
      </p:sp>
      <p:cxnSp>
        <p:nvCxnSpPr>
          <p:cNvPr id="101" name="Straight Connector 100">
            <a:extLst>
              <a:ext uri="{FF2B5EF4-FFF2-40B4-BE49-F238E27FC236}">
                <a16:creationId xmlns:a16="http://schemas.microsoft.com/office/drawing/2014/main" id="{628D2BAF-3E62-4BC0-ADBD-58A1CD829ADF}"/>
              </a:ext>
            </a:extLst>
          </p:cNvPr>
          <p:cNvCxnSpPr>
            <a:cxnSpLocks/>
          </p:cNvCxnSpPr>
          <p:nvPr/>
        </p:nvCxnSpPr>
        <p:spPr>
          <a:xfrm>
            <a:off x="6542061" y="5178287"/>
            <a:ext cx="0" cy="2426696"/>
          </a:xfrm>
          <a:prstGeom prst="line">
            <a:avLst/>
          </a:prstGeom>
          <a:noFill/>
          <a:ln w="6350" cap="flat" cmpd="sng" algn="ctr">
            <a:solidFill>
              <a:srgbClr val="4D859E">
                <a:shade val="95000"/>
                <a:satMod val="105000"/>
              </a:srgbClr>
            </a:solidFill>
            <a:prstDash val="solid"/>
          </a:ln>
          <a:effectLst/>
        </p:spPr>
      </p:cxnSp>
      <p:cxnSp>
        <p:nvCxnSpPr>
          <p:cNvPr id="102" name="Straight Connector 101">
            <a:extLst>
              <a:ext uri="{FF2B5EF4-FFF2-40B4-BE49-F238E27FC236}">
                <a16:creationId xmlns:a16="http://schemas.microsoft.com/office/drawing/2014/main" id="{B5BCE1FF-663A-4642-9865-820726506AE4}"/>
              </a:ext>
            </a:extLst>
          </p:cNvPr>
          <p:cNvCxnSpPr>
            <a:cxnSpLocks/>
          </p:cNvCxnSpPr>
          <p:nvPr/>
        </p:nvCxnSpPr>
        <p:spPr>
          <a:xfrm>
            <a:off x="6115357" y="4723761"/>
            <a:ext cx="0" cy="799645"/>
          </a:xfrm>
          <a:prstGeom prst="line">
            <a:avLst/>
          </a:prstGeom>
          <a:noFill/>
          <a:ln w="6350" cap="flat" cmpd="sng" algn="ctr">
            <a:solidFill>
              <a:srgbClr val="4D859E">
                <a:shade val="95000"/>
                <a:satMod val="105000"/>
              </a:srgbClr>
            </a:solidFill>
            <a:prstDash val="solid"/>
          </a:ln>
          <a:effectLst/>
        </p:spPr>
      </p:cxnSp>
      <p:cxnSp>
        <p:nvCxnSpPr>
          <p:cNvPr id="120" name="Straight Connector 119">
            <a:extLst>
              <a:ext uri="{FF2B5EF4-FFF2-40B4-BE49-F238E27FC236}">
                <a16:creationId xmlns:a16="http://schemas.microsoft.com/office/drawing/2014/main" id="{BFDC511B-3C71-43BB-9894-BB016C205131}"/>
              </a:ext>
            </a:extLst>
          </p:cNvPr>
          <p:cNvCxnSpPr>
            <a:cxnSpLocks/>
          </p:cNvCxnSpPr>
          <p:nvPr/>
        </p:nvCxnSpPr>
        <p:spPr>
          <a:xfrm>
            <a:off x="5851886" y="5165484"/>
            <a:ext cx="0" cy="1472264"/>
          </a:xfrm>
          <a:prstGeom prst="line">
            <a:avLst/>
          </a:prstGeom>
          <a:noFill/>
          <a:ln w="6350" cap="flat" cmpd="sng" algn="ctr">
            <a:solidFill>
              <a:srgbClr val="4D859E">
                <a:shade val="95000"/>
                <a:satMod val="105000"/>
              </a:srgbClr>
            </a:solidFill>
            <a:prstDash val="solid"/>
          </a:ln>
          <a:effectLst/>
        </p:spPr>
      </p:cxnSp>
      <p:cxnSp>
        <p:nvCxnSpPr>
          <p:cNvPr id="122" name="Straight Connector 121">
            <a:extLst>
              <a:ext uri="{FF2B5EF4-FFF2-40B4-BE49-F238E27FC236}">
                <a16:creationId xmlns:a16="http://schemas.microsoft.com/office/drawing/2014/main" id="{B17901C4-1600-4E7C-9ABA-659E07766690}"/>
              </a:ext>
            </a:extLst>
          </p:cNvPr>
          <p:cNvCxnSpPr>
            <a:cxnSpLocks/>
          </p:cNvCxnSpPr>
          <p:nvPr/>
        </p:nvCxnSpPr>
        <p:spPr>
          <a:xfrm>
            <a:off x="2989571" y="4726572"/>
            <a:ext cx="0" cy="3513305"/>
          </a:xfrm>
          <a:prstGeom prst="line">
            <a:avLst/>
          </a:prstGeom>
          <a:noFill/>
          <a:ln w="6350" cap="flat" cmpd="sng" algn="ctr">
            <a:solidFill>
              <a:srgbClr val="4D859E">
                <a:shade val="95000"/>
                <a:satMod val="105000"/>
              </a:srgbClr>
            </a:solidFill>
            <a:prstDash val="solid"/>
          </a:ln>
          <a:effectLst/>
        </p:spPr>
      </p:cxnSp>
      <p:graphicFrame>
        <p:nvGraphicFramePr>
          <p:cNvPr id="57" name="Chart 56">
            <a:extLst>
              <a:ext uri="{FF2B5EF4-FFF2-40B4-BE49-F238E27FC236}">
                <a16:creationId xmlns:a16="http://schemas.microsoft.com/office/drawing/2014/main" id="{C416B727-9E32-4F89-86CB-0072D0BE88D1}"/>
              </a:ext>
            </a:extLst>
          </p:cNvPr>
          <p:cNvGraphicFramePr/>
          <p:nvPr/>
        </p:nvGraphicFramePr>
        <p:xfrm>
          <a:off x="455436" y="3179430"/>
          <a:ext cx="6991157" cy="2307457"/>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49" name="Picture Placeholder 2">
            <a:extLst>
              <a:ext uri="{FF2B5EF4-FFF2-40B4-BE49-F238E27FC236}">
                <a16:creationId xmlns:a16="http://schemas.microsoft.com/office/drawing/2014/main" id="{7E6017B0-92C2-4B5A-93D2-DBB6D334D9D1}"/>
              </a:ext>
            </a:extLst>
          </p:cNvPr>
          <p:cNvGraphicFramePr>
            <a:graphicFrameLocks/>
          </p:cNvGraphicFramePr>
          <p:nvPr/>
        </p:nvGraphicFramePr>
        <p:xfrm>
          <a:off x="3876116" y="2365733"/>
          <a:ext cx="3534897" cy="1088093"/>
        </p:xfrm>
        <a:graphic>
          <a:graphicData uri="http://schemas.openxmlformats.org/drawingml/2006/chart">
            <c:chart xmlns:c="http://schemas.openxmlformats.org/drawingml/2006/chart" xmlns:r="http://schemas.openxmlformats.org/officeDocument/2006/relationships" r:id="rId4"/>
          </a:graphicData>
        </a:graphic>
      </p:graphicFrame>
      <p:sp>
        <p:nvSpPr>
          <p:cNvPr id="2" name="Title 1"/>
          <p:cNvSpPr>
            <a:spLocks noGrp="1"/>
          </p:cNvSpPr>
          <p:nvPr>
            <p:ph type="title"/>
          </p:nvPr>
        </p:nvSpPr>
        <p:spPr/>
        <p:txBody>
          <a:bodyPr/>
          <a:lstStyle/>
          <a:p>
            <a:pPr lvl="0"/>
            <a:r>
              <a:rPr lang="en-US" dirty="0"/>
              <a:t>World Stock Market Performance</a:t>
            </a:r>
          </a:p>
        </p:txBody>
      </p:sp>
      <p:sp>
        <p:nvSpPr>
          <p:cNvPr id="3" name="Slide Number Placeholder 2"/>
          <p:cNvSpPr>
            <a:spLocks noGrp="1"/>
          </p:cNvSpPr>
          <p:nvPr>
            <p:ph type="sldNum" sz="quarter" idx="12"/>
          </p:nvPr>
        </p:nvSpPr>
        <p:spPr/>
        <p:txBody>
          <a:bodyPr/>
          <a:lstStyle/>
          <a:p>
            <a:pPr marL="0" marR="0" lvl="0" indent="0" algn="r" defTabSz="1018228" rtl="0" eaLnBrk="1" fontAlgn="auto" latinLnBrk="0" hangingPunct="1">
              <a:lnSpc>
                <a:spcPct val="100000"/>
              </a:lnSpc>
              <a:spcBef>
                <a:spcPts val="0"/>
              </a:spcBef>
              <a:spcAft>
                <a:spcPts val="0"/>
              </a:spcAft>
              <a:buClrTx/>
              <a:buSzTx/>
              <a:buFontTx/>
              <a:buNone/>
              <a:tabLst/>
              <a:defRPr/>
            </a:pPr>
            <a:fld id="{66F6FF41-5833-4EBF-9145-362BCED2914A}" type="slidenum">
              <a:rPr kumimoji="0" lang="en-US" sz="1000" b="0" i="0" u="none" strike="noStrike" kern="1200" cap="none" spc="0" normalizeH="0" baseline="0" noProof="0" smtClean="0">
                <a:ln>
                  <a:noFill/>
                </a:ln>
                <a:solidFill>
                  <a:prstClr val="white">
                    <a:lumMod val="50000"/>
                  </a:prstClr>
                </a:solidFill>
                <a:effectLst/>
                <a:uLnTx/>
                <a:uFillTx/>
                <a:latin typeface="Arial"/>
                <a:ea typeface="+mn-ea"/>
                <a:cs typeface="+mn-cs"/>
              </a:rPr>
              <a:pPr marL="0" marR="0" lvl="0" indent="0" algn="r" defTabSz="1018228" rtl="0" eaLnBrk="1" fontAlgn="auto" latinLnBrk="0" hangingPunct="1">
                <a:lnSpc>
                  <a:spcPct val="100000"/>
                </a:lnSpc>
                <a:spcBef>
                  <a:spcPts val="0"/>
                </a:spcBef>
                <a:spcAft>
                  <a:spcPts val="0"/>
                </a:spcAft>
                <a:buClrTx/>
                <a:buSzTx/>
                <a:buFontTx/>
                <a:buNone/>
                <a:tabLst/>
                <a:defRPr/>
              </a:pPr>
              <a:t>5</a:t>
            </a:fld>
            <a:endParaRPr kumimoji="0" lang="en-US" sz="1000" b="0" i="0" u="none" strike="noStrike" kern="1200" cap="none" spc="0" normalizeH="0" baseline="0" noProof="0" dirty="0">
              <a:ln>
                <a:noFill/>
              </a:ln>
              <a:solidFill>
                <a:prstClr val="white">
                  <a:lumMod val="50000"/>
                </a:prstClr>
              </a:solidFill>
              <a:effectLst/>
              <a:uLnTx/>
              <a:uFillTx/>
              <a:latin typeface="Arial"/>
              <a:ea typeface="+mn-ea"/>
              <a:cs typeface="+mn-cs"/>
            </a:endParaRPr>
          </a:p>
        </p:txBody>
      </p:sp>
      <p:pic>
        <p:nvPicPr>
          <p:cNvPr id="5" name="Picture Placeholder 4" descr="A red and white logo&#10;&#10;Description automatically generated">
            <a:extLst>
              <a:ext uri="{FF2B5EF4-FFF2-40B4-BE49-F238E27FC236}">
                <a16:creationId xmlns:a16="http://schemas.microsoft.com/office/drawing/2014/main" id="{C5737E49-5411-C04A-5C9A-FADB3C56B408}"/>
              </a:ext>
            </a:extLst>
          </p:cNvPr>
          <p:cNvPicPr>
            <a:picLocks noGrp="1" noChangeAspect="1"/>
          </p:cNvPicPr>
          <p:nvPr>
            <p:ph type="pic" sz="quarter" idx="13"/>
          </p:nvPr>
        </p:nvPicPr>
        <p:blipFill>
          <a:blip r:embed="rId5">
            <a:extLst>
              <a:ext uri="{28A0092B-C50C-407E-A947-70E740481C1C}">
                <a14:useLocalDpi xmlns:a14="http://schemas.microsoft.com/office/drawing/2010/main" val="0"/>
              </a:ext>
            </a:extLst>
          </a:blip>
          <a:srcRect l="10575" r="10575"/>
          <a:stretch>
            <a:fillRect/>
          </a:stretch>
        </p:blipFill>
        <p:spPr/>
      </p:pic>
      <p:sp>
        <p:nvSpPr>
          <p:cNvPr id="71" name="Text Placeholder 1"/>
          <p:cNvSpPr>
            <a:spLocks noGrp="1"/>
          </p:cNvSpPr>
          <p:nvPr>
            <p:ph type="body" sz="quarter" idx="15"/>
          </p:nvPr>
        </p:nvSpPr>
        <p:spPr>
          <a:xfrm>
            <a:off x="421869" y="9170130"/>
            <a:ext cx="6804774" cy="517712"/>
          </a:xfrm>
        </p:spPr>
        <p:txBody>
          <a:bodyPr/>
          <a:lstStyle/>
          <a:p>
            <a:r>
              <a:rPr lang="en-US" dirty="0"/>
              <a:t>Graph Source: MSCI ACWI Index (net dividends). MSCI data © MSCI 2023, all rights reserved. </a:t>
            </a:r>
            <a:r>
              <a:rPr kumimoji="0" lang="en-US" sz="800" b="0" i="0" u="none" strike="noStrike" kern="1200" cap="none" spc="0" normalizeH="0" baseline="0" noProof="0" dirty="0">
                <a:ln>
                  <a:noFill/>
                </a:ln>
                <a:solidFill>
                  <a:srgbClr val="000000">
                    <a:lumMod val="75000"/>
                    <a:lumOff val="25000"/>
                  </a:srgbClr>
                </a:solidFill>
                <a:effectLst/>
                <a:uLnTx/>
                <a:uFillTx/>
                <a:latin typeface="Arial Narrow" pitchFamily="34" charset="0"/>
                <a:ea typeface="+mn-ea"/>
                <a:cs typeface="+mn-cs"/>
              </a:rPr>
              <a:t>Index level based at 100 starting January 2000.</a:t>
            </a:r>
            <a:endParaRPr lang="en-US" dirty="0"/>
          </a:p>
          <a:p>
            <a:r>
              <a:rPr lang="en-US" dirty="0"/>
              <a:t>It is not possible to invest directly in an index. Performance does not reflect the expenses associated with management of an actual portfolio.</a:t>
            </a:r>
            <a:br>
              <a:rPr lang="en-US" dirty="0"/>
            </a:br>
            <a:r>
              <a:rPr lang="en-US" b="1" dirty="0"/>
              <a:t>Past performance is not a guarantee of future results. </a:t>
            </a:r>
          </a:p>
        </p:txBody>
      </p:sp>
      <p:sp>
        <p:nvSpPr>
          <p:cNvPr id="51" name="Text Placeholder 2"/>
          <p:cNvSpPr>
            <a:spLocks noGrp="1"/>
          </p:cNvSpPr>
          <p:nvPr>
            <p:ph type="body" sz="quarter" idx="14"/>
          </p:nvPr>
        </p:nvSpPr>
        <p:spPr/>
        <p:txBody>
          <a:bodyPr/>
          <a:lstStyle/>
          <a:p>
            <a:r>
              <a:rPr lang="en-US" dirty="0"/>
              <a:t>MSCI All Country World Index with selected headlines </a:t>
            </a:r>
            <a:r>
              <a:rPr lang="en-US" dirty="0">
                <a:highlight>
                  <a:srgbClr val="FFFFFF"/>
                </a:highlight>
              </a:rPr>
              <a:t>from Q3 2023</a:t>
            </a:r>
          </a:p>
        </p:txBody>
      </p:sp>
      <p:grpSp>
        <p:nvGrpSpPr>
          <p:cNvPr id="148" name="Group 147">
            <a:extLst>
              <a:ext uri="{FF2B5EF4-FFF2-40B4-BE49-F238E27FC236}">
                <a16:creationId xmlns:a16="http://schemas.microsoft.com/office/drawing/2014/main" id="{7A88269E-BDBA-4850-A21F-E59DE80043A1}"/>
              </a:ext>
            </a:extLst>
          </p:cNvPr>
          <p:cNvGrpSpPr/>
          <p:nvPr/>
        </p:nvGrpSpPr>
        <p:grpSpPr>
          <a:xfrm>
            <a:off x="418141" y="8749022"/>
            <a:ext cx="6881228" cy="396933"/>
            <a:chOff x="524124" y="6748330"/>
            <a:chExt cx="8894109" cy="396933"/>
          </a:xfrm>
        </p:grpSpPr>
        <p:sp>
          <p:nvSpPr>
            <p:cNvPr id="149" name="TextBox 148">
              <a:extLst>
                <a:ext uri="{FF2B5EF4-FFF2-40B4-BE49-F238E27FC236}">
                  <a16:creationId xmlns:a16="http://schemas.microsoft.com/office/drawing/2014/main" id="{89AE0C81-BDC7-46D9-ACCA-6517B25F287C}"/>
                </a:ext>
              </a:extLst>
            </p:cNvPr>
            <p:cNvSpPr txBox="1"/>
            <p:nvPr/>
          </p:nvSpPr>
          <p:spPr>
            <a:xfrm>
              <a:off x="524124" y="6775986"/>
              <a:ext cx="8791688" cy="369277"/>
            </a:xfrm>
            <a:prstGeom prst="rect">
              <a:avLst/>
            </a:prstGeom>
            <a:noFill/>
          </p:spPr>
          <p:txBody>
            <a:bodyPr wrap="square" lIns="91388" tIns="45693" rIns="91388" bIns="45693" rtlCol="0">
              <a:spAutoFit/>
            </a:bodyPr>
            <a:lstStyle/>
            <a:p>
              <a:r>
                <a:rPr lang="en-US" sz="900" b="1" i="1" dirty="0">
                  <a:solidFill>
                    <a:schemeClr val="tx2"/>
                  </a:solidFill>
                  <a:latin typeface="Times New Roman" panose="02020603050405020304" pitchFamily="18" charset="0"/>
                  <a:cs typeface="Times New Roman" panose="02020603050405020304" pitchFamily="18" charset="0"/>
                </a:rPr>
                <a:t>These headlines are not offered to explain market returns. Instead, they serve as a reminder that investors should view daily events from a long-term perspective and avoid making investment decisions based solely on the news.</a:t>
              </a:r>
            </a:p>
          </p:txBody>
        </p:sp>
        <p:cxnSp>
          <p:nvCxnSpPr>
            <p:cNvPr id="150" name="Straight Connector 149">
              <a:extLst>
                <a:ext uri="{FF2B5EF4-FFF2-40B4-BE49-F238E27FC236}">
                  <a16:creationId xmlns:a16="http://schemas.microsoft.com/office/drawing/2014/main" id="{7CE20AD6-AE73-4455-A27B-102B4D58346A}"/>
                </a:ext>
              </a:extLst>
            </p:cNvPr>
            <p:cNvCxnSpPr>
              <a:cxnSpLocks/>
            </p:cNvCxnSpPr>
            <p:nvPr/>
          </p:nvCxnSpPr>
          <p:spPr>
            <a:xfrm>
              <a:off x="616154" y="6748330"/>
              <a:ext cx="8802079" cy="0"/>
            </a:xfrm>
            <a:prstGeom prst="line">
              <a:avLst/>
            </a:prstGeom>
            <a:ln w="635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grpSp>
      <p:sp>
        <p:nvSpPr>
          <p:cNvPr id="112" name="TextBox 1">
            <a:extLst>
              <a:ext uri="{FF2B5EF4-FFF2-40B4-BE49-F238E27FC236}">
                <a16:creationId xmlns:a16="http://schemas.microsoft.com/office/drawing/2014/main" id="{53BA1910-2FA3-4B7D-AE45-9233F67B4D55}"/>
              </a:ext>
            </a:extLst>
          </p:cNvPr>
          <p:cNvSpPr txBox="1"/>
          <p:nvPr/>
        </p:nvSpPr>
        <p:spPr>
          <a:xfrm>
            <a:off x="520104" y="2838432"/>
            <a:ext cx="1564414" cy="244092"/>
          </a:xfrm>
          <a:prstGeom prst="rect">
            <a:avLst/>
          </a:prstGeom>
          <a:noFill/>
        </p:spPr>
        <p:txBody>
          <a:bodyPr wrap="square" lIns="0" rIns="0"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41252" indent="-41252" defTabSz="913866" fontAlgn="base">
              <a:lnSpc>
                <a:spcPct val="115000"/>
              </a:lnSpc>
              <a:spcBef>
                <a:spcPct val="0"/>
              </a:spcBef>
              <a:spcAft>
                <a:spcPts val="500"/>
              </a:spcAft>
            </a:pPr>
            <a:r>
              <a:rPr lang="en-US" sz="900" b="1" cap="all" spc="50" dirty="0">
                <a:solidFill>
                  <a:srgbClr val="35627D"/>
                </a:solidFill>
                <a:latin typeface="Arial Narrow" panose="020B0606020202030204" pitchFamily="34" charset="0"/>
              </a:rPr>
              <a:t>Q3 2023</a:t>
            </a:r>
          </a:p>
        </p:txBody>
      </p:sp>
      <p:sp>
        <p:nvSpPr>
          <p:cNvPr id="50" name="TextBox 1">
            <a:extLst>
              <a:ext uri="{FF2B5EF4-FFF2-40B4-BE49-F238E27FC236}">
                <a16:creationId xmlns:a16="http://schemas.microsoft.com/office/drawing/2014/main" id="{F853D80D-5B7A-4C15-B8FF-C69CD0D40123}"/>
              </a:ext>
            </a:extLst>
          </p:cNvPr>
          <p:cNvSpPr txBox="1"/>
          <p:nvPr/>
        </p:nvSpPr>
        <p:spPr>
          <a:xfrm>
            <a:off x="4017410" y="2349129"/>
            <a:ext cx="3330103" cy="221214"/>
          </a:xfrm>
          <a:prstGeom prst="rect">
            <a:avLst/>
          </a:prstGeom>
          <a:noFill/>
        </p:spPr>
        <p:txBody>
          <a:bodyPr wrap="square" lIns="0" rIns="0"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41252" indent="-41252" defTabSz="913866" fontAlgn="base">
              <a:lnSpc>
                <a:spcPct val="115000"/>
              </a:lnSpc>
              <a:spcBef>
                <a:spcPct val="0"/>
              </a:spcBef>
              <a:spcAft>
                <a:spcPts val="500"/>
              </a:spcAft>
            </a:pPr>
            <a:r>
              <a:rPr lang="en-US" sz="800" b="1" cap="all" spc="50" dirty="0">
                <a:solidFill>
                  <a:schemeClr val="bg1">
                    <a:lumMod val="50000"/>
                  </a:schemeClr>
                </a:solidFill>
                <a:latin typeface="Arial Narrow" panose="020B0606020202030204" pitchFamily="34" charset="0"/>
              </a:rPr>
              <a:t>1 year (Q4 2022–Q3 2023)</a:t>
            </a:r>
          </a:p>
        </p:txBody>
      </p:sp>
      <p:sp>
        <p:nvSpPr>
          <p:cNvPr id="52" name="TextBox 1">
            <a:extLst>
              <a:ext uri="{FF2B5EF4-FFF2-40B4-BE49-F238E27FC236}">
                <a16:creationId xmlns:a16="http://schemas.microsoft.com/office/drawing/2014/main" id="{448B6717-11E7-4A7E-8219-023016FDDD48}"/>
              </a:ext>
            </a:extLst>
          </p:cNvPr>
          <p:cNvSpPr txBox="1"/>
          <p:nvPr/>
        </p:nvSpPr>
        <p:spPr>
          <a:xfrm>
            <a:off x="6611624" y="2566988"/>
            <a:ext cx="453798" cy="307777"/>
          </a:xfrm>
          <a:prstGeom prst="rect">
            <a:avLst/>
          </a:prstGeom>
          <a:noFill/>
        </p:spPr>
        <p:txBody>
          <a:bodyPr wrap="square" lIns="0" rIns="0"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700" b="1" dirty="0">
                <a:solidFill>
                  <a:schemeClr val="tx2"/>
                </a:solidFill>
                <a:latin typeface="Arial" pitchFamily="34" charset="0"/>
                <a:cs typeface="Arial" pitchFamily="34" charset="0"/>
              </a:rPr>
              <a:t>Last 3 months</a:t>
            </a:r>
          </a:p>
        </p:txBody>
      </p:sp>
      <p:sp>
        <p:nvSpPr>
          <p:cNvPr id="126" name="TextBox 125">
            <a:extLst>
              <a:ext uri="{FF2B5EF4-FFF2-40B4-BE49-F238E27FC236}">
                <a16:creationId xmlns:a16="http://schemas.microsoft.com/office/drawing/2014/main" id="{8B73248D-613E-4BBC-BE4C-E9C060B7BECF}"/>
              </a:ext>
            </a:extLst>
          </p:cNvPr>
          <p:cNvSpPr txBox="1"/>
          <p:nvPr/>
        </p:nvSpPr>
        <p:spPr>
          <a:xfrm>
            <a:off x="6831270" y="5315008"/>
            <a:ext cx="579862" cy="141577"/>
          </a:xfrm>
          <a:prstGeom prst="rect">
            <a:avLst/>
          </a:prstGeom>
          <a:solidFill>
            <a:schemeClr val="bg1"/>
          </a:solidFill>
        </p:spPr>
        <p:txBody>
          <a:bodyPr wrap="square" tIns="0" bIns="18288" rtlCol="0">
            <a:spAutoFit/>
          </a:bodyPr>
          <a:lstStyle/>
          <a:p>
            <a:pPr algn="ctr"/>
            <a:r>
              <a:rPr lang="en-US" sz="800" dirty="0"/>
              <a:t>Sep 30</a:t>
            </a:r>
          </a:p>
        </p:txBody>
      </p:sp>
      <p:sp>
        <p:nvSpPr>
          <p:cNvPr id="84" name="TextBox 83">
            <a:extLst>
              <a:ext uri="{FF2B5EF4-FFF2-40B4-BE49-F238E27FC236}">
                <a16:creationId xmlns:a16="http://schemas.microsoft.com/office/drawing/2014/main" id="{833F197A-5426-4A9B-89BB-455DC7CBD3D8}"/>
              </a:ext>
            </a:extLst>
          </p:cNvPr>
          <p:cNvSpPr txBox="1"/>
          <p:nvPr/>
        </p:nvSpPr>
        <p:spPr>
          <a:xfrm>
            <a:off x="6873904" y="3277366"/>
            <a:ext cx="579862" cy="110800"/>
          </a:xfrm>
          <a:prstGeom prst="rect">
            <a:avLst/>
          </a:prstGeom>
          <a:solidFill>
            <a:schemeClr val="bg1"/>
          </a:solidFill>
        </p:spPr>
        <p:txBody>
          <a:bodyPr wrap="square" tIns="0" bIns="18288" rtlCol="0">
            <a:spAutoFit/>
          </a:bodyPr>
          <a:lstStyle/>
          <a:p>
            <a:pPr algn="ctr"/>
            <a:r>
              <a:rPr lang="en-US" sz="600" dirty="0"/>
              <a:t>Sep 30</a:t>
            </a:r>
          </a:p>
        </p:txBody>
      </p:sp>
      <p:sp>
        <p:nvSpPr>
          <p:cNvPr id="16" name="TextBox 15">
            <a:extLst>
              <a:ext uri="{FF2B5EF4-FFF2-40B4-BE49-F238E27FC236}">
                <a16:creationId xmlns:a16="http://schemas.microsoft.com/office/drawing/2014/main" id="{4BF1769A-90D7-D37E-FF9F-D5F16D1C9AC5}"/>
              </a:ext>
            </a:extLst>
          </p:cNvPr>
          <p:cNvSpPr txBox="1"/>
          <p:nvPr/>
        </p:nvSpPr>
        <p:spPr>
          <a:xfrm>
            <a:off x="558191" y="5310209"/>
            <a:ext cx="579862" cy="141577"/>
          </a:xfrm>
          <a:prstGeom prst="rect">
            <a:avLst/>
          </a:prstGeom>
          <a:solidFill>
            <a:schemeClr val="bg1"/>
          </a:solidFill>
        </p:spPr>
        <p:txBody>
          <a:bodyPr wrap="square" tIns="0" bIns="18288" rtlCol="0">
            <a:spAutoFit/>
          </a:bodyPr>
          <a:lstStyle/>
          <a:p>
            <a:pPr algn="ctr"/>
            <a:r>
              <a:rPr lang="en-US" sz="800" dirty="0"/>
              <a:t>Jun 30</a:t>
            </a:r>
          </a:p>
        </p:txBody>
      </p:sp>
      <p:sp>
        <p:nvSpPr>
          <p:cNvPr id="17" name="TextBox 16">
            <a:extLst>
              <a:ext uri="{FF2B5EF4-FFF2-40B4-BE49-F238E27FC236}">
                <a16:creationId xmlns:a16="http://schemas.microsoft.com/office/drawing/2014/main" id="{9C00CE53-5FF5-967D-157A-F8208B4E3E64}"/>
              </a:ext>
            </a:extLst>
          </p:cNvPr>
          <p:cNvSpPr txBox="1"/>
          <p:nvPr/>
        </p:nvSpPr>
        <p:spPr>
          <a:xfrm>
            <a:off x="2650785" y="5325117"/>
            <a:ext cx="579862" cy="141577"/>
          </a:xfrm>
          <a:prstGeom prst="rect">
            <a:avLst/>
          </a:prstGeom>
          <a:solidFill>
            <a:schemeClr val="bg1"/>
          </a:solidFill>
        </p:spPr>
        <p:txBody>
          <a:bodyPr wrap="square" tIns="0" bIns="18288" rtlCol="0">
            <a:spAutoFit/>
          </a:bodyPr>
          <a:lstStyle/>
          <a:p>
            <a:pPr algn="ctr"/>
            <a:r>
              <a:rPr lang="en-US" sz="800" dirty="0"/>
              <a:t>Jul 31</a:t>
            </a:r>
          </a:p>
        </p:txBody>
      </p:sp>
      <p:sp>
        <p:nvSpPr>
          <p:cNvPr id="15" name="TextBox 14">
            <a:extLst>
              <a:ext uri="{FF2B5EF4-FFF2-40B4-BE49-F238E27FC236}">
                <a16:creationId xmlns:a16="http://schemas.microsoft.com/office/drawing/2014/main" id="{4D41F557-8D55-3F6A-DB17-8DAB52B05DD0}"/>
              </a:ext>
            </a:extLst>
          </p:cNvPr>
          <p:cNvSpPr txBox="1"/>
          <p:nvPr/>
        </p:nvSpPr>
        <p:spPr>
          <a:xfrm>
            <a:off x="1160399" y="7931816"/>
            <a:ext cx="1776332" cy="338554"/>
          </a:xfrm>
          <a:prstGeom prst="rect">
            <a:avLst/>
          </a:prstGeom>
          <a:noFill/>
        </p:spPr>
        <p:txBody>
          <a:bodyPr wrap="square" lIns="0" rIns="0" rtlCol="0">
            <a:spAutoFit/>
          </a:bodyPr>
          <a:lstStyle/>
          <a:p>
            <a:pPr marL="41252" indent="-41252" defTabSz="913866" fontAlgn="base">
              <a:spcBef>
                <a:spcPct val="0"/>
              </a:spcBef>
              <a:spcAft>
                <a:spcPts val="600"/>
              </a:spcAft>
            </a:pPr>
            <a:r>
              <a:rPr lang="en-US" sz="800" dirty="0">
                <a:solidFill>
                  <a:prstClr val="black"/>
                </a:solidFill>
              </a:rPr>
              <a:t>“Turkey Agrees to Let Sweden In NATO”</a:t>
            </a:r>
          </a:p>
        </p:txBody>
      </p:sp>
      <p:sp>
        <p:nvSpPr>
          <p:cNvPr id="20" name="TextBox 19">
            <a:extLst>
              <a:ext uri="{FF2B5EF4-FFF2-40B4-BE49-F238E27FC236}">
                <a16:creationId xmlns:a16="http://schemas.microsoft.com/office/drawing/2014/main" id="{8BD4DD42-F46A-2BA0-D53E-154A1DB72C62}"/>
              </a:ext>
            </a:extLst>
          </p:cNvPr>
          <p:cNvSpPr txBox="1"/>
          <p:nvPr/>
        </p:nvSpPr>
        <p:spPr>
          <a:xfrm>
            <a:off x="1554673" y="7407189"/>
            <a:ext cx="1402199" cy="461665"/>
          </a:xfrm>
          <a:prstGeom prst="rect">
            <a:avLst/>
          </a:prstGeom>
          <a:noFill/>
        </p:spPr>
        <p:txBody>
          <a:bodyPr wrap="square" lIns="0" rIns="0" rtlCol="0">
            <a:spAutoFit/>
          </a:bodyPr>
          <a:lstStyle/>
          <a:p>
            <a:pPr marL="41252" indent="-41252" defTabSz="913866" fontAlgn="base">
              <a:spcBef>
                <a:spcPct val="0"/>
              </a:spcBef>
              <a:spcAft>
                <a:spcPts val="600"/>
              </a:spcAft>
            </a:pPr>
            <a:r>
              <a:rPr lang="en-US" sz="800" dirty="0">
                <a:solidFill>
                  <a:prstClr val="black"/>
                </a:solidFill>
              </a:rPr>
              <a:t>“US Wages Rise More than 4% While Consumer Prices Increase 3%”</a:t>
            </a:r>
          </a:p>
        </p:txBody>
      </p:sp>
      <p:sp>
        <p:nvSpPr>
          <p:cNvPr id="21" name="TextBox 20">
            <a:extLst>
              <a:ext uri="{FF2B5EF4-FFF2-40B4-BE49-F238E27FC236}">
                <a16:creationId xmlns:a16="http://schemas.microsoft.com/office/drawing/2014/main" id="{DA152FD7-B480-E343-ECAD-188578B082DF}"/>
              </a:ext>
            </a:extLst>
          </p:cNvPr>
          <p:cNvSpPr txBox="1"/>
          <p:nvPr/>
        </p:nvSpPr>
        <p:spPr>
          <a:xfrm>
            <a:off x="1963105" y="6791493"/>
            <a:ext cx="1031612" cy="461665"/>
          </a:xfrm>
          <a:prstGeom prst="rect">
            <a:avLst/>
          </a:prstGeom>
          <a:noFill/>
        </p:spPr>
        <p:txBody>
          <a:bodyPr wrap="square" lIns="0" rIns="0" rtlCol="0">
            <a:spAutoFit/>
          </a:bodyPr>
          <a:lstStyle/>
          <a:p>
            <a:pPr marL="41252" indent="-41252" defTabSz="913866" fontAlgn="base">
              <a:spcBef>
                <a:spcPct val="0"/>
              </a:spcBef>
              <a:spcAft>
                <a:spcPts val="600"/>
              </a:spcAft>
            </a:pPr>
            <a:r>
              <a:rPr lang="en-US" sz="800" dirty="0">
                <a:solidFill>
                  <a:prstClr val="black"/>
                </a:solidFill>
              </a:rPr>
              <a:t>“Dow Notches Longest Win Streak since 2017”</a:t>
            </a:r>
          </a:p>
        </p:txBody>
      </p:sp>
      <p:sp>
        <p:nvSpPr>
          <p:cNvPr id="22" name="TextBox 21">
            <a:extLst>
              <a:ext uri="{FF2B5EF4-FFF2-40B4-BE49-F238E27FC236}">
                <a16:creationId xmlns:a16="http://schemas.microsoft.com/office/drawing/2014/main" id="{071E9C4F-E748-0521-E5E1-68340733AD69}"/>
              </a:ext>
            </a:extLst>
          </p:cNvPr>
          <p:cNvSpPr txBox="1"/>
          <p:nvPr/>
        </p:nvSpPr>
        <p:spPr>
          <a:xfrm>
            <a:off x="2206957" y="5889925"/>
            <a:ext cx="781061" cy="707886"/>
          </a:xfrm>
          <a:prstGeom prst="rect">
            <a:avLst/>
          </a:prstGeom>
          <a:noFill/>
        </p:spPr>
        <p:txBody>
          <a:bodyPr wrap="square" lIns="0" rIns="0" rtlCol="0">
            <a:spAutoFit/>
          </a:bodyPr>
          <a:lstStyle/>
          <a:p>
            <a:pPr marL="41252" indent="-41252" defTabSz="913866" fontAlgn="base">
              <a:spcBef>
                <a:spcPct val="0"/>
              </a:spcBef>
              <a:spcAft>
                <a:spcPts val="600"/>
              </a:spcAft>
            </a:pPr>
            <a:r>
              <a:rPr lang="en-US" sz="800" dirty="0">
                <a:solidFill>
                  <a:prstClr val="black"/>
                </a:solidFill>
              </a:rPr>
              <a:t>“S&amp;P 500 Extends Winning Streak with Fifth Month of Gains”</a:t>
            </a:r>
          </a:p>
        </p:txBody>
      </p:sp>
      <p:sp>
        <p:nvSpPr>
          <p:cNvPr id="23" name="TextBox 22">
            <a:extLst>
              <a:ext uri="{FF2B5EF4-FFF2-40B4-BE49-F238E27FC236}">
                <a16:creationId xmlns:a16="http://schemas.microsoft.com/office/drawing/2014/main" id="{FD53111C-9D6D-3292-0B0E-8C1032C8BC4F}"/>
              </a:ext>
            </a:extLst>
          </p:cNvPr>
          <p:cNvSpPr txBox="1"/>
          <p:nvPr/>
        </p:nvSpPr>
        <p:spPr>
          <a:xfrm>
            <a:off x="2495423" y="8261001"/>
            <a:ext cx="1595140" cy="338554"/>
          </a:xfrm>
          <a:prstGeom prst="rect">
            <a:avLst/>
          </a:prstGeom>
          <a:noFill/>
        </p:spPr>
        <p:txBody>
          <a:bodyPr wrap="square" lIns="0" rIns="0" rtlCol="0">
            <a:spAutoFit/>
          </a:bodyPr>
          <a:lstStyle/>
          <a:p>
            <a:pPr marL="41252" indent="-41252" defTabSz="913866" fontAlgn="base">
              <a:spcBef>
                <a:spcPct val="0"/>
              </a:spcBef>
              <a:spcAft>
                <a:spcPts val="600"/>
              </a:spcAft>
            </a:pPr>
            <a:r>
              <a:rPr lang="en-US" sz="800" dirty="0">
                <a:solidFill>
                  <a:prstClr val="black"/>
                </a:solidFill>
              </a:rPr>
              <a:t>“Fitch Slashes US Credit Rating to AA+ from AAA”</a:t>
            </a:r>
          </a:p>
        </p:txBody>
      </p:sp>
      <p:sp>
        <p:nvSpPr>
          <p:cNvPr id="24" name="TextBox 23">
            <a:extLst>
              <a:ext uri="{FF2B5EF4-FFF2-40B4-BE49-F238E27FC236}">
                <a16:creationId xmlns:a16="http://schemas.microsoft.com/office/drawing/2014/main" id="{5D169612-0EF8-251C-ADB1-4B7C22CC4BBA}"/>
              </a:ext>
            </a:extLst>
          </p:cNvPr>
          <p:cNvSpPr txBox="1"/>
          <p:nvPr/>
        </p:nvSpPr>
        <p:spPr>
          <a:xfrm>
            <a:off x="3013582" y="7654448"/>
            <a:ext cx="1457165" cy="461665"/>
          </a:xfrm>
          <a:prstGeom prst="rect">
            <a:avLst/>
          </a:prstGeom>
          <a:noFill/>
        </p:spPr>
        <p:txBody>
          <a:bodyPr wrap="square" lIns="0" rIns="0" rtlCol="0">
            <a:spAutoFit/>
          </a:bodyPr>
          <a:lstStyle/>
          <a:p>
            <a:pPr marL="41252" indent="-41252" defTabSz="913866" fontAlgn="base">
              <a:spcBef>
                <a:spcPct val="0"/>
              </a:spcBef>
              <a:spcAft>
                <a:spcPts val="600"/>
              </a:spcAft>
            </a:pPr>
            <a:r>
              <a:rPr lang="en-US" sz="800" dirty="0">
                <a:solidFill>
                  <a:prstClr val="black"/>
                </a:solidFill>
              </a:rPr>
              <a:t>“China Slips Into Deflation in Warning Sign for World Economy”</a:t>
            </a:r>
          </a:p>
        </p:txBody>
      </p:sp>
      <p:sp>
        <p:nvSpPr>
          <p:cNvPr id="27" name="TextBox 26">
            <a:extLst>
              <a:ext uri="{FF2B5EF4-FFF2-40B4-BE49-F238E27FC236}">
                <a16:creationId xmlns:a16="http://schemas.microsoft.com/office/drawing/2014/main" id="{D7F41D39-DC0B-6B46-B9B7-891908622D45}"/>
              </a:ext>
            </a:extLst>
          </p:cNvPr>
          <p:cNvSpPr txBox="1"/>
          <p:nvPr/>
        </p:nvSpPr>
        <p:spPr>
          <a:xfrm>
            <a:off x="3564195" y="6986936"/>
            <a:ext cx="926696" cy="461665"/>
          </a:xfrm>
          <a:prstGeom prst="rect">
            <a:avLst/>
          </a:prstGeom>
          <a:noFill/>
        </p:spPr>
        <p:txBody>
          <a:bodyPr wrap="square" lIns="0" rIns="0" rtlCol="0">
            <a:spAutoFit/>
          </a:bodyPr>
          <a:lstStyle/>
          <a:p>
            <a:pPr marL="41252" indent="-41252" defTabSz="913866" fontAlgn="base">
              <a:spcBef>
                <a:spcPct val="0"/>
              </a:spcBef>
              <a:spcAft>
                <a:spcPts val="600"/>
              </a:spcAft>
            </a:pPr>
            <a:r>
              <a:rPr lang="en-US" sz="800" dirty="0">
                <a:solidFill>
                  <a:prstClr val="black"/>
                </a:solidFill>
              </a:rPr>
              <a:t>“Japan's Economy Grows at 6% Pace in Second Quarter”</a:t>
            </a:r>
          </a:p>
        </p:txBody>
      </p:sp>
      <p:sp>
        <p:nvSpPr>
          <p:cNvPr id="28" name="TextBox 27">
            <a:extLst>
              <a:ext uri="{FF2B5EF4-FFF2-40B4-BE49-F238E27FC236}">
                <a16:creationId xmlns:a16="http://schemas.microsoft.com/office/drawing/2014/main" id="{94AA46D2-B454-2EC7-6088-FF99FE88CF0B}"/>
              </a:ext>
            </a:extLst>
          </p:cNvPr>
          <p:cNvSpPr txBox="1"/>
          <p:nvPr/>
        </p:nvSpPr>
        <p:spPr>
          <a:xfrm>
            <a:off x="3990915" y="5776880"/>
            <a:ext cx="513306" cy="954107"/>
          </a:xfrm>
          <a:prstGeom prst="rect">
            <a:avLst/>
          </a:prstGeom>
          <a:noFill/>
        </p:spPr>
        <p:txBody>
          <a:bodyPr wrap="square" lIns="0" rIns="0" rtlCol="0">
            <a:spAutoFit/>
          </a:bodyPr>
          <a:lstStyle/>
          <a:p>
            <a:pPr marL="41252" indent="-41252" defTabSz="913866" fontAlgn="base">
              <a:spcBef>
                <a:spcPct val="0"/>
              </a:spcBef>
              <a:spcAft>
                <a:spcPts val="600"/>
              </a:spcAft>
            </a:pPr>
            <a:r>
              <a:rPr lang="en-US" sz="800" dirty="0">
                <a:solidFill>
                  <a:prstClr val="black"/>
                </a:solidFill>
              </a:rPr>
              <a:t>“US Mortgage Rates Hit 7.09%, Highest in More than 20 Years”</a:t>
            </a:r>
          </a:p>
        </p:txBody>
      </p:sp>
      <p:sp>
        <p:nvSpPr>
          <p:cNvPr id="33" name="TextBox 32">
            <a:extLst>
              <a:ext uri="{FF2B5EF4-FFF2-40B4-BE49-F238E27FC236}">
                <a16:creationId xmlns:a16="http://schemas.microsoft.com/office/drawing/2014/main" id="{BDEAAA28-F06D-45A2-52CC-934C1F540263}"/>
              </a:ext>
            </a:extLst>
          </p:cNvPr>
          <p:cNvSpPr txBox="1"/>
          <p:nvPr/>
        </p:nvSpPr>
        <p:spPr>
          <a:xfrm>
            <a:off x="4155740" y="8249942"/>
            <a:ext cx="1705131" cy="461665"/>
          </a:xfrm>
          <a:prstGeom prst="rect">
            <a:avLst/>
          </a:prstGeom>
          <a:noFill/>
        </p:spPr>
        <p:txBody>
          <a:bodyPr wrap="square" lIns="0" rIns="0" rtlCol="0">
            <a:spAutoFit/>
          </a:bodyPr>
          <a:lstStyle/>
          <a:p>
            <a:pPr marL="41252" indent="-41252" defTabSz="913866" fontAlgn="base">
              <a:spcBef>
                <a:spcPct val="0"/>
              </a:spcBef>
              <a:spcAft>
                <a:spcPts val="600"/>
              </a:spcAft>
            </a:pPr>
            <a:r>
              <a:rPr lang="en-US" sz="800" dirty="0">
                <a:solidFill>
                  <a:prstClr val="black"/>
                </a:solidFill>
              </a:rPr>
              <a:t>“Wagner Chief Who Plotted Coup Presumed Dead in Russia Plane Crash” </a:t>
            </a:r>
          </a:p>
        </p:txBody>
      </p:sp>
      <p:sp>
        <p:nvSpPr>
          <p:cNvPr id="35" name="TextBox 34">
            <a:extLst>
              <a:ext uri="{FF2B5EF4-FFF2-40B4-BE49-F238E27FC236}">
                <a16:creationId xmlns:a16="http://schemas.microsoft.com/office/drawing/2014/main" id="{35E00AF4-4A83-180C-2B97-99CD1F16EC39}"/>
              </a:ext>
            </a:extLst>
          </p:cNvPr>
          <p:cNvSpPr txBox="1"/>
          <p:nvPr/>
        </p:nvSpPr>
        <p:spPr>
          <a:xfrm>
            <a:off x="4568016" y="7696630"/>
            <a:ext cx="1283870" cy="461665"/>
          </a:xfrm>
          <a:prstGeom prst="rect">
            <a:avLst/>
          </a:prstGeom>
          <a:noFill/>
        </p:spPr>
        <p:txBody>
          <a:bodyPr wrap="square" lIns="0" rIns="0" rtlCol="0">
            <a:spAutoFit/>
          </a:bodyPr>
          <a:lstStyle/>
          <a:p>
            <a:pPr marL="41252" indent="-41252" defTabSz="913866" fontAlgn="base">
              <a:spcBef>
                <a:spcPct val="0"/>
              </a:spcBef>
              <a:spcAft>
                <a:spcPts val="600"/>
              </a:spcAft>
            </a:pPr>
            <a:r>
              <a:rPr lang="en-US" sz="800" dirty="0">
                <a:solidFill>
                  <a:prstClr val="black"/>
                </a:solidFill>
              </a:rPr>
              <a:t>“US Stock Market’s August Losses Snap Monthslong Winning Streak”</a:t>
            </a:r>
          </a:p>
        </p:txBody>
      </p:sp>
      <p:sp>
        <p:nvSpPr>
          <p:cNvPr id="37" name="TextBox 36">
            <a:extLst>
              <a:ext uri="{FF2B5EF4-FFF2-40B4-BE49-F238E27FC236}">
                <a16:creationId xmlns:a16="http://schemas.microsoft.com/office/drawing/2014/main" id="{037BE929-B680-35A9-DED9-F49681548D04}"/>
              </a:ext>
            </a:extLst>
          </p:cNvPr>
          <p:cNvSpPr txBox="1"/>
          <p:nvPr/>
        </p:nvSpPr>
        <p:spPr>
          <a:xfrm>
            <a:off x="5113608" y="7143318"/>
            <a:ext cx="1246901" cy="461665"/>
          </a:xfrm>
          <a:prstGeom prst="rect">
            <a:avLst/>
          </a:prstGeom>
          <a:noFill/>
        </p:spPr>
        <p:txBody>
          <a:bodyPr wrap="square" lIns="0" rIns="0" rtlCol="0">
            <a:spAutoFit/>
          </a:bodyPr>
          <a:lstStyle/>
          <a:p>
            <a:pPr marL="41252" indent="-41252" defTabSz="913866" fontAlgn="base">
              <a:spcBef>
                <a:spcPct val="0"/>
              </a:spcBef>
              <a:spcAft>
                <a:spcPts val="600"/>
              </a:spcAft>
            </a:pPr>
            <a:r>
              <a:rPr lang="en-US" sz="800" dirty="0">
                <a:solidFill>
                  <a:prstClr val="black"/>
                </a:solidFill>
              </a:rPr>
              <a:t>“US Factory Orders Plunge in July after Four Straight Gains”</a:t>
            </a:r>
          </a:p>
        </p:txBody>
      </p:sp>
      <p:sp>
        <p:nvSpPr>
          <p:cNvPr id="40" name="TextBox 39">
            <a:extLst>
              <a:ext uri="{FF2B5EF4-FFF2-40B4-BE49-F238E27FC236}">
                <a16:creationId xmlns:a16="http://schemas.microsoft.com/office/drawing/2014/main" id="{26B77CA2-6EF5-DA85-578F-1C631892021C}"/>
              </a:ext>
            </a:extLst>
          </p:cNvPr>
          <p:cNvSpPr txBox="1"/>
          <p:nvPr/>
        </p:nvSpPr>
        <p:spPr>
          <a:xfrm>
            <a:off x="5460641" y="6656636"/>
            <a:ext cx="913198" cy="461665"/>
          </a:xfrm>
          <a:prstGeom prst="rect">
            <a:avLst/>
          </a:prstGeom>
          <a:noFill/>
        </p:spPr>
        <p:txBody>
          <a:bodyPr wrap="square" lIns="0" rIns="0" rtlCol="0">
            <a:spAutoFit/>
          </a:bodyPr>
          <a:lstStyle/>
          <a:p>
            <a:pPr marL="41252" indent="-41252" defTabSz="913866" fontAlgn="base">
              <a:spcBef>
                <a:spcPct val="0"/>
              </a:spcBef>
              <a:spcAft>
                <a:spcPts val="600"/>
              </a:spcAft>
            </a:pPr>
            <a:r>
              <a:rPr lang="en-US" sz="800" dirty="0">
                <a:solidFill>
                  <a:prstClr val="black"/>
                </a:solidFill>
              </a:rPr>
              <a:t>“Oil Climbs 1.8% to End at a 10-Month High”</a:t>
            </a:r>
          </a:p>
        </p:txBody>
      </p:sp>
      <p:sp>
        <p:nvSpPr>
          <p:cNvPr id="46" name="TextBox 45">
            <a:extLst>
              <a:ext uri="{FF2B5EF4-FFF2-40B4-BE49-F238E27FC236}">
                <a16:creationId xmlns:a16="http://schemas.microsoft.com/office/drawing/2014/main" id="{727FFF11-5AD4-52D9-643E-3478B6E4A627}"/>
              </a:ext>
            </a:extLst>
          </p:cNvPr>
          <p:cNvSpPr txBox="1"/>
          <p:nvPr/>
        </p:nvSpPr>
        <p:spPr>
          <a:xfrm>
            <a:off x="5870081" y="5510650"/>
            <a:ext cx="558621" cy="830997"/>
          </a:xfrm>
          <a:prstGeom prst="rect">
            <a:avLst/>
          </a:prstGeom>
          <a:noFill/>
        </p:spPr>
        <p:txBody>
          <a:bodyPr wrap="square" lIns="0" rIns="0" rtlCol="0">
            <a:spAutoFit/>
          </a:bodyPr>
          <a:lstStyle/>
          <a:p>
            <a:pPr marL="41252" indent="-41252" defTabSz="913866" fontAlgn="base">
              <a:spcBef>
                <a:spcPct val="0"/>
              </a:spcBef>
              <a:spcAft>
                <a:spcPts val="600"/>
              </a:spcAft>
            </a:pPr>
            <a:r>
              <a:rPr lang="en-US" sz="800" dirty="0">
                <a:solidFill>
                  <a:prstClr val="black"/>
                </a:solidFill>
              </a:rPr>
              <a:t>“UAW Strikes at Plants Owned by GM, Ford, </a:t>
            </a:r>
            <a:r>
              <a:rPr lang="en-US" sz="800" dirty="0" err="1">
                <a:solidFill>
                  <a:prstClr val="black"/>
                </a:solidFill>
              </a:rPr>
              <a:t>Stellantis</a:t>
            </a:r>
            <a:r>
              <a:rPr lang="en-US" sz="800" dirty="0">
                <a:solidFill>
                  <a:prstClr val="black"/>
                </a:solidFill>
              </a:rPr>
              <a:t>”</a:t>
            </a:r>
          </a:p>
        </p:txBody>
      </p:sp>
      <p:sp>
        <p:nvSpPr>
          <p:cNvPr id="48" name="TextBox 47">
            <a:extLst>
              <a:ext uri="{FF2B5EF4-FFF2-40B4-BE49-F238E27FC236}">
                <a16:creationId xmlns:a16="http://schemas.microsoft.com/office/drawing/2014/main" id="{EB198562-ABAF-2C5A-ADED-274D2BE3F48C}"/>
              </a:ext>
            </a:extLst>
          </p:cNvPr>
          <p:cNvSpPr txBox="1"/>
          <p:nvPr/>
        </p:nvSpPr>
        <p:spPr>
          <a:xfrm>
            <a:off x="5771181" y="8229086"/>
            <a:ext cx="1595140" cy="338554"/>
          </a:xfrm>
          <a:prstGeom prst="rect">
            <a:avLst/>
          </a:prstGeom>
          <a:noFill/>
        </p:spPr>
        <p:txBody>
          <a:bodyPr wrap="square" lIns="0" rIns="0" rtlCol="0">
            <a:spAutoFit/>
          </a:bodyPr>
          <a:lstStyle/>
          <a:p>
            <a:pPr marL="41252" indent="-41252" defTabSz="913866" fontAlgn="base">
              <a:spcBef>
                <a:spcPct val="0"/>
              </a:spcBef>
              <a:spcAft>
                <a:spcPts val="600"/>
              </a:spcAft>
            </a:pPr>
            <a:r>
              <a:rPr lang="en-US" sz="800" dirty="0">
                <a:solidFill>
                  <a:prstClr val="black"/>
                </a:solidFill>
              </a:rPr>
              <a:t>“Iran Releases Five Americans in Exchange for Frozen Funds”</a:t>
            </a:r>
          </a:p>
        </p:txBody>
      </p:sp>
      <p:sp>
        <p:nvSpPr>
          <p:cNvPr id="53" name="TextBox 52">
            <a:extLst>
              <a:ext uri="{FF2B5EF4-FFF2-40B4-BE49-F238E27FC236}">
                <a16:creationId xmlns:a16="http://schemas.microsoft.com/office/drawing/2014/main" id="{3B5519C7-7200-22E7-51D8-A169ABFD3AAD}"/>
              </a:ext>
            </a:extLst>
          </p:cNvPr>
          <p:cNvSpPr txBox="1"/>
          <p:nvPr/>
        </p:nvSpPr>
        <p:spPr>
          <a:xfrm>
            <a:off x="6432333" y="7603583"/>
            <a:ext cx="1021425" cy="584775"/>
          </a:xfrm>
          <a:prstGeom prst="rect">
            <a:avLst/>
          </a:prstGeom>
          <a:noFill/>
        </p:spPr>
        <p:txBody>
          <a:bodyPr wrap="square" lIns="0" rIns="0" rtlCol="0">
            <a:spAutoFit/>
          </a:bodyPr>
          <a:lstStyle/>
          <a:p>
            <a:pPr marL="41252" indent="-41252" defTabSz="913866" fontAlgn="base">
              <a:spcBef>
                <a:spcPct val="0"/>
              </a:spcBef>
              <a:spcAft>
                <a:spcPts val="600"/>
              </a:spcAft>
            </a:pPr>
            <a:r>
              <a:rPr lang="en-US" sz="800" dirty="0">
                <a:solidFill>
                  <a:prstClr val="black"/>
                </a:solidFill>
              </a:rPr>
              <a:t>“Bank of England Holds Rates Steady for First Time in Nearly Two Years”</a:t>
            </a:r>
          </a:p>
        </p:txBody>
      </p:sp>
      <p:sp>
        <p:nvSpPr>
          <p:cNvPr id="54" name="TextBox 53">
            <a:extLst>
              <a:ext uri="{FF2B5EF4-FFF2-40B4-BE49-F238E27FC236}">
                <a16:creationId xmlns:a16="http://schemas.microsoft.com/office/drawing/2014/main" id="{620E4F20-E7D3-5DE1-1BB8-E70DA8B569AC}"/>
              </a:ext>
            </a:extLst>
          </p:cNvPr>
          <p:cNvSpPr txBox="1"/>
          <p:nvPr/>
        </p:nvSpPr>
        <p:spPr>
          <a:xfrm>
            <a:off x="6572993" y="6963244"/>
            <a:ext cx="880769" cy="584775"/>
          </a:xfrm>
          <a:prstGeom prst="rect">
            <a:avLst/>
          </a:prstGeom>
          <a:noFill/>
        </p:spPr>
        <p:txBody>
          <a:bodyPr wrap="square" lIns="0" rIns="0" rtlCol="0">
            <a:spAutoFit/>
          </a:bodyPr>
          <a:lstStyle/>
          <a:p>
            <a:pPr marL="41252" indent="-41252" defTabSz="913866" fontAlgn="base">
              <a:spcBef>
                <a:spcPct val="0"/>
              </a:spcBef>
              <a:spcAft>
                <a:spcPts val="600"/>
              </a:spcAft>
            </a:pPr>
            <a:r>
              <a:rPr lang="en-US" sz="800" dirty="0">
                <a:solidFill>
                  <a:prstClr val="black"/>
                </a:solidFill>
              </a:rPr>
              <a:t>“Hollywood Studios and Writers Reach a Strike-Ending Deal”</a:t>
            </a:r>
          </a:p>
        </p:txBody>
      </p:sp>
      <p:sp>
        <p:nvSpPr>
          <p:cNvPr id="56" name="TextBox 55">
            <a:extLst>
              <a:ext uri="{FF2B5EF4-FFF2-40B4-BE49-F238E27FC236}">
                <a16:creationId xmlns:a16="http://schemas.microsoft.com/office/drawing/2014/main" id="{BDAA7890-0CAB-AD16-F9F5-1F1F4B535875}"/>
              </a:ext>
            </a:extLst>
          </p:cNvPr>
          <p:cNvSpPr txBox="1"/>
          <p:nvPr/>
        </p:nvSpPr>
        <p:spPr>
          <a:xfrm>
            <a:off x="6935848" y="5806232"/>
            <a:ext cx="517917" cy="830997"/>
          </a:xfrm>
          <a:prstGeom prst="rect">
            <a:avLst/>
          </a:prstGeom>
          <a:noFill/>
        </p:spPr>
        <p:txBody>
          <a:bodyPr wrap="square" lIns="0" rIns="0" rtlCol="0">
            <a:spAutoFit/>
          </a:bodyPr>
          <a:lstStyle/>
          <a:p>
            <a:pPr marL="41252" indent="-41252" defTabSz="913866" fontAlgn="base">
              <a:spcBef>
                <a:spcPct val="0"/>
              </a:spcBef>
              <a:spcAft>
                <a:spcPts val="600"/>
              </a:spcAft>
            </a:pPr>
            <a:r>
              <a:rPr lang="en-US" sz="800" dirty="0">
                <a:solidFill>
                  <a:prstClr val="black"/>
                </a:solidFill>
              </a:rPr>
              <a:t>“S&amp;P 500 Suffers Biggest Monthly Loss This Year</a:t>
            </a:r>
            <a:r>
              <a:rPr lang="da-DK" sz="800" dirty="0">
                <a:solidFill>
                  <a:prstClr val="black"/>
                </a:solidFill>
              </a:rPr>
              <a:t>”</a:t>
            </a:r>
          </a:p>
        </p:txBody>
      </p:sp>
    </p:spTree>
    <p:extLst>
      <p:ext uri="{BB962C8B-B14F-4D97-AF65-F5344CB8AC3E}">
        <p14:creationId xmlns:p14="http://schemas.microsoft.com/office/powerpoint/2010/main" val="7517067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8" name="Straight Connector 27">
            <a:extLst>
              <a:ext uri="{FF2B5EF4-FFF2-40B4-BE49-F238E27FC236}">
                <a16:creationId xmlns:a16="http://schemas.microsoft.com/office/drawing/2014/main" id="{E491D2FD-FC52-D7E2-FC07-2EFF807A83A4}"/>
              </a:ext>
            </a:extLst>
          </p:cNvPr>
          <p:cNvCxnSpPr>
            <a:cxnSpLocks/>
          </p:cNvCxnSpPr>
          <p:nvPr/>
        </p:nvCxnSpPr>
        <p:spPr>
          <a:xfrm>
            <a:off x="7179369" y="5364738"/>
            <a:ext cx="0" cy="757610"/>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8C0C4E79-02ED-8BE4-8ED4-987DF88F78EE}"/>
              </a:ext>
            </a:extLst>
          </p:cNvPr>
          <p:cNvCxnSpPr>
            <a:cxnSpLocks/>
          </p:cNvCxnSpPr>
          <p:nvPr/>
        </p:nvCxnSpPr>
        <p:spPr>
          <a:xfrm>
            <a:off x="6514905" y="5386074"/>
            <a:ext cx="0" cy="2771743"/>
          </a:xfrm>
          <a:prstGeom prst="line">
            <a:avLst/>
          </a:prstGeom>
          <a:ln w="6350"/>
        </p:spPr>
        <p:style>
          <a:lnRef idx="1">
            <a:schemeClr val="accent1"/>
          </a:lnRef>
          <a:fillRef idx="0">
            <a:schemeClr val="accent1"/>
          </a:fillRef>
          <a:effectRef idx="0">
            <a:schemeClr val="accent1"/>
          </a:effectRef>
          <a:fontRef idx="minor">
            <a:schemeClr val="tx1"/>
          </a:fontRef>
        </p:style>
      </p:cxnSp>
      <p:sp>
        <p:nvSpPr>
          <p:cNvPr id="8" name="AssetID" descr="svtx:content/slide/@id">
            <a:extLst>
              <a:ext uri="{FF2B5EF4-FFF2-40B4-BE49-F238E27FC236}">
                <a16:creationId xmlns:a16="http://schemas.microsoft.com/office/drawing/2014/main" id="{B411A672-BC2B-100E-E0F1-DE9C23C4C486}"/>
              </a:ext>
            </a:extLst>
          </p:cNvPr>
          <p:cNvSpPr txBox="1">
            <a:spLocks noGrp="1" noRot="1" noMove="1" noResize="1" noEditPoints="1" noAdjustHandles="1" noChangeArrowheads="1" noChangeShapeType="1"/>
          </p:cNvSpPr>
          <p:nvPr/>
        </p:nvSpPr>
        <p:spPr>
          <a:xfrm>
            <a:off x="5952931" y="9829800"/>
            <a:ext cx="1819469" cy="228600"/>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algn="r" defTabSz="1018824">
              <a:lnSpc>
                <a:spcPct val="110000"/>
              </a:lnSpc>
              <a:spcBef>
                <a:spcPts val="600"/>
              </a:spcBef>
            </a:pPr>
            <a:r>
              <a:rPr lang="en-US" sz="700" dirty="0">
                <a:solidFill>
                  <a:schemeClr val="bg1">
                    <a:lumMod val="50000"/>
                  </a:schemeClr>
                </a:solidFill>
                <a:latin typeface="Avenir LT 35 Light" panose="020B0303020000020003" pitchFamily="34" charset="0"/>
                <a:cs typeface="+mn-cs"/>
              </a:rPr>
              <a:t>135198</a:t>
            </a:r>
          </a:p>
        </p:txBody>
      </p:sp>
      <p:sp>
        <p:nvSpPr>
          <p:cNvPr id="2" name="Title 1"/>
          <p:cNvSpPr>
            <a:spLocks noGrp="1"/>
          </p:cNvSpPr>
          <p:nvPr>
            <p:ph type="title"/>
          </p:nvPr>
        </p:nvSpPr>
        <p:spPr>
          <a:noFill/>
        </p:spPr>
        <p:txBody>
          <a:bodyPr/>
          <a:lstStyle/>
          <a:p>
            <a:r>
              <a:rPr lang="en-US" dirty="0"/>
              <a:t>World Stock Market Performance</a:t>
            </a:r>
          </a:p>
        </p:txBody>
      </p:sp>
      <p:pic>
        <p:nvPicPr>
          <p:cNvPr id="6" name="Picture Placeholder 5" descr="A red and white logo&#10;&#10;Description automatically generated">
            <a:extLst>
              <a:ext uri="{FF2B5EF4-FFF2-40B4-BE49-F238E27FC236}">
                <a16:creationId xmlns:a16="http://schemas.microsoft.com/office/drawing/2014/main" id="{5B815484-440F-3858-1C6B-402C53F9C2FE}"/>
              </a:ext>
            </a:extLst>
          </p:cNvPr>
          <p:cNvPicPr>
            <a:picLocks noGrp="1" noChangeAspect="1"/>
          </p:cNvPicPr>
          <p:nvPr>
            <p:ph type="pic" sz="quarter" idx="13"/>
          </p:nvPr>
        </p:nvPicPr>
        <p:blipFill>
          <a:blip r:embed="rId2">
            <a:extLst>
              <a:ext uri="{28A0092B-C50C-407E-A947-70E740481C1C}">
                <a14:useLocalDpi xmlns:a14="http://schemas.microsoft.com/office/drawing/2010/main" val="0"/>
              </a:ext>
            </a:extLst>
          </a:blip>
          <a:srcRect l="10575" r="10575"/>
          <a:stretch>
            <a:fillRect/>
          </a:stretch>
        </p:blipFill>
        <p:spPr/>
      </p:pic>
      <p:sp>
        <p:nvSpPr>
          <p:cNvPr id="11" name="Text Placeholder 10"/>
          <p:cNvSpPr>
            <a:spLocks noGrp="1"/>
          </p:cNvSpPr>
          <p:nvPr>
            <p:ph type="body" sz="quarter" idx="15"/>
          </p:nvPr>
        </p:nvSpPr>
        <p:spPr>
          <a:xfrm>
            <a:off x="428006" y="9170130"/>
            <a:ext cx="6824990" cy="517712"/>
          </a:xfrm>
        </p:spPr>
        <p:txBody>
          <a:bodyPr/>
          <a:lstStyle/>
          <a:p>
            <a:r>
              <a:rPr lang="en-US" dirty="0"/>
              <a:t>Graph Source: MSCI ACWI Index (net dividends). MSCI data © MSCI 2023, all rights reserved. </a:t>
            </a:r>
            <a:r>
              <a:rPr kumimoji="0" lang="en-US" sz="800" b="0" i="0" u="none" strike="noStrike" kern="1200" cap="none" spc="0" normalizeH="0" baseline="0" noProof="0" dirty="0">
                <a:ln>
                  <a:noFill/>
                </a:ln>
                <a:solidFill>
                  <a:srgbClr val="000000">
                    <a:lumMod val="75000"/>
                    <a:lumOff val="25000"/>
                  </a:srgbClr>
                </a:solidFill>
                <a:effectLst/>
                <a:uLnTx/>
                <a:uFillTx/>
                <a:latin typeface="Arial Narrow" pitchFamily="34" charset="0"/>
                <a:ea typeface="+mn-ea"/>
                <a:cs typeface="+mn-cs"/>
              </a:rPr>
              <a:t>Index level based at 100 starting January 2000.</a:t>
            </a:r>
            <a:br>
              <a:rPr lang="en-US" dirty="0"/>
            </a:br>
            <a:r>
              <a:rPr lang="en-US" dirty="0"/>
              <a:t>It is not possible to invest directly in an index. Performance does not reflect the expenses associated with management of an actual portfolio.</a:t>
            </a:r>
            <a:br>
              <a:rPr lang="en-US" dirty="0"/>
            </a:br>
            <a:r>
              <a:rPr lang="en-US" b="1" dirty="0"/>
              <a:t>Past performance is not a guarantee of future results. </a:t>
            </a:r>
          </a:p>
        </p:txBody>
      </p:sp>
      <p:sp>
        <p:nvSpPr>
          <p:cNvPr id="5" name="Text Placeholder 4"/>
          <p:cNvSpPr>
            <a:spLocks noGrp="1"/>
          </p:cNvSpPr>
          <p:nvPr>
            <p:ph type="body" sz="quarter" idx="14"/>
          </p:nvPr>
        </p:nvSpPr>
        <p:spPr/>
        <p:txBody>
          <a:bodyPr/>
          <a:lstStyle/>
          <a:p>
            <a:r>
              <a:rPr lang="en-US" dirty="0"/>
              <a:t>MSCI All Country World Index with selected headlines from past 12 months</a:t>
            </a:r>
          </a:p>
        </p:txBody>
      </p:sp>
      <p:sp>
        <p:nvSpPr>
          <p:cNvPr id="3" name="Slide Number Placeholder 2"/>
          <p:cNvSpPr>
            <a:spLocks noGrp="1"/>
          </p:cNvSpPr>
          <p:nvPr>
            <p:ph type="sldNum" sz="quarter" idx="12"/>
          </p:nvPr>
        </p:nvSpPr>
        <p:spPr/>
        <p:txBody>
          <a:bodyPr/>
          <a:lstStyle/>
          <a:p>
            <a:fld id="{66F6FF41-5833-4EBF-9145-362BCED2914A}" type="slidenum">
              <a:rPr lang="en-US" smtClean="0"/>
              <a:pPr/>
              <a:t>6</a:t>
            </a:fld>
            <a:endParaRPr lang="en-US" dirty="0"/>
          </a:p>
        </p:txBody>
      </p:sp>
      <p:grpSp>
        <p:nvGrpSpPr>
          <p:cNvPr id="88" name="Group 87">
            <a:extLst>
              <a:ext uri="{FF2B5EF4-FFF2-40B4-BE49-F238E27FC236}">
                <a16:creationId xmlns:a16="http://schemas.microsoft.com/office/drawing/2014/main" id="{9910B90C-E269-4605-A050-8512BF6748DA}"/>
              </a:ext>
            </a:extLst>
          </p:cNvPr>
          <p:cNvGrpSpPr/>
          <p:nvPr/>
        </p:nvGrpSpPr>
        <p:grpSpPr>
          <a:xfrm>
            <a:off x="418141" y="8749022"/>
            <a:ext cx="6901491" cy="396933"/>
            <a:chOff x="524124" y="6748330"/>
            <a:chExt cx="8920299" cy="396933"/>
          </a:xfrm>
        </p:grpSpPr>
        <p:sp>
          <p:nvSpPr>
            <p:cNvPr id="89" name="TextBox 88">
              <a:extLst>
                <a:ext uri="{FF2B5EF4-FFF2-40B4-BE49-F238E27FC236}">
                  <a16:creationId xmlns:a16="http://schemas.microsoft.com/office/drawing/2014/main" id="{408AEC37-E8D3-4249-8B28-795CB73909D8}"/>
                </a:ext>
              </a:extLst>
            </p:cNvPr>
            <p:cNvSpPr txBox="1"/>
            <p:nvPr/>
          </p:nvSpPr>
          <p:spPr>
            <a:xfrm>
              <a:off x="524124" y="6775986"/>
              <a:ext cx="8791688" cy="369277"/>
            </a:xfrm>
            <a:prstGeom prst="rect">
              <a:avLst/>
            </a:prstGeom>
            <a:noFill/>
          </p:spPr>
          <p:txBody>
            <a:bodyPr wrap="square" lIns="91388" tIns="45693" rIns="91388" bIns="45693" rtlCol="0">
              <a:spAutoFit/>
            </a:bodyPr>
            <a:lstStyle/>
            <a:p>
              <a:r>
                <a:rPr lang="en-US" sz="900" b="1" i="1" dirty="0">
                  <a:solidFill>
                    <a:schemeClr val="tx2"/>
                  </a:solidFill>
                  <a:latin typeface="Times New Roman" panose="02020603050405020304" pitchFamily="18" charset="0"/>
                  <a:cs typeface="Times New Roman" panose="02020603050405020304" pitchFamily="18" charset="0"/>
                </a:rPr>
                <a:t>These headlines are not offered to explain market returns. Instead, they serve as a reminder that investors should view daily events from a long-term perspective and avoid making investment decisions based solely on the news.</a:t>
              </a:r>
            </a:p>
          </p:txBody>
        </p:sp>
        <p:cxnSp>
          <p:nvCxnSpPr>
            <p:cNvPr id="90" name="Straight Connector 89">
              <a:extLst>
                <a:ext uri="{FF2B5EF4-FFF2-40B4-BE49-F238E27FC236}">
                  <a16:creationId xmlns:a16="http://schemas.microsoft.com/office/drawing/2014/main" id="{03008596-56CC-4CAC-9FA2-B5F89E827D5D}"/>
                </a:ext>
              </a:extLst>
            </p:cNvPr>
            <p:cNvCxnSpPr>
              <a:cxnSpLocks/>
            </p:cNvCxnSpPr>
            <p:nvPr/>
          </p:nvCxnSpPr>
          <p:spPr>
            <a:xfrm>
              <a:off x="616154" y="6748330"/>
              <a:ext cx="8828269" cy="0"/>
            </a:xfrm>
            <a:prstGeom prst="line">
              <a:avLst/>
            </a:prstGeom>
            <a:ln w="635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grpSp>
      <p:cxnSp>
        <p:nvCxnSpPr>
          <p:cNvPr id="60" name="Straight Connector 59">
            <a:extLst>
              <a:ext uri="{FF2B5EF4-FFF2-40B4-BE49-F238E27FC236}">
                <a16:creationId xmlns:a16="http://schemas.microsoft.com/office/drawing/2014/main" id="{5D31B233-FBBA-4CB4-80F8-036C45EA294B}"/>
              </a:ext>
            </a:extLst>
          </p:cNvPr>
          <p:cNvCxnSpPr>
            <a:cxnSpLocks/>
          </p:cNvCxnSpPr>
          <p:nvPr/>
        </p:nvCxnSpPr>
        <p:spPr>
          <a:xfrm>
            <a:off x="3180393" y="4986786"/>
            <a:ext cx="0" cy="757610"/>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B245E230-74E8-419E-9DFB-4EE01B431E25}"/>
              </a:ext>
            </a:extLst>
          </p:cNvPr>
          <p:cNvCxnSpPr>
            <a:cxnSpLocks/>
          </p:cNvCxnSpPr>
          <p:nvPr/>
        </p:nvCxnSpPr>
        <p:spPr>
          <a:xfrm>
            <a:off x="6932413" y="4647725"/>
            <a:ext cx="0" cy="2848750"/>
          </a:xfrm>
          <a:prstGeom prst="line">
            <a:avLst/>
          </a:prstGeom>
          <a:noFill/>
          <a:ln w="6350" cap="flat" cmpd="sng" algn="ctr">
            <a:solidFill>
              <a:srgbClr val="4D859E">
                <a:shade val="95000"/>
                <a:satMod val="105000"/>
              </a:srgbClr>
            </a:solidFill>
            <a:prstDash val="solid"/>
          </a:ln>
          <a:effectLst/>
        </p:spPr>
      </p:cxnSp>
      <p:cxnSp>
        <p:nvCxnSpPr>
          <p:cNvPr id="62" name="Straight Connector 61">
            <a:extLst>
              <a:ext uri="{FF2B5EF4-FFF2-40B4-BE49-F238E27FC236}">
                <a16:creationId xmlns:a16="http://schemas.microsoft.com/office/drawing/2014/main" id="{2723B8EA-7750-4855-99A5-DD44EF4C5FFC}"/>
              </a:ext>
            </a:extLst>
          </p:cNvPr>
          <p:cNvCxnSpPr>
            <a:cxnSpLocks/>
          </p:cNvCxnSpPr>
          <p:nvPr/>
        </p:nvCxnSpPr>
        <p:spPr>
          <a:xfrm>
            <a:off x="4797987" y="5166360"/>
            <a:ext cx="0" cy="2167128"/>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FB69A773-AFFB-4667-A6E3-C0FFC9E706AE}"/>
              </a:ext>
            </a:extLst>
          </p:cNvPr>
          <p:cNvCxnSpPr>
            <a:cxnSpLocks/>
          </p:cNvCxnSpPr>
          <p:nvPr/>
        </p:nvCxnSpPr>
        <p:spPr>
          <a:xfrm>
            <a:off x="2581662" y="5233687"/>
            <a:ext cx="0" cy="1373283"/>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EFB15218-F44E-4BFE-920B-267669AC1D58}"/>
              </a:ext>
            </a:extLst>
          </p:cNvPr>
          <p:cNvCxnSpPr>
            <a:cxnSpLocks/>
          </p:cNvCxnSpPr>
          <p:nvPr/>
        </p:nvCxnSpPr>
        <p:spPr>
          <a:xfrm>
            <a:off x="2322034" y="5023659"/>
            <a:ext cx="0" cy="2945687"/>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84504FC1-0C33-400C-809F-72AD664ED11A}"/>
              </a:ext>
            </a:extLst>
          </p:cNvPr>
          <p:cNvCxnSpPr>
            <a:cxnSpLocks/>
          </p:cNvCxnSpPr>
          <p:nvPr/>
        </p:nvCxnSpPr>
        <p:spPr>
          <a:xfrm>
            <a:off x="817287" y="5259055"/>
            <a:ext cx="0" cy="2898762"/>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7127260D-EDC8-462E-AB67-F5685B52A351}"/>
              </a:ext>
            </a:extLst>
          </p:cNvPr>
          <p:cNvCxnSpPr>
            <a:cxnSpLocks/>
          </p:cNvCxnSpPr>
          <p:nvPr/>
        </p:nvCxnSpPr>
        <p:spPr>
          <a:xfrm>
            <a:off x="1156254" y="5187966"/>
            <a:ext cx="0" cy="2008362"/>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71" name="Straight Connector 70">
            <a:extLst>
              <a:ext uri="{FF2B5EF4-FFF2-40B4-BE49-F238E27FC236}">
                <a16:creationId xmlns:a16="http://schemas.microsoft.com/office/drawing/2014/main" id="{ECDA3347-9365-4B4C-A998-6E39A329C9CD}"/>
              </a:ext>
            </a:extLst>
          </p:cNvPr>
          <p:cNvCxnSpPr>
            <a:cxnSpLocks/>
          </p:cNvCxnSpPr>
          <p:nvPr/>
        </p:nvCxnSpPr>
        <p:spPr>
          <a:xfrm>
            <a:off x="1796511" y="4937924"/>
            <a:ext cx="0" cy="1053360"/>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C1F671CD-939E-4232-9887-4A50A5190E6C}"/>
              </a:ext>
            </a:extLst>
          </p:cNvPr>
          <p:cNvCxnSpPr>
            <a:cxnSpLocks/>
          </p:cNvCxnSpPr>
          <p:nvPr/>
        </p:nvCxnSpPr>
        <p:spPr>
          <a:xfrm flipH="1">
            <a:off x="4179153" y="5259055"/>
            <a:ext cx="1837" cy="2613929"/>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5A7DBC3F-CEA2-4C42-A827-38C12976DDF2}"/>
              </a:ext>
            </a:extLst>
          </p:cNvPr>
          <p:cNvCxnSpPr>
            <a:cxnSpLocks/>
          </p:cNvCxnSpPr>
          <p:nvPr/>
        </p:nvCxnSpPr>
        <p:spPr>
          <a:xfrm>
            <a:off x="5275792" y="5465942"/>
            <a:ext cx="0" cy="2944694"/>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id="{221B6C1C-CF50-4998-A27D-89A19299697E}"/>
              </a:ext>
            </a:extLst>
          </p:cNvPr>
          <p:cNvCxnSpPr>
            <a:cxnSpLocks/>
          </p:cNvCxnSpPr>
          <p:nvPr/>
        </p:nvCxnSpPr>
        <p:spPr>
          <a:xfrm>
            <a:off x="5169167" y="5418770"/>
            <a:ext cx="0" cy="572514"/>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77" name="Straight Connector 76">
            <a:extLst>
              <a:ext uri="{FF2B5EF4-FFF2-40B4-BE49-F238E27FC236}">
                <a16:creationId xmlns:a16="http://schemas.microsoft.com/office/drawing/2014/main" id="{702B25B3-FC6E-4A8F-9E2C-3B205EABC965}"/>
              </a:ext>
            </a:extLst>
          </p:cNvPr>
          <p:cNvCxnSpPr>
            <a:cxnSpLocks/>
          </p:cNvCxnSpPr>
          <p:nvPr/>
        </p:nvCxnSpPr>
        <p:spPr>
          <a:xfrm>
            <a:off x="6276049" y="4382135"/>
            <a:ext cx="0" cy="1830375"/>
          </a:xfrm>
          <a:prstGeom prst="line">
            <a:avLst/>
          </a:prstGeom>
          <a:ln w="6350"/>
        </p:spPr>
        <p:style>
          <a:lnRef idx="1">
            <a:schemeClr val="accent1"/>
          </a:lnRef>
          <a:fillRef idx="0">
            <a:schemeClr val="accent1"/>
          </a:fillRef>
          <a:effectRef idx="0">
            <a:schemeClr val="accent1"/>
          </a:effectRef>
          <a:fontRef idx="minor">
            <a:schemeClr val="tx1"/>
          </a:fontRef>
        </p:style>
      </p:cxnSp>
      <p:sp>
        <p:nvSpPr>
          <p:cNvPr id="79" name="TextBox 78">
            <a:extLst>
              <a:ext uri="{FF2B5EF4-FFF2-40B4-BE49-F238E27FC236}">
                <a16:creationId xmlns:a16="http://schemas.microsoft.com/office/drawing/2014/main" id="{A49A85B3-F043-49B1-AFA4-D14B4DFE7679}"/>
              </a:ext>
            </a:extLst>
          </p:cNvPr>
          <p:cNvSpPr txBox="1"/>
          <p:nvPr/>
        </p:nvSpPr>
        <p:spPr>
          <a:xfrm>
            <a:off x="562620" y="8169891"/>
            <a:ext cx="1233892" cy="584775"/>
          </a:xfrm>
          <a:prstGeom prst="rect">
            <a:avLst/>
          </a:prstGeom>
          <a:noFill/>
        </p:spPr>
        <p:txBody>
          <a:bodyPr wrap="square" rtlCol="0">
            <a:spAutoFit/>
          </a:bodyPr>
          <a:lstStyle/>
          <a:p>
            <a:pPr marL="41252" indent="-41252" defTabSz="913866" fontAlgn="base">
              <a:spcBef>
                <a:spcPct val="0"/>
              </a:spcBef>
              <a:spcAft>
                <a:spcPts val="600"/>
              </a:spcAft>
            </a:pPr>
            <a:r>
              <a:rPr lang="en-US" sz="800" dirty="0"/>
              <a:t>“OPEC+ Agrees to Biggest Oil Production Cut since Start of Pandemic”</a:t>
            </a:r>
          </a:p>
        </p:txBody>
      </p:sp>
      <p:cxnSp>
        <p:nvCxnSpPr>
          <p:cNvPr id="92" name="Straight Connector 91">
            <a:extLst>
              <a:ext uri="{FF2B5EF4-FFF2-40B4-BE49-F238E27FC236}">
                <a16:creationId xmlns:a16="http://schemas.microsoft.com/office/drawing/2014/main" id="{91183147-3BB7-424E-8CA1-472A90EBC72F}"/>
              </a:ext>
            </a:extLst>
          </p:cNvPr>
          <p:cNvCxnSpPr>
            <a:cxnSpLocks/>
          </p:cNvCxnSpPr>
          <p:nvPr/>
        </p:nvCxnSpPr>
        <p:spPr>
          <a:xfrm>
            <a:off x="5656955" y="5323052"/>
            <a:ext cx="0" cy="2116839"/>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94" name="Straight Connector 93">
            <a:extLst>
              <a:ext uri="{FF2B5EF4-FFF2-40B4-BE49-F238E27FC236}">
                <a16:creationId xmlns:a16="http://schemas.microsoft.com/office/drawing/2014/main" id="{F55E9B8A-E61E-4803-91F7-6E0058B2F23C}"/>
              </a:ext>
            </a:extLst>
          </p:cNvPr>
          <p:cNvCxnSpPr>
            <a:cxnSpLocks/>
          </p:cNvCxnSpPr>
          <p:nvPr/>
        </p:nvCxnSpPr>
        <p:spPr>
          <a:xfrm>
            <a:off x="2467655" y="4816054"/>
            <a:ext cx="0" cy="2553552"/>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95" name="Straight Connector 94">
            <a:extLst>
              <a:ext uri="{FF2B5EF4-FFF2-40B4-BE49-F238E27FC236}">
                <a16:creationId xmlns:a16="http://schemas.microsoft.com/office/drawing/2014/main" id="{BCB6882F-9461-498C-86D6-7F565949F717}"/>
              </a:ext>
            </a:extLst>
          </p:cNvPr>
          <p:cNvCxnSpPr>
            <a:cxnSpLocks/>
          </p:cNvCxnSpPr>
          <p:nvPr/>
        </p:nvCxnSpPr>
        <p:spPr>
          <a:xfrm>
            <a:off x="3582325" y="5441611"/>
            <a:ext cx="1" cy="2968945"/>
          </a:xfrm>
          <a:prstGeom prst="line">
            <a:avLst/>
          </a:prstGeom>
          <a:ln w="6350"/>
        </p:spPr>
        <p:style>
          <a:lnRef idx="1">
            <a:schemeClr val="accent1"/>
          </a:lnRef>
          <a:fillRef idx="0">
            <a:schemeClr val="accent1"/>
          </a:fillRef>
          <a:effectRef idx="0">
            <a:schemeClr val="accent1"/>
          </a:effectRef>
          <a:fontRef idx="minor">
            <a:schemeClr val="tx1"/>
          </a:fontRef>
        </p:style>
      </p:cxnSp>
      <p:graphicFrame>
        <p:nvGraphicFramePr>
          <p:cNvPr id="58" name="Chart 57">
            <a:extLst>
              <a:ext uri="{FF2B5EF4-FFF2-40B4-BE49-F238E27FC236}">
                <a16:creationId xmlns:a16="http://schemas.microsoft.com/office/drawing/2014/main" id="{20EEE420-45AF-442E-A4B9-28E84720F738}"/>
              </a:ext>
            </a:extLst>
          </p:cNvPr>
          <p:cNvGraphicFramePr/>
          <p:nvPr/>
        </p:nvGraphicFramePr>
        <p:xfrm>
          <a:off x="426234" y="2904630"/>
          <a:ext cx="7087800" cy="2842582"/>
        </p:xfrm>
        <a:graphic>
          <a:graphicData uri="http://schemas.openxmlformats.org/drawingml/2006/chart">
            <c:chart xmlns:c="http://schemas.openxmlformats.org/drawingml/2006/chart" xmlns:r="http://schemas.openxmlformats.org/officeDocument/2006/relationships" r:id="rId3"/>
          </a:graphicData>
        </a:graphic>
      </p:graphicFrame>
      <p:sp>
        <p:nvSpPr>
          <p:cNvPr id="59" name="TextBox 58">
            <a:extLst>
              <a:ext uri="{FF2B5EF4-FFF2-40B4-BE49-F238E27FC236}">
                <a16:creationId xmlns:a16="http://schemas.microsoft.com/office/drawing/2014/main" id="{411AB47A-A66B-4609-8300-42DEDEB4533D}"/>
              </a:ext>
            </a:extLst>
          </p:cNvPr>
          <p:cNvSpPr txBox="1"/>
          <p:nvPr/>
        </p:nvSpPr>
        <p:spPr>
          <a:xfrm>
            <a:off x="6962105" y="5575409"/>
            <a:ext cx="395728" cy="141577"/>
          </a:xfrm>
          <a:prstGeom prst="rect">
            <a:avLst/>
          </a:prstGeom>
          <a:solidFill>
            <a:schemeClr val="bg1"/>
          </a:solidFill>
        </p:spPr>
        <p:txBody>
          <a:bodyPr wrap="square" lIns="0" tIns="0" rIns="0" bIns="18288" rtlCol="0">
            <a:spAutoFit/>
          </a:bodyPr>
          <a:lstStyle/>
          <a:p>
            <a:pPr algn="ctr"/>
            <a:r>
              <a:rPr lang="en-US" sz="800" dirty="0"/>
              <a:t>Sep 30</a:t>
            </a:r>
          </a:p>
        </p:txBody>
      </p:sp>
      <p:grpSp>
        <p:nvGrpSpPr>
          <p:cNvPr id="50" name="Group 49">
            <a:extLst>
              <a:ext uri="{FF2B5EF4-FFF2-40B4-BE49-F238E27FC236}">
                <a16:creationId xmlns:a16="http://schemas.microsoft.com/office/drawing/2014/main" id="{DAEDEA28-3612-48BF-9203-A52F7A8CFFCB}"/>
              </a:ext>
            </a:extLst>
          </p:cNvPr>
          <p:cNvGrpSpPr/>
          <p:nvPr/>
        </p:nvGrpSpPr>
        <p:grpSpPr>
          <a:xfrm>
            <a:off x="3886200" y="2360404"/>
            <a:ext cx="3557062" cy="1138101"/>
            <a:chOff x="3965870" y="1518204"/>
            <a:chExt cx="3557062" cy="1138101"/>
          </a:xfrm>
        </p:grpSpPr>
        <p:grpSp>
          <p:nvGrpSpPr>
            <p:cNvPr id="51" name="Group 50">
              <a:extLst>
                <a:ext uri="{FF2B5EF4-FFF2-40B4-BE49-F238E27FC236}">
                  <a16:creationId xmlns:a16="http://schemas.microsoft.com/office/drawing/2014/main" id="{D4EF8A33-CF2B-4892-AE42-D69479E7AE80}"/>
                </a:ext>
              </a:extLst>
            </p:cNvPr>
            <p:cNvGrpSpPr/>
            <p:nvPr/>
          </p:nvGrpSpPr>
          <p:grpSpPr>
            <a:xfrm>
              <a:off x="3965870" y="1518204"/>
              <a:ext cx="3557062" cy="1138101"/>
              <a:chOff x="3965870" y="1518204"/>
              <a:chExt cx="3557062" cy="1138101"/>
            </a:xfrm>
          </p:grpSpPr>
          <p:graphicFrame>
            <p:nvGraphicFramePr>
              <p:cNvPr id="53" name="Picture Placeholder 2">
                <a:extLst>
                  <a:ext uri="{FF2B5EF4-FFF2-40B4-BE49-F238E27FC236}">
                    <a16:creationId xmlns:a16="http://schemas.microsoft.com/office/drawing/2014/main" id="{D57C621A-354E-41FB-A7E6-3440B9681FC9}"/>
                  </a:ext>
                </a:extLst>
              </p:cNvPr>
              <p:cNvGraphicFramePr>
                <a:graphicFrameLocks/>
              </p:cNvGraphicFramePr>
              <p:nvPr>
                <p:extLst>
                  <p:ext uri="{D42A27DB-BD31-4B8C-83A1-F6EECF244321}">
                    <p14:modId xmlns:p14="http://schemas.microsoft.com/office/powerpoint/2010/main" val="932039741"/>
                  </p:ext>
                </p:extLst>
              </p:nvPr>
            </p:nvGraphicFramePr>
            <p:xfrm>
              <a:off x="3965870" y="1568212"/>
              <a:ext cx="3557062" cy="1088093"/>
            </p:xfrm>
            <a:graphic>
              <a:graphicData uri="http://schemas.openxmlformats.org/drawingml/2006/chart">
                <c:chart xmlns:c="http://schemas.openxmlformats.org/drawingml/2006/chart" xmlns:r="http://schemas.openxmlformats.org/officeDocument/2006/relationships" r:id="rId4"/>
              </a:graphicData>
            </a:graphic>
          </p:graphicFrame>
          <p:sp>
            <p:nvSpPr>
              <p:cNvPr id="54" name="TextBox 1">
                <a:extLst>
                  <a:ext uri="{FF2B5EF4-FFF2-40B4-BE49-F238E27FC236}">
                    <a16:creationId xmlns:a16="http://schemas.microsoft.com/office/drawing/2014/main" id="{F1932FD9-9B88-499E-BC4B-C720899D05B8}"/>
                  </a:ext>
                </a:extLst>
              </p:cNvPr>
              <p:cNvSpPr txBox="1"/>
              <p:nvPr/>
            </p:nvSpPr>
            <p:spPr>
              <a:xfrm>
                <a:off x="4088302" y="1518204"/>
                <a:ext cx="3177310" cy="221214"/>
              </a:xfrm>
              <a:prstGeom prst="rect">
                <a:avLst/>
              </a:prstGeom>
              <a:noFill/>
            </p:spPr>
            <p:txBody>
              <a:bodyPr wrap="square" lIns="0" rIns="0"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41252" indent="-41252" defTabSz="913866" fontAlgn="base">
                  <a:lnSpc>
                    <a:spcPct val="115000"/>
                  </a:lnSpc>
                  <a:spcBef>
                    <a:spcPct val="0"/>
                  </a:spcBef>
                  <a:spcAft>
                    <a:spcPts val="500"/>
                  </a:spcAft>
                </a:pPr>
                <a:r>
                  <a:rPr lang="en-US" sz="800" b="1" cap="all" spc="50" dirty="0">
                    <a:solidFill>
                      <a:schemeClr val="bg1">
                        <a:lumMod val="50000"/>
                      </a:schemeClr>
                    </a:solidFill>
                    <a:latin typeface="Arial Narrow" panose="020B0606020202030204" pitchFamily="34" charset="0"/>
                  </a:rPr>
                  <a:t>Long Term (2000–Q3 2023)</a:t>
                </a:r>
              </a:p>
            </p:txBody>
          </p:sp>
        </p:grpSp>
        <p:sp>
          <p:nvSpPr>
            <p:cNvPr id="52" name="TextBox 1">
              <a:extLst>
                <a:ext uri="{FF2B5EF4-FFF2-40B4-BE49-F238E27FC236}">
                  <a16:creationId xmlns:a16="http://schemas.microsoft.com/office/drawing/2014/main" id="{73E8171C-2522-42A1-A3B8-B0C1FABCB3EA}"/>
                </a:ext>
              </a:extLst>
            </p:cNvPr>
            <p:cNvSpPr txBox="1"/>
            <p:nvPr/>
          </p:nvSpPr>
          <p:spPr>
            <a:xfrm>
              <a:off x="6895978" y="2152525"/>
              <a:ext cx="462519" cy="307777"/>
            </a:xfrm>
            <a:prstGeom prst="rect">
              <a:avLst/>
            </a:prstGeom>
            <a:noFill/>
          </p:spPr>
          <p:txBody>
            <a:bodyPr wrap="square" lIns="0" rIns="0"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700" b="1" dirty="0">
                  <a:solidFill>
                    <a:schemeClr val="tx2"/>
                  </a:solidFill>
                  <a:latin typeface="Arial" pitchFamily="34" charset="0"/>
                  <a:cs typeface="Arial" pitchFamily="34" charset="0"/>
                </a:rPr>
                <a:t>Last 12 months</a:t>
              </a:r>
            </a:p>
          </p:txBody>
        </p:sp>
      </p:grpSp>
      <p:sp>
        <p:nvSpPr>
          <p:cNvPr id="55" name="TextBox 1">
            <a:extLst>
              <a:ext uri="{FF2B5EF4-FFF2-40B4-BE49-F238E27FC236}">
                <a16:creationId xmlns:a16="http://schemas.microsoft.com/office/drawing/2014/main" id="{DEF29CE5-25C0-4EF9-BEED-D331DDA18BE4}"/>
              </a:ext>
            </a:extLst>
          </p:cNvPr>
          <p:cNvSpPr txBox="1"/>
          <p:nvPr/>
        </p:nvSpPr>
        <p:spPr>
          <a:xfrm>
            <a:off x="483167" y="2819793"/>
            <a:ext cx="4531198" cy="237309"/>
          </a:xfrm>
          <a:prstGeom prst="rect">
            <a:avLst/>
          </a:prstGeom>
          <a:noFill/>
        </p:spPr>
        <p:txBody>
          <a:bodyPr wrap="square" lIns="0" rIns="0"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41252" indent="-41252" defTabSz="913866" fontAlgn="base">
              <a:lnSpc>
                <a:spcPct val="115000"/>
              </a:lnSpc>
              <a:spcBef>
                <a:spcPct val="0"/>
              </a:spcBef>
              <a:spcAft>
                <a:spcPts val="500"/>
              </a:spcAft>
            </a:pPr>
            <a:r>
              <a:rPr lang="en-US" sz="900" b="1" cap="all" spc="50" dirty="0">
                <a:solidFill>
                  <a:srgbClr val="35627D"/>
                </a:solidFill>
                <a:latin typeface="Arial Narrow" panose="020B0606020202030204" pitchFamily="34" charset="0"/>
              </a:rPr>
              <a:t>Short Term (Q4 2022–Q3 2023)</a:t>
            </a:r>
          </a:p>
        </p:txBody>
      </p:sp>
      <p:sp>
        <p:nvSpPr>
          <p:cNvPr id="29" name="TextBox 28">
            <a:extLst>
              <a:ext uri="{FF2B5EF4-FFF2-40B4-BE49-F238E27FC236}">
                <a16:creationId xmlns:a16="http://schemas.microsoft.com/office/drawing/2014/main" id="{78992B71-75BE-22ED-0954-26F0BE85CA8E}"/>
              </a:ext>
            </a:extLst>
          </p:cNvPr>
          <p:cNvSpPr txBox="1"/>
          <p:nvPr/>
        </p:nvSpPr>
        <p:spPr>
          <a:xfrm>
            <a:off x="778540" y="7198485"/>
            <a:ext cx="961872" cy="830997"/>
          </a:xfrm>
          <a:prstGeom prst="rect">
            <a:avLst/>
          </a:prstGeom>
          <a:noFill/>
        </p:spPr>
        <p:txBody>
          <a:bodyPr wrap="square" rtlCol="0">
            <a:spAutoFit/>
          </a:bodyPr>
          <a:lstStyle/>
          <a:p>
            <a:pPr marL="41252" indent="-41252" defTabSz="913866" fontAlgn="base">
              <a:spcBef>
                <a:spcPct val="0"/>
              </a:spcBef>
              <a:spcAft>
                <a:spcPts val="600"/>
              </a:spcAft>
            </a:pPr>
            <a:r>
              <a:rPr lang="en-US" sz="800" dirty="0"/>
              <a:t>“Sunak Wins Vote to Become UK’s Next Prime Minister after Truss Resigns”</a:t>
            </a:r>
          </a:p>
        </p:txBody>
      </p:sp>
      <p:sp>
        <p:nvSpPr>
          <p:cNvPr id="30" name="TextBox 29">
            <a:extLst>
              <a:ext uri="{FF2B5EF4-FFF2-40B4-BE49-F238E27FC236}">
                <a16:creationId xmlns:a16="http://schemas.microsoft.com/office/drawing/2014/main" id="{896F86DD-6C2F-944C-B74D-5B5549D03701}"/>
              </a:ext>
            </a:extLst>
          </p:cNvPr>
          <p:cNvSpPr txBox="1"/>
          <p:nvPr/>
        </p:nvSpPr>
        <p:spPr>
          <a:xfrm>
            <a:off x="1162122" y="5902384"/>
            <a:ext cx="762013" cy="954107"/>
          </a:xfrm>
          <a:prstGeom prst="rect">
            <a:avLst/>
          </a:prstGeom>
          <a:noFill/>
        </p:spPr>
        <p:txBody>
          <a:bodyPr wrap="square" rtlCol="0">
            <a:spAutoFit/>
          </a:bodyPr>
          <a:lstStyle/>
          <a:p>
            <a:pPr marL="41252" indent="-41252" defTabSz="913866" fontAlgn="base">
              <a:spcBef>
                <a:spcPct val="0"/>
              </a:spcBef>
              <a:spcAft>
                <a:spcPts val="600"/>
              </a:spcAft>
            </a:pPr>
            <a:r>
              <a:rPr lang="en-US" sz="800" dirty="0"/>
              <a:t>“US Treasury Yield Curve Inverts to Deepest Level since 1981”</a:t>
            </a:r>
          </a:p>
        </p:txBody>
      </p:sp>
      <p:sp>
        <p:nvSpPr>
          <p:cNvPr id="33" name="TextBox 32">
            <a:extLst>
              <a:ext uri="{FF2B5EF4-FFF2-40B4-BE49-F238E27FC236}">
                <a16:creationId xmlns:a16="http://schemas.microsoft.com/office/drawing/2014/main" id="{E40C6F76-DC13-27AE-08D9-02C75D052D77}"/>
              </a:ext>
            </a:extLst>
          </p:cNvPr>
          <p:cNvSpPr txBox="1"/>
          <p:nvPr/>
        </p:nvSpPr>
        <p:spPr>
          <a:xfrm>
            <a:off x="1635287" y="8410556"/>
            <a:ext cx="1787375" cy="338554"/>
          </a:xfrm>
          <a:prstGeom prst="rect">
            <a:avLst/>
          </a:prstGeom>
          <a:noFill/>
        </p:spPr>
        <p:txBody>
          <a:bodyPr wrap="square" rtlCol="0">
            <a:spAutoFit/>
          </a:bodyPr>
          <a:lstStyle/>
          <a:p>
            <a:pPr marL="41252" indent="-41252" defTabSz="913866" fontAlgn="base">
              <a:spcBef>
                <a:spcPct val="0"/>
              </a:spcBef>
              <a:spcAft>
                <a:spcPts val="600"/>
              </a:spcAft>
            </a:pPr>
            <a:r>
              <a:rPr lang="en-US" sz="800" dirty="0"/>
              <a:t>“China Braces for Deadly Covid Wave after Loosening Controls”</a:t>
            </a:r>
          </a:p>
        </p:txBody>
      </p:sp>
      <p:cxnSp>
        <p:nvCxnSpPr>
          <p:cNvPr id="36" name="Straight Connector 35">
            <a:extLst>
              <a:ext uri="{FF2B5EF4-FFF2-40B4-BE49-F238E27FC236}">
                <a16:creationId xmlns:a16="http://schemas.microsoft.com/office/drawing/2014/main" id="{5FFD7A7C-B5CD-C240-5307-BC9B961FA5B1}"/>
              </a:ext>
            </a:extLst>
          </p:cNvPr>
          <p:cNvCxnSpPr>
            <a:cxnSpLocks/>
          </p:cNvCxnSpPr>
          <p:nvPr/>
        </p:nvCxnSpPr>
        <p:spPr>
          <a:xfrm>
            <a:off x="1948095" y="5502895"/>
            <a:ext cx="0" cy="2898762"/>
          </a:xfrm>
          <a:prstGeom prst="line">
            <a:avLst/>
          </a:prstGeom>
          <a:ln w="6350"/>
        </p:spPr>
        <p:style>
          <a:lnRef idx="1">
            <a:schemeClr val="accent1"/>
          </a:lnRef>
          <a:fillRef idx="0">
            <a:schemeClr val="accent1"/>
          </a:fillRef>
          <a:effectRef idx="0">
            <a:schemeClr val="accent1"/>
          </a:effectRef>
          <a:fontRef idx="minor">
            <a:schemeClr val="tx1"/>
          </a:fontRef>
        </p:style>
      </p:cxnSp>
      <p:sp>
        <p:nvSpPr>
          <p:cNvPr id="37" name="TextBox 36">
            <a:extLst>
              <a:ext uri="{FF2B5EF4-FFF2-40B4-BE49-F238E27FC236}">
                <a16:creationId xmlns:a16="http://schemas.microsoft.com/office/drawing/2014/main" id="{349AB172-1348-2C87-D877-4C184C4B4E47}"/>
              </a:ext>
            </a:extLst>
          </p:cNvPr>
          <p:cNvSpPr txBox="1"/>
          <p:nvPr/>
        </p:nvSpPr>
        <p:spPr>
          <a:xfrm>
            <a:off x="1959244" y="7959956"/>
            <a:ext cx="1623082" cy="338554"/>
          </a:xfrm>
          <a:prstGeom prst="rect">
            <a:avLst/>
          </a:prstGeom>
          <a:noFill/>
        </p:spPr>
        <p:txBody>
          <a:bodyPr wrap="square" rtlCol="0">
            <a:spAutoFit/>
          </a:bodyPr>
          <a:lstStyle/>
          <a:p>
            <a:pPr marL="41252" indent="-41252" defTabSz="913866" fontAlgn="base">
              <a:spcBef>
                <a:spcPct val="0"/>
              </a:spcBef>
              <a:spcAft>
                <a:spcPts val="600"/>
              </a:spcAft>
            </a:pPr>
            <a:r>
              <a:rPr lang="en-US" sz="800" dirty="0"/>
              <a:t>“US Stocks Close Out Worst Year since 2008”</a:t>
            </a:r>
          </a:p>
        </p:txBody>
      </p:sp>
      <p:sp>
        <p:nvSpPr>
          <p:cNvPr id="38" name="TextBox 37">
            <a:extLst>
              <a:ext uri="{FF2B5EF4-FFF2-40B4-BE49-F238E27FC236}">
                <a16:creationId xmlns:a16="http://schemas.microsoft.com/office/drawing/2014/main" id="{7A05B53F-454A-3D9B-07BE-942126EE0678}"/>
              </a:ext>
            </a:extLst>
          </p:cNvPr>
          <p:cNvSpPr txBox="1"/>
          <p:nvPr/>
        </p:nvSpPr>
        <p:spPr>
          <a:xfrm>
            <a:off x="2292850" y="7373134"/>
            <a:ext cx="1267210" cy="584775"/>
          </a:xfrm>
          <a:prstGeom prst="rect">
            <a:avLst/>
          </a:prstGeom>
          <a:noFill/>
        </p:spPr>
        <p:txBody>
          <a:bodyPr wrap="square" rtlCol="0">
            <a:spAutoFit/>
          </a:bodyPr>
          <a:lstStyle/>
          <a:p>
            <a:pPr marL="41252" indent="-41252" defTabSz="913866" fontAlgn="base">
              <a:spcBef>
                <a:spcPct val="0"/>
              </a:spcBef>
              <a:spcAft>
                <a:spcPts val="600"/>
              </a:spcAft>
            </a:pPr>
            <a:r>
              <a:rPr lang="en-US" sz="800" dirty="0"/>
              <a:t>“Dow Closes 700 Points Higher on Signs of Slowing Wage Growth”</a:t>
            </a:r>
          </a:p>
        </p:txBody>
      </p:sp>
      <p:sp>
        <p:nvSpPr>
          <p:cNvPr id="39" name="TextBox 38">
            <a:extLst>
              <a:ext uri="{FF2B5EF4-FFF2-40B4-BE49-F238E27FC236}">
                <a16:creationId xmlns:a16="http://schemas.microsoft.com/office/drawing/2014/main" id="{13DEB742-BE37-5B6C-F134-B67ABD90CD0A}"/>
              </a:ext>
            </a:extLst>
          </p:cNvPr>
          <p:cNvSpPr txBox="1"/>
          <p:nvPr/>
        </p:nvSpPr>
        <p:spPr>
          <a:xfrm>
            <a:off x="2500359" y="6602187"/>
            <a:ext cx="1014864" cy="707886"/>
          </a:xfrm>
          <a:prstGeom prst="rect">
            <a:avLst/>
          </a:prstGeom>
          <a:noFill/>
        </p:spPr>
        <p:txBody>
          <a:bodyPr wrap="square" rtlCol="0">
            <a:spAutoFit/>
          </a:bodyPr>
          <a:lstStyle/>
          <a:p>
            <a:pPr marL="41252" indent="-41252" defTabSz="913866" fontAlgn="base">
              <a:spcBef>
                <a:spcPct val="0"/>
              </a:spcBef>
              <a:spcAft>
                <a:spcPts val="600"/>
              </a:spcAft>
            </a:pPr>
            <a:r>
              <a:rPr lang="en-US" sz="800" dirty="0"/>
              <a:t>“CEOs Say They Expect a US Recession, but Most Think It Will Be Short”</a:t>
            </a:r>
          </a:p>
        </p:txBody>
      </p:sp>
      <p:sp>
        <p:nvSpPr>
          <p:cNvPr id="40" name="TextBox 39">
            <a:extLst>
              <a:ext uri="{FF2B5EF4-FFF2-40B4-BE49-F238E27FC236}">
                <a16:creationId xmlns:a16="http://schemas.microsoft.com/office/drawing/2014/main" id="{FCB966FC-6E87-69BF-5512-3E04980B3871}"/>
              </a:ext>
            </a:extLst>
          </p:cNvPr>
          <p:cNvSpPr txBox="1"/>
          <p:nvPr/>
        </p:nvSpPr>
        <p:spPr>
          <a:xfrm>
            <a:off x="2625118" y="5730656"/>
            <a:ext cx="1014864" cy="830997"/>
          </a:xfrm>
          <a:prstGeom prst="rect">
            <a:avLst/>
          </a:prstGeom>
          <a:noFill/>
        </p:spPr>
        <p:txBody>
          <a:bodyPr wrap="square" rtlCol="0">
            <a:spAutoFit/>
          </a:bodyPr>
          <a:lstStyle/>
          <a:p>
            <a:pPr marL="41252" indent="-41252" defTabSz="913866" fontAlgn="base">
              <a:spcBef>
                <a:spcPct val="0"/>
              </a:spcBef>
              <a:spcAft>
                <a:spcPts val="600"/>
              </a:spcAft>
            </a:pPr>
            <a:r>
              <a:rPr lang="en-US" sz="800" dirty="0"/>
              <a:t>“US PPI Report Shows Producer Prices Rose, Pointing to Persistent Inflation”</a:t>
            </a:r>
          </a:p>
        </p:txBody>
      </p:sp>
      <p:sp>
        <p:nvSpPr>
          <p:cNvPr id="43" name="TextBox 42">
            <a:extLst>
              <a:ext uri="{FF2B5EF4-FFF2-40B4-BE49-F238E27FC236}">
                <a16:creationId xmlns:a16="http://schemas.microsoft.com/office/drawing/2014/main" id="{E12F092F-B3B1-682F-77EA-B1C23E1A3BA6}"/>
              </a:ext>
            </a:extLst>
          </p:cNvPr>
          <p:cNvSpPr txBox="1"/>
          <p:nvPr/>
        </p:nvSpPr>
        <p:spPr>
          <a:xfrm>
            <a:off x="3287303" y="8416652"/>
            <a:ext cx="1787375" cy="338554"/>
          </a:xfrm>
          <a:prstGeom prst="rect">
            <a:avLst/>
          </a:prstGeom>
          <a:noFill/>
        </p:spPr>
        <p:txBody>
          <a:bodyPr wrap="square" rtlCol="0">
            <a:spAutoFit/>
          </a:bodyPr>
          <a:lstStyle/>
          <a:p>
            <a:pPr marL="41252" indent="-41252" defTabSz="913866" fontAlgn="base">
              <a:spcBef>
                <a:spcPct val="0"/>
              </a:spcBef>
              <a:spcAft>
                <a:spcPts val="600"/>
              </a:spcAft>
            </a:pPr>
            <a:r>
              <a:rPr lang="en-US" sz="800" dirty="0"/>
              <a:t>“Silicon Valley Bank Closed by Regulators; FDIC Takes Control”</a:t>
            </a:r>
          </a:p>
        </p:txBody>
      </p:sp>
      <p:sp>
        <p:nvSpPr>
          <p:cNvPr id="45" name="TextBox 44">
            <a:extLst>
              <a:ext uri="{FF2B5EF4-FFF2-40B4-BE49-F238E27FC236}">
                <a16:creationId xmlns:a16="http://schemas.microsoft.com/office/drawing/2014/main" id="{36154CCC-B147-17E4-660E-21746C0840F1}"/>
              </a:ext>
            </a:extLst>
          </p:cNvPr>
          <p:cNvSpPr txBox="1"/>
          <p:nvPr/>
        </p:nvSpPr>
        <p:spPr>
          <a:xfrm>
            <a:off x="3595447" y="7884961"/>
            <a:ext cx="1787375" cy="461665"/>
          </a:xfrm>
          <a:prstGeom prst="rect">
            <a:avLst/>
          </a:prstGeom>
          <a:noFill/>
        </p:spPr>
        <p:txBody>
          <a:bodyPr wrap="square" rtlCol="0">
            <a:spAutoFit/>
          </a:bodyPr>
          <a:lstStyle/>
          <a:p>
            <a:pPr marL="41252" indent="-41252" defTabSz="913866" fontAlgn="base">
              <a:spcBef>
                <a:spcPct val="0"/>
              </a:spcBef>
              <a:spcAft>
                <a:spcPts val="600"/>
              </a:spcAft>
            </a:pPr>
            <a:r>
              <a:rPr lang="en-US" sz="800" dirty="0"/>
              <a:t>“US Inflation Eased to 5% in March; Lowest Level in Nearly Two Years”</a:t>
            </a:r>
          </a:p>
        </p:txBody>
      </p:sp>
      <p:sp>
        <p:nvSpPr>
          <p:cNvPr id="47" name="TextBox 46">
            <a:extLst>
              <a:ext uri="{FF2B5EF4-FFF2-40B4-BE49-F238E27FC236}">
                <a16:creationId xmlns:a16="http://schemas.microsoft.com/office/drawing/2014/main" id="{7FD64825-16C1-2D7F-60EF-4043BFE07A04}"/>
              </a:ext>
            </a:extLst>
          </p:cNvPr>
          <p:cNvSpPr txBox="1"/>
          <p:nvPr/>
        </p:nvSpPr>
        <p:spPr>
          <a:xfrm>
            <a:off x="4770781" y="5963712"/>
            <a:ext cx="610203" cy="1323439"/>
          </a:xfrm>
          <a:prstGeom prst="rect">
            <a:avLst/>
          </a:prstGeom>
          <a:noFill/>
        </p:spPr>
        <p:txBody>
          <a:bodyPr wrap="square" rtlCol="0">
            <a:spAutoFit/>
          </a:bodyPr>
          <a:lstStyle/>
          <a:p>
            <a:pPr marL="41252" indent="-41252" defTabSz="913866" fontAlgn="base">
              <a:spcBef>
                <a:spcPct val="0"/>
              </a:spcBef>
              <a:spcAft>
                <a:spcPts val="600"/>
              </a:spcAft>
            </a:pPr>
            <a:r>
              <a:rPr lang="en-US" sz="800" dirty="0"/>
              <a:t>“S&amp;P 500 Starts a New Bull Market as Big Tech Lifts Stocks”</a:t>
            </a:r>
          </a:p>
        </p:txBody>
      </p:sp>
      <p:sp>
        <p:nvSpPr>
          <p:cNvPr id="49" name="TextBox 48">
            <a:extLst>
              <a:ext uri="{FF2B5EF4-FFF2-40B4-BE49-F238E27FC236}">
                <a16:creationId xmlns:a16="http://schemas.microsoft.com/office/drawing/2014/main" id="{5C2C8CF0-6647-1A3D-2AA9-EA2A67F04FD7}"/>
              </a:ext>
            </a:extLst>
          </p:cNvPr>
          <p:cNvSpPr txBox="1"/>
          <p:nvPr/>
        </p:nvSpPr>
        <p:spPr>
          <a:xfrm>
            <a:off x="4230957" y="7322180"/>
            <a:ext cx="1091462" cy="584775"/>
          </a:xfrm>
          <a:prstGeom prst="rect">
            <a:avLst/>
          </a:prstGeom>
          <a:noFill/>
        </p:spPr>
        <p:txBody>
          <a:bodyPr wrap="square" rtlCol="0">
            <a:spAutoFit/>
          </a:bodyPr>
          <a:lstStyle/>
          <a:p>
            <a:pPr marL="41252" indent="-41252" defTabSz="913866" fontAlgn="base">
              <a:spcBef>
                <a:spcPct val="0"/>
              </a:spcBef>
              <a:spcAft>
                <a:spcPts val="600"/>
              </a:spcAft>
            </a:pPr>
            <a:r>
              <a:rPr lang="en-US" sz="800" dirty="0"/>
              <a:t>“US Signals Support for Allies to Send Their F-16 Jets to Ukraine”</a:t>
            </a:r>
          </a:p>
        </p:txBody>
      </p:sp>
      <p:sp>
        <p:nvSpPr>
          <p:cNvPr id="56" name="TextBox 55">
            <a:extLst>
              <a:ext uri="{FF2B5EF4-FFF2-40B4-BE49-F238E27FC236}">
                <a16:creationId xmlns:a16="http://schemas.microsoft.com/office/drawing/2014/main" id="{E82EC296-294A-0AF6-573E-38AD4094E0BE}"/>
              </a:ext>
            </a:extLst>
          </p:cNvPr>
          <p:cNvSpPr txBox="1"/>
          <p:nvPr/>
        </p:nvSpPr>
        <p:spPr>
          <a:xfrm>
            <a:off x="4870048" y="8413596"/>
            <a:ext cx="1787375" cy="338554"/>
          </a:xfrm>
          <a:prstGeom prst="rect">
            <a:avLst/>
          </a:prstGeom>
          <a:noFill/>
        </p:spPr>
        <p:txBody>
          <a:bodyPr wrap="square" rtlCol="0">
            <a:spAutoFit/>
          </a:bodyPr>
          <a:lstStyle/>
          <a:p>
            <a:pPr marL="41252" indent="-41252" defTabSz="913866" fontAlgn="base">
              <a:spcBef>
                <a:spcPct val="0"/>
              </a:spcBef>
              <a:spcAft>
                <a:spcPts val="600"/>
              </a:spcAft>
            </a:pPr>
            <a:r>
              <a:rPr lang="en-US" sz="800" dirty="0"/>
              <a:t>“Fed Holds Rates Steady but Expects More Increases”</a:t>
            </a:r>
          </a:p>
        </p:txBody>
      </p:sp>
      <p:sp>
        <p:nvSpPr>
          <p:cNvPr id="57" name="TextBox 56">
            <a:extLst>
              <a:ext uri="{FF2B5EF4-FFF2-40B4-BE49-F238E27FC236}">
                <a16:creationId xmlns:a16="http://schemas.microsoft.com/office/drawing/2014/main" id="{CEF14F2E-EA44-8965-441F-D3D116456B85}"/>
              </a:ext>
            </a:extLst>
          </p:cNvPr>
          <p:cNvSpPr txBox="1"/>
          <p:nvPr/>
        </p:nvSpPr>
        <p:spPr>
          <a:xfrm>
            <a:off x="5296769" y="7441851"/>
            <a:ext cx="1170825" cy="707886"/>
          </a:xfrm>
          <a:prstGeom prst="rect">
            <a:avLst/>
          </a:prstGeom>
          <a:noFill/>
        </p:spPr>
        <p:txBody>
          <a:bodyPr wrap="square" rtlCol="0">
            <a:spAutoFit/>
          </a:bodyPr>
          <a:lstStyle/>
          <a:p>
            <a:pPr marL="41252" indent="-41252" defTabSz="913866" fontAlgn="base">
              <a:spcBef>
                <a:spcPct val="0"/>
              </a:spcBef>
              <a:spcAft>
                <a:spcPts val="600"/>
              </a:spcAft>
            </a:pPr>
            <a:r>
              <a:rPr lang="en-US" sz="800" dirty="0"/>
              <a:t>“US New-Vehicle Sales Rise an Estimated 13% in First Half of the Year”</a:t>
            </a:r>
          </a:p>
        </p:txBody>
      </p:sp>
      <p:sp>
        <p:nvSpPr>
          <p:cNvPr id="66" name="TextBox 65">
            <a:extLst>
              <a:ext uri="{FF2B5EF4-FFF2-40B4-BE49-F238E27FC236}">
                <a16:creationId xmlns:a16="http://schemas.microsoft.com/office/drawing/2014/main" id="{F128D162-013D-82D0-2E63-F0B68B295E05}"/>
              </a:ext>
            </a:extLst>
          </p:cNvPr>
          <p:cNvSpPr txBox="1"/>
          <p:nvPr/>
        </p:nvSpPr>
        <p:spPr>
          <a:xfrm>
            <a:off x="5683988" y="6221260"/>
            <a:ext cx="867492" cy="830997"/>
          </a:xfrm>
          <a:prstGeom prst="rect">
            <a:avLst/>
          </a:prstGeom>
          <a:noFill/>
        </p:spPr>
        <p:txBody>
          <a:bodyPr wrap="square" rtlCol="0">
            <a:spAutoFit/>
          </a:bodyPr>
          <a:lstStyle/>
          <a:p>
            <a:pPr marL="41252" indent="-41252" defTabSz="913866" fontAlgn="base">
              <a:spcBef>
                <a:spcPct val="0"/>
              </a:spcBef>
              <a:spcAft>
                <a:spcPts val="600"/>
              </a:spcAft>
            </a:pPr>
            <a:r>
              <a:rPr lang="en-US" sz="800" dirty="0"/>
              <a:t>“China Slips Into Deflation in Warning Sign for World Economy”</a:t>
            </a:r>
          </a:p>
        </p:txBody>
      </p:sp>
      <p:sp>
        <p:nvSpPr>
          <p:cNvPr id="67" name="TextBox 66">
            <a:extLst>
              <a:ext uri="{FF2B5EF4-FFF2-40B4-BE49-F238E27FC236}">
                <a16:creationId xmlns:a16="http://schemas.microsoft.com/office/drawing/2014/main" id="{F73E843A-A044-04D2-30B5-398FB7761711}"/>
              </a:ext>
            </a:extLst>
          </p:cNvPr>
          <p:cNvSpPr txBox="1"/>
          <p:nvPr/>
        </p:nvSpPr>
        <p:spPr>
          <a:xfrm>
            <a:off x="6323988" y="8167427"/>
            <a:ext cx="1290662" cy="584775"/>
          </a:xfrm>
          <a:prstGeom prst="rect">
            <a:avLst/>
          </a:prstGeom>
          <a:noFill/>
        </p:spPr>
        <p:txBody>
          <a:bodyPr wrap="square" rtlCol="0">
            <a:spAutoFit/>
          </a:bodyPr>
          <a:lstStyle/>
          <a:p>
            <a:pPr marL="41252" indent="-41252" defTabSz="913866" fontAlgn="base">
              <a:spcBef>
                <a:spcPct val="0"/>
              </a:spcBef>
              <a:spcAft>
                <a:spcPts val="600"/>
              </a:spcAft>
            </a:pPr>
            <a:r>
              <a:rPr lang="en-US" sz="800" dirty="0"/>
              <a:t>“Wagner Chief Who Plotted Coup Presumed Dead in Russia Plane Crash” </a:t>
            </a:r>
          </a:p>
        </p:txBody>
      </p:sp>
      <p:sp>
        <p:nvSpPr>
          <p:cNvPr id="70" name="TextBox 69">
            <a:extLst>
              <a:ext uri="{FF2B5EF4-FFF2-40B4-BE49-F238E27FC236}">
                <a16:creationId xmlns:a16="http://schemas.microsoft.com/office/drawing/2014/main" id="{79424855-0F22-3751-0FFA-F78A2E5A50F1}"/>
              </a:ext>
            </a:extLst>
          </p:cNvPr>
          <p:cNvSpPr txBox="1"/>
          <p:nvPr/>
        </p:nvSpPr>
        <p:spPr>
          <a:xfrm>
            <a:off x="6532138" y="7508380"/>
            <a:ext cx="981887" cy="584775"/>
          </a:xfrm>
          <a:prstGeom prst="rect">
            <a:avLst/>
          </a:prstGeom>
          <a:noFill/>
        </p:spPr>
        <p:txBody>
          <a:bodyPr wrap="square" rtlCol="0">
            <a:spAutoFit/>
          </a:bodyPr>
          <a:lstStyle/>
          <a:p>
            <a:pPr marL="41252" indent="-41252" defTabSz="913866" fontAlgn="base">
              <a:spcBef>
                <a:spcPct val="0"/>
              </a:spcBef>
              <a:spcAft>
                <a:spcPts val="600"/>
              </a:spcAft>
            </a:pPr>
            <a:r>
              <a:rPr lang="en-US" sz="800" dirty="0"/>
              <a:t>“UAW Strikes at Plants Owned by GM, Ford, </a:t>
            </a:r>
            <a:r>
              <a:rPr lang="en-US" sz="800" dirty="0" err="1"/>
              <a:t>Stellantis</a:t>
            </a:r>
            <a:r>
              <a:rPr lang="en-US" sz="800" dirty="0"/>
              <a:t>”</a:t>
            </a:r>
          </a:p>
        </p:txBody>
      </p:sp>
      <p:sp>
        <p:nvSpPr>
          <p:cNvPr id="75" name="TextBox 74">
            <a:extLst>
              <a:ext uri="{FF2B5EF4-FFF2-40B4-BE49-F238E27FC236}">
                <a16:creationId xmlns:a16="http://schemas.microsoft.com/office/drawing/2014/main" id="{1129B61E-3B0A-7319-08FA-DCDD9D22A535}"/>
              </a:ext>
            </a:extLst>
          </p:cNvPr>
          <p:cNvSpPr txBox="1"/>
          <p:nvPr/>
        </p:nvSpPr>
        <p:spPr>
          <a:xfrm>
            <a:off x="6886789" y="6097193"/>
            <a:ext cx="627241" cy="954107"/>
          </a:xfrm>
          <a:prstGeom prst="rect">
            <a:avLst/>
          </a:prstGeom>
          <a:noFill/>
        </p:spPr>
        <p:txBody>
          <a:bodyPr wrap="square" rtlCol="0">
            <a:spAutoFit/>
          </a:bodyPr>
          <a:lstStyle/>
          <a:p>
            <a:pPr marL="41252" indent="-41252" defTabSz="913866" fontAlgn="base">
              <a:spcBef>
                <a:spcPct val="0"/>
              </a:spcBef>
              <a:spcAft>
                <a:spcPts val="600"/>
              </a:spcAft>
            </a:pPr>
            <a:r>
              <a:rPr lang="en-US" sz="800" dirty="0"/>
              <a:t>“S&amp;P 500 Suffers Biggest Monthly Loss This Year</a:t>
            </a:r>
            <a:r>
              <a:rPr lang="da-DK" sz="800" dirty="0"/>
              <a:t>”</a:t>
            </a:r>
          </a:p>
        </p:txBody>
      </p:sp>
    </p:spTree>
    <p:extLst>
      <p:ext uri="{BB962C8B-B14F-4D97-AF65-F5344CB8AC3E}">
        <p14:creationId xmlns:p14="http://schemas.microsoft.com/office/powerpoint/2010/main" val="15155751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ssetID" descr="svtx:content/slide/@id">
            <a:extLst>
              <a:ext uri="{FF2B5EF4-FFF2-40B4-BE49-F238E27FC236}">
                <a16:creationId xmlns:a16="http://schemas.microsoft.com/office/drawing/2014/main" id="{AF32D33C-2EF8-40BA-3A1F-BCC13F99E2A6}"/>
              </a:ext>
            </a:extLst>
          </p:cNvPr>
          <p:cNvSpPr txBox="1">
            <a:spLocks noGrp="1" noRot="1" noMove="1" noResize="1" noEditPoints="1" noAdjustHandles="1" noChangeArrowheads="1" noChangeShapeType="1"/>
          </p:cNvSpPr>
          <p:nvPr/>
        </p:nvSpPr>
        <p:spPr>
          <a:xfrm>
            <a:off x="5952931" y="9829800"/>
            <a:ext cx="1819469" cy="228600"/>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algn="r" defTabSz="1018824">
              <a:lnSpc>
                <a:spcPct val="110000"/>
              </a:lnSpc>
              <a:spcBef>
                <a:spcPts val="600"/>
              </a:spcBef>
            </a:pPr>
            <a:r>
              <a:rPr lang="en-US" sz="700" dirty="0">
                <a:solidFill>
                  <a:schemeClr val="bg1">
                    <a:lumMod val="50000"/>
                  </a:schemeClr>
                </a:solidFill>
                <a:latin typeface="Avenir LT 35 Light" panose="020B0303020000020003" pitchFamily="34" charset="0"/>
                <a:cs typeface="+mn-cs"/>
              </a:rPr>
              <a:t>135199</a:t>
            </a:r>
          </a:p>
        </p:txBody>
      </p:sp>
      <p:graphicFrame>
        <p:nvGraphicFramePr>
          <p:cNvPr id="19" name="Table 18">
            <a:extLst>
              <a:ext uri="{FF2B5EF4-FFF2-40B4-BE49-F238E27FC236}">
                <a16:creationId xmlns:a16="http://schemas.microsoft.com/office/drawing/2014/main" id="{72E63F47-3E3A-4923-87B6-4CA87D9C80A4}"/>
              </a:ext>
            </a:extLst>
          </p:cNvPr>
          <p:cNvGraphicFramePr>
            <a:graphicFrameLocks noGrp="1"/>
          </p:cNvGraphicFramePr>
          <p:nvPr>
            <p:extLst>
              <p:ext uri="{D42A27DB-BD31-4B8C-83A1-F6EECF244321}">
                <p14:modId xmlns:p14="http://schemas.microsoft.com/office/powerpoint/2010/main" val="1349770224"/>
              </p:ext>
            </p:extLst>
          </p:nvPr>
        </p:nvGraphicFramePr>
        <p:xfrm>
          <a:off x="3505198" y="6544706"/>
          <a:ext cx="3774836" cy="1664761"/>
        </p:xfrm>
        <a:graphic>
          <a:graphicData uri="http://schemas.openxmlformats.org/drawingml/2006/table">
            <a:tbl>
              <a:tblPr>
                <a:tableStyleId>{5C22544A-7EE6-4342-B048-85BDC9FD1C3A}</a:tableStyleId>
              </a:tblPr>
              <a:tblGrid>
                <a:gridCol w="782747">
                  <a:extLst>
                    <a:ext uri="{9D8B030D-6E8A-4147-A177-3AD203B41FA5}">
                      <a16:colId xmlns:a16="http://schemas.microsoft.com/office/drawing/2014/main" val="20000"/>
                    </a:ext>
                  </a:extLst>
                </a:gridCol>
                <a:gridCol w="498682">
                  <a:extLst>
                    <a:ext uri="{9D8B030D-6E8A-4147-A177-3AD203B41FA5}">
                      <a16:colId xmlns:a16="http://schemas.microsoft.com/office/drawing/2014/main" val="851030634"/>
                    </a:ext>
                  </a:extLst>
                </a:gridCol>
                <a:gridCol w="498682">
                  <a:extLst>
                    <a:ext uri="{9D8B030D-6E8A-4147-A177-3AD203B41FA5}">
                      <a16:colId xmlns:a16="http://schemas.microsoft.com/office/drawing/2014/main" val="4151201188"/>
                    </a:ext>
                  </a:extLst>
                </a:gridCol>
                <a:gridCol w="497334">
                  <a:extLst>
                    <a:ext uri="{9D8B030D-6E8A-4147-A177-3AD203B41FA5}">
                      <a16:colId xmlns:a16="http://schemas.microsoft.com/office/drawing/2014/main" val="20001"/>
                    </a:ext>
                  </a:extLst>
                </a:gridCol>
                <a:gridCol w="500027">
                  <a:extLst>
                    <a:ext uri="{9D8B030D-6E8A-4147-A177-3AD203B41FA5}">
                      <a16:colId xmlns:a16="http://schemas.microsoft.com/office/drawing/2014/main" val="20003"/>
                    </a:ext>
                  </a:extLst>
                </a:gridCol>
                <a:gridCol w="498682">
                  <a:extLst>
                    <a:ext uri="{9D8B030D-6E8A-4147-A177-3AD203B41FA5}">
                      <a16:colId xmlns:a16="http://schemas.microsoft.com/office/drawing/2014/main" val="20004"/>
                    </a:ext>
                  </a:extLst>
                </a:gridCol>
                <a:gridCol w="498682">
                  <a:extLst>
                    <a:ext uri="{9D8B030D-6E8A-4147-A177-3AD203B41FA5}">
                      <a16:colId xmlns:a16="http://schemas.microsoft.com/office/drawing/2014/main" val="20005"/>
                    </a:ext>
                  </a:extLst>
                </a:gridCol>
              </a:tblGrid>
              <a:tr h="135055">
                <a:tc>
                  <a:txBody>
                    <a:bodyPr/>
                    <a:lstStyle/>
                    <a:p>
                      <a:pPr algn="ctr" fontAlgn="b"/>
                      <a:endParaRPr lang="en-GB" sz="800" b="0" i="1" u="none" strike="noStrike" dirty="0">
                        <a:solidFill>
                          <a:srgbClr val="000000"/>
                        </a:solidFill>
                        <a:effectLst/>
                        <a:latin typeface="+mn-lt"/>
                      </a:endParaRPr>
                    </a:p>
                  </a:txBody>
                  <a:tcPr marL="8959" marR="8959" marT="8959" marB="0" anchor="b">
                    <a:noFill/>
                  </a:tcPr>
                </a:tc>
                <a:tc>
                  <a:txBody>
                    <a:bodyPr/>
                    <a:lstStyle/>
                    <a:p>
                      <a:pPr algn="r" fontAlgn="b"/>
                      <a:endParaRPr lang="en-GB" sz="500" b="0" i="0" u="none" strike="noStrike" dirty="0">
                        <a:solidFill>
                          <a:srgbClr val="000000"/>
                        </a:solidFill>
                        <a:effectLst/>
                        <a:latin typeface="+mn-lt"/>
                      </a:endParaRPr>
                    </a:p>
                  </a:txBody>
                  <a:tcPr marL="8959" marR="8959" marT="8959" marB="0" anchor="b">
                    <a:noFill/>
                  </a:tcPr>
                </a:tc>
                <a:tc>
                  <a:txBody>
                    <a:bodyPr/>
                    <a:lstStyle/>
                    <a:p>
                      <a:pPr algn="r" fontAlgn="b"/>
                      <a:endParaRPr lang="en-GB" sz="500" b="0" i="0" u="none" strike="noStrike" dirty="0">
                        <a:solidFill>
                          <a:srgbClr val="000000"/>
                        </a:solidFill>
                        <a:effectLst/>
                        <a:latin typeface="+mn-lt"/>
                      </a:endParaRPr>
                    </a:p>
                  </a:txBody>
                  <a:tcPr marL="8959" marR="8959" marT="8959" marB="0" anchor="b">
                    <a:noFill/>
                  </a:tcPr>
                </a:tc>
                <a:tc>
                  <a:txBody>
                    <a:bodyPr/>
                    <a:lstStyle/>
                    <a:p>
                      <a:pPr algn="ctr" fontAlgn="b"/>
                      <a:endParaRPr lang="en-GB" sz="800" b="0" i="1" u="none" strike="noStrike" dirty="0">
                        <a:solidFill>
                          <a:srgbClr val="000000"/>
                        </a:solidFill>
                        <a:effectLst/>
                        <a:latin typeface="+mn-lt"/>
                      </a:endParaRPr>
                    </a:p>
                  </a:txBody>
                  <a:tcPr marL="8959" marR="8959" marT="8959" marB="0" anchor="b">
                    <a:noFill/>
                  </a:tcPr>
                </a:tc>
                <a:tc gridSpan="3">
                  <a:txBody>
                    <a:bodyPr/>
                    <a:lstStyle/>
                    <a:p>
                      <a:pPr algn="ctr" fontAlgn="b"/>
                      <a:r>
                        <a:rPr lang="en-GB" sz="700" u="none" strike="noStrike" dirty="0">
                          <a:effectLst/>
                          <a:latin typeface="+mn-lt"/>
                        </a:rPr>
                        <a:t>Annualized</a:t>
                      </a:r>
                      <a:endParaRPr lang="en-GB" sz="500" b="0" i="0" u="none" strike="noStrike" dirty="0">
                        <a:solidFill>
                          <a:srgbClr val="000000"/>
                        </a:solidFill>
                        <a:effectLst/>
                        <a:latin typeface="+mn-lt"/>
                      </a:endParaRPr>
                    </a:p>
                  </a:txBody>
                  <a:tcPr marL="8959" marR="8959" marT="8959" marB="9144" anchor="b">
                    <a:lnB w="9525" cap="flat" cmpd="sng" algn="ctr">
                      <a:solidFill>
                        <a:schemeClr val="tx1">
                          <a:lumMod val="75000"/>
                          <a:lumOff val="25000"/>
                        </a:schemeClr>
                      </a:solidFill>
                      <a:prstDash val="solid"/>
                      <a:round/>
                      <a:headEnd type="none" w="med" len="med"/>
                      <a:tailEnd type="none" w="med" len="med"/>
                    </a:lnB>
                    <a:noFill/>
                  </a:tcPr>
                </a:tc>
                <a:tc hMerge="1">
                  <a:txBody>
                    <a:bodyPr/>
                    <a:lstStyle/>
                    <a:p>
                      <a:pPr marL="0" marR="0" lvl="0" indent="0" algn="r" defTabSz="1018824" rtl="0" eaLnBrk="1" fontAlgn="b" latinLnBrk="0" hangingPunct="1">
                        <a:lnSpc>
                          <a:spcPct val="100000"/>
                        </a:lnSpc>
                        <a:spcBef>
                          <a:spcPts val="0"/>
                        </a:spcBef>
                        <a:spcAft>
                          <a:spcPts val="0"/>
                        </a:spcAft>
                        <a:buClrTx/>
                        <a:buSzTx/>
                        <a:buFontTx/>
                        <a:buNone/>
                        <a:tabLst/>
                        <a:defRPr/>
                      </a:pPr>
                      <a:r>
                        <a:rPr lang="en-GB" sz="800" u="none" strike="noStrike" dirty="0">
                          <a:effectLst/>
                          <a:latin typeface="+mn-lt"/>
                        </a:rPr>
                        <a:t>* Annualized</a:t>
                      </a:r>
                      <a:endParaRPr lang="en-GB" sz="800" b="0" i="1" u="none" strike="noStrike" dirty="0">
                        <a:solidFill>
                          <a:srgbClr val="000000"/>
                        </a:solidFill>
                        <a:effectLst/>
                        <a:latin typeface="+mn-lt"/>
                      </a:endParaRPr>
                    </a:p>
                  </a:txBody>
                  <a:tcPr marL="8959" marR="8959" marT="8959" marB="0">
                    <a:noFill/>
                  </a:tcPr>
                </a:tc>
                <a:tc hMerge="1">
                  <a:txBody>
                    <a:bodyPr/>
                    <a:lstStyle/>
                    <a:p>
                      <a:endParaRPr lang="en-GB"/>
                    </a:p>
                  </a:txBody>
                  <a:tcPr/>
                </a:tc>
                <a:extLst>
                  <a:ext uri="{0D108BD9-81ED-4DB2-BD59-A6C34878D82A}">
                    <a16:rowId xmlns:a16="http://schemas.microsoft.com/office/drawing/2014/main" val="10000"/>
                  </a:ext>
                </a:extLst>
              </a:tr>
              <a:tr h="213524">
                <a:tc>
                  <a:txBody>
                    <a:bodyPr/>
                    <a:lstStyle/>
                    <a:p>
                      <a:pPr algn="l" fontAlgn="ctr"/>
                      <a:r>
                        <a:rPr lang="en-US" sz="800" b="0" i="0" u="none" strike="noStrike" dirty="0">
                          <a:solidFill>
                            <a:schemeClr val="dk1"/>
                          </a:solidFill>
                          <a:effectLst/>
                          <a:latin typeface="+mn-lt"/>
                        </a:rPr>
                        <a:t>Asset Class</a:t>
                      </a:r>
                      <a:endParaRPr lang="en-GB" sz="800" b="0" i="0" u="none" strike="noStrike" dirty="0">
                        <a:solidFill>
                          <a:srgbClr val="000000"/>
                        </a:solidFill>
                        <a:effectLst/>
                        <a:latin typeface="+mn-lt"/>
                      </a:endParaRPr>
                    </a:p>
                  </a:txBody>
                  <a:tcPr marL="46800" marR="8959" marT="8959" marB="0" anchor="ctr">
                    <a:solidFill>
                      <a:schemeClr val="bg1">
                        <a:lumMod val="85000"/>
                      </a:schemeClr>
                    </a:solidFill>
                  </a:tcPr>
                </a:tc>
                <a:tc>
                  <a:txBody>
                    <a:bodyPr/>
                    <a:lstStyle/>
                    <a:p>
                      <a:pPr algn="ctr" fontAlgn="ctr"/>
                      <a:r>
                        <a:rPr lang="en-GB" sz="800" b="0" i="0" u="none" strike="noStrike" dirty="0">
                          <a:solidFill>
                            <a:srgbClr val="000000"/>
                          </a:solidFill>
                          <a:effectLst/>
                          <a:latin typeface="+mn-lt"/>
                        </a:rPr>
                        <a:t>QTR</a:t>
                      </a:r>
                    </a:p>
                  </a:txBody>
                  <a:tcPr marL="0" marR="0" marT="0" marB="0" anchor="ctr">
                    <a:solidFill>
                      <a:schemeClr val="bg1">
                        <a:lumMod val="85000"/>
                      </a:schemeClr>
                    </a:solidFill>
                  </a:tcPr>
                </a:tc>
                <a:tc>
                  <a:txBody>
                    <a:bodyPr/>
                    <a:lstStyle/>
                    <a:p>
                      <a:pPr algn="ctr" fontAlgn="ctr"/>
                      <a:r>
                        <a:rPr lang="en-GB" sz="800" b="0" i="0" u="none" strike="noStrike" dirty="0">
                          <a:solidFill>
                            <a:srgbClr val="000000"/>
                          </a:solidFill>
                          <a:effectLst/>
                          <a:latin typeface="+mn-lt"/>
                        </a:rPr>
                        <a:t>YTD</a:t>
                      </a:r>
                    </a:p>
                  </a:txBody>
                  <a:tcPr marL="0" marR="0" marT="0" marB="0" anchor="ctr">
                    <a:solidFill>
                      <a:schemeClr val="bg1">
                        <a:lumMod val="85000"/>
                      </a:schemeClr>
                    </a:solidFill>
                  </a:tcPr>
                </a:tc>
                <a:tc>
                  <a:txBody>
                    <a:bodyPr/>
                    <a:lstStyle/>
                    <a:p>
                      <a:pPr algn="ctr" fontAlgn="ctr"/>
                      <a:r>
                        <a:rPr lang="en-GB" sz="800" b="0" i="0" u="none" strike="noStrike" dirty="0">
                          <a:solidFill>
                            <a:schemeClr val="dk1"/>
                          </a:solidFill>
                          <a:effectLst/>
                          <a:latin typeface="+mn-lt"/>
                        </a:rPr>
                        <a:t>1 Year</a:t>
                      </a:r>
                      <a:endParaRPr lang="en-GB" sz="800" b="0" i="0" u="none" strike="noStrike" dirty="0">
                        <a:solidFill>
                          <a:srgbClr val="000000"/>
                        </a:solidFill>
                        <a:effectLst/>
                        <a:latin typeface="+mn-lt"/>
                      </a:endParaRPr>
                    </a:p>
                  </a:txBody>
                  <a:tcPr marL="0" marR="0" marT="0" marB="0" anchor="ctr">
                    <a:solidFill>
                      <a:schemeClr val="bg1">
                        <a:lumMod val="85000"/>
                      </a:schemeClr>
                    </a:solidFill>
                  </a:tcPr>
                </a:tc>
                <a:tc>
                  <a:txBody>
                    <a:bodyPr/>
                    <a:lstStyle/>
                    <a:p>
                      <a:pPr algn="ctr" fontAlgn="ctr"/>
                      <a:r>
                        <a:rPr lang="en-GB" sz="800" u="none" strike="noStrike" dirty="0">
                          <a:effectLst/>
                          <a:latin typeface="+mn-lt"/>
                        </a:rPr>
                        <a:t>3 Years</a:t>
                      </a:r>
                      <a:endParaRPr lang="en-GB" sz="800" b="0" i="0" u="none" strike="noStrike" dirty="0">
                        <a:solidFill>
                          <a:srgbClr val="000000"/>
                        </a:solidFill>
                        <a:effectLst/>
                        <a:latin typeface="+mn-lt"/>
                      </a:endParaRPr>
                    </a:p>
                  </a:txBody>
                  <a:tcPr marL="0" marR="0" marT="0" marB="0" anchor="ctr">
                    <a:lnT w="9525" cap="flat" cmpd="sng" algn="ctr">
                      <a:solidFill>
                        <a:schemeClr val="tx1">
                          <a:lumMod val="75000"/>
                          <a:lumOff val="25000"/>
                        </a:schemeClr>
                      </a:solidFill>
                      <a:prstDash val="solid"/>
                      <a:round/>
                      <a:headEnd type="none" w="med" len="med"/>
                      <a:tailEnd type="none" w="med" len="med"/>
                    </a:lnT>
                    <a:solidFill>
                      <a:schemeClr val="bg1">
                        <a:lumMod val="85000"/>
                      </a:schemeClr>
                    </a:solidFill>
                  </a:tcPr>
                </a:tc>
                <a:tc>
                  <a:txBody>
                    <a:bodyPr/>
                    <a:lstStyle/>
                    <a:p>
                      <a:pPr algn="ctr" fontAlgn="ctr"/>
                      <a:r>
                        <a:rPr lang="en-GB" sz="800" u="none" strike="noStrike" dirty="0">
                          <a:effectLst/>
                          <a:latin typeface="+mn-lt"/>
                        </a:rPr>
                        <a:t>5 Years</a:t>
                      </a:r>
                      <a:endParaRPr lang="en-GB" sz="800" b="0" i="0" u="none" strike="noStrike" dirty="0">
                        <a:solidFill>
                          <a:srgbClr val="000000"/>
                        </a:solidFill>
                        <a:effectLst/>
                        <a:latin typeface="+mn-lt"/>
                      </a:endParaRPr>
                    </a:p>
                  </a:txBody>
                  <a:tcPr marL="0" marR="0" marT="0" marB="0" anchor="ctr">
                    <a:lnT w="9525" cap="flat" cmpd="sng" algn="ctr">
                      <a:solidFill>
                        <a:schemeClr val="tx1">
                          <a:lumMod val="75000"/>
                          <a:lumOff val="25000"/>
                        </a:schemeClr>
                      </a:solidFill>
                      <a:prstDash val="solid"/>
                      <a:round/>
                      <a:headEnd type="none" w="med" len="med"/>
                      <a:tailEnd type="none" w="med" len="med"/>
                    </a:lnT>
                    <a:solidFill>
                      <a:schemeClr val="bg1">
                        <a:lumMod val="85000"/>
                      </a:schemeClr>
                    </a:solidFill>
                  </a:tcPr>
                </a:tc>
                <a:tc>
                  <a:txBody>
                    <a:bodyPr/>
                    <a:lstStyle/>
                    <a:p>
                      <a:pPr algn="ctr" fontAlgn="ctr"/>
                      <a:r>
                        <a:rPr lang="en-GB" sz="800" u="none" strike="noStrike" dirty="0">
                          <a:effectLst/>
                          <a:latin typeface="+mn-lt"/>
                        </a:rPr>
                        <a:t>10 Years</a:t>
                      </a:r>
                      <a:endParaRPr lang="en-GB" sz="800" b="0" i="0" u="none" strike="noStrike" dirty="0">
                        <a:solidFill>
                          <a:srgbClr val="000000"/>
                        </a:solidFill>
                        <a:effectLst/>
                        <a:latin typeface="+mn-lt"/>
                      </a:endParaRPr>
                    </a:p>
                  </a:txBody>
                  <a:tcPr marL="0" marR="0" marT="0" marB="0" anchor="ctr">
                    <a:lnT w="9525" cap="flat" cmpd="sng" algn="ctr">
                      <a:solidFill>
                        <a:schemeClr val="tx1">
                          <a:lumMod val="75000"/>
                          <a:lumOff val="25000"/>
                        </a:schemeClr>
                      </a:solidFill>
                      <a:prstDash val="solid"/>
                      <a:round/>
                      <a:headEnd type="none" w="med" len="med"/>
                      <a:tailEnd type="none" w="med" len="med"/>
                    </a:lnT>
                    <a:solidFill>
                      <a:schemeClr val="bg1">
                        <a:lumMod val="85000"/>
                      </a:schemeClr>
                    </a:solidFill>
                  </a:tcPr>
                </a:tc>
                <a:extLst>
                  <a:ext uri="{0D108BD9-81ED-4DB2-BD59-A6C34878D82A}">
                    <a16:rowId xmlns:a16="http://schemas.microsoft.com/office/drawing/2014/main" val="10002"/>
                  </a:ext>
                </a:extLst>
              </a:tr>
              <a:tr h="188026">
                <a:tc>
                  <a:txBody>
                    <a:bodyPr/>
                    <a:lstStyle/>
                    <a:p>
                      <a:pPr algn="l" fontAlgn="b"/>
                      <a:r>
                        <a:rPr lang="en-US" sz="900" b="0" i="0" u="none" strike="noStrike" kern="1200" dirty="0">
                          <a:solidFill>
                            <a:srgbClr val="000000"/>
                          </a:solidFill>
                          <a:effectLst/>
                          <a:latin typeface="+mn-lt"/>
                          <a:ea typeface="+mn-ea"/>
                          <a:cs typeface="+mn-cs"/>
                        </a:rPr>
                        <a:t>Small Value</a:t>
                      </a:r>
                    </a:p>
                  </a:txBody>
                  <a:tcPr marL="46800" marR="7168" marT="7168" marB="0" anchor="ctr">
                    <a:noFill/>
                  </a:tcPr>
                </a:tc>
                <a:tc>
                  <a:txBody>
                    <a:bodyPr/>
                    <a:lstStyle/>
                    <a:p>
                      <a:pPr algn="ctr" fontAlgn="b"/>
                      <a:r>
                        <a:rPr lang="en-GB" sz="900" b="0" i="0" u="none" strike="noStrike" dirty="0">
                          <a:solidFill>
                            <a:srgbClr val="C00000"/>
                          </a:solidFill>
                          <a:effectLst/>
                          <a:latin typeface="+mn-lt"/>
                        </a:rPr>
                        <a:t>-2.96</a:t>
                      </a:r>
                    </a:p>
                  </a:txBody>
                  <a:tcPr marL="0" marR="0" marT="0" marB="0" anchor="ctr">
                    <a:noFill/>
                  </a:tcPr>
                </a:tc>
                <a:tc>
                  <a:txBody>
                    <a:bodyPr/>
                    <a:lstStyle/>
                    <a:p>
                      <a:pPr algn="ctr" fontAlgn="b"/>
                      <a:r>
                        <a:rPr lang="en-GB" sz="900" b="0" i="0" u="none" strike="noStrike" dirty="0">
                          <a:solidFill>
                            <a:srgbClr val="C00000"/>
                          </a:solidFill>
                          <a:effectLst/>
                          <a:latin typeface="+mn-lt"/>
                        </a:rPr>
                        <a:t>-0.53</a:t>
                      </a:r>
                    </a:p>
                  </a:txBody>
                  <a:tcPr marL="0" marR="0" marT="0" marB="0" anchor="ctr">
                    <a:noFill/>
                  </a:tcPr>
                </a:tc>
                <a:tc>
                  <a:txBody>
                    <a:bodyPr/>
                    <a:lstStyle/>
                    <a:p>
                      <a:pPr algn="ctr" fontAlgn="b"/>
                      <a:r>
                        <a:rPr lang="en-GB" sz="900" b="0" i="0" u="none" strike="noStrike">
                          <a:solidFill>
                            <a:schemeClr val="tx1"/>
                          </a:solidFill>
                          <a:effectLst/>
                          <a:latin typeface="+mn-lt"/>
                        </a:rPr>
                        <a:t>7.84</a:t>
                      </a:r>
                      <a:endParaRPr lang="en-GB" sz="900" b="0" i="0" u="none" strike="noStrike" dirty="0">
                        <a:solidFill>
                          <a:schemeClr val="tx1"/>
                        </a:solidFill>
                        <a:effectLst/>
                        <a:latin typeface="+mn-lt"/>
                      </a:endParaRPr>
                    </a:p>
                  </a:txBody>
                  <a:tcPr marL="0" marR="0" marT="0" marB="0" anchor="ctr">
                    <a:noFill/>
                  </a:tcPr>
                </a:tc>
                <a:tc>
                  <a:txBody>
                    <a:bodyPr/>
                    <a:lstStyle/>
                    <a:p>
                      <a:pPr algn="ctr" fontAlgn="b"/>
                      <a:r>
                        <a:rPr lang="en-GB" sz="900" b="0" i="0" u="none" strike="noStrike">
                          <a:solidFill>
                            <a:schemeClr val="tx1"/>
                          </a:solidFill>
                          <a:effectLst/>
                          <a:latin typeface="+mn-lt"/>
                        </a:rPr>
                        <a:t>13.32</a:t>
                      </a:r>
                      <a:endParaRPr lang="en-GB" sz="900" b="0" i="0" u="none" strike="noStrike" dirty="0">
                        <a:solidFill>
                          <a:schemeClr val="tx1"/>
                        </a:solidFill>
                        <a:effectLst/>
                        <a:latin typeface="+mn-lt"/>
                      </a:endParaRPr>
                    </a:p>
                  </a:txBody>
                  <a:tcPr marL="0" marR="0" marT="0" marB="0" anchor="ctr">
                    <a:noFill/>
                  </a:tcPr>
                </a:tc>
                <a:tc>
                  <a:txBody>
                    <a:bodyPr/>
                    <a:lstStyle/>
                    <a:p>
                      <a:pPr algn="ctr" fontAlgn="b"/>
                      <a:r>
                        <a:rPr lang="en-GB" sz="900" b="0" i="0" u="none" strike="noStrike">
                          <a:solidFill>
                            <a:srgbClr val="000000"/>
                          </a:solidFill>
                          <a:effectLst/>
                          <a:latin typeface="+mn-lt"/>
                        </a:rPr>
                        <a:t>2.59</a:t>
                      </a:r>
                      <a:endParaRPr lang="en-GB" sz="900" b="0" i="0" u="none" strike="noStrike" dirty="0">
                        <a:solidFill>
                          <a:srgbClr val="000000"/>
                        </a:solidFill>
                        <a:effectLst/>
                        <a:latin typeface="+mn-lt"/>
                      </a:endParaRPr>
                    </a:p>
                  </a:txBody>
                  <a:tcPr marL="0" marR="0" marT="0" marB="0" anchor="ctr">
                    <a:noFill/>
                  </a:tcPr>
                </a:tc>
                <a:tc>
                  <a:txBody>
                    <a:bodyPr/>
                    <a:lstStyle/>
                    <a:p>
                      <a:pPr algn="ctr" fontAlgn="b"/>
                      <a:r>
                        <a:rPr lang="en-GB" sz="900" b="0" i="0" u="none" strike="noStrike">
                          <a:solidFill>
                            <a:srgbClr val="000000"/>
                          </a:solidFill>
                          <a:effectLst/>
                          <a:latin typeface="+mn-lt"/>
                        </a:rPr>
                        <a:t>6.19</a:t>
                      </a:r>
                      <a:endParaRPr lang="en-GB" sz="900" b="0" i="0" u="none" strike="noStrike" dirty="0">
                        <a:solidFill>
                          <a:srgbClr val="000000"/>
                        </a:solidFill>
                        <a:effectLst/>
                        <a:latin typeface="+mn-lt"/>
                      </a:endParaRPr>
                    </a:p>
                  </a:txBody>
                  <a:tcPr marL="0" marR="0" marT="0" marB="0" anchor="ctr">
                    <a:noFill/>
                  </a:tcPr>
                </a:tc>
                <a:extLst>
                  <a:ext uri="{0D108BD9-81ED-4DB2-BD59-A6C34878D82A}">
                    <a16:rowId xmlns:a16="http://schemas.microsoft.com/office/drawing/2014/main" val="10003"/>
                  </a:ext>
                </a:extLst>
              </a:tr>
              <a:tr h="188026">
                <a:tc>
                  <a:txBody>
                    <a:bodyPr/>
                    <a:lstStyle/>
                    <a:p>
                      <a:pPr algn="l" fontAlgn="b"/>
                      <a:r>
                        <a:rPr lang="en-GB" sz="900" b="0" i="0" u="none" strike="noStrike" kern="1200">
                          <a:solidFill>
                            <a:srgbClr val="000000"/>
                          </a:solidFill>
                          <a:effectLst/>
                          <a:latin typeface="+mn-lt"/>
                          <a:ea typeface="+mn-ea"/>
                          <a:cs typeface="+mn-cs"/>
                        </a:rPr>
                        <a:t>Large Growth</a:t>
                      </a:r>
                      <a:endParaRPr lang="en-US" sz="900" b="0" i="0" u="none" strike="noStrike" kern="1200" dirty="0">
                        <a:solidFill>
                          <a:srgbClr val="000000"/>
                        </a:solidFill>
                        <a:effectLst/>
                        <a:latin typeface="+mn-lt"/>
                        <a:ea typeface="+mn-ea"/>
                        <a:cs typeface="+mn-cs"/>
                      </a:endParaRPr>
                    </a:p>
                  </a:txBody>
                  <a:tcPr marL="46800" marR="7168" marT="7168" marB="0" anchor="ctr">
                    <a:noFill/>
                  </a:tcPr>
                </a:tc>
                <a:tc>
                  <a:txBody>
                    <a:bodyPr/>
                    <a:lstStyle/>
                    <a:p>
                      <a:pPr algn="ctr" fontAlgn="b"/>
                      <a:r>
                        <a:rPr lang="en-GB" sz="900" b="0" i="0" u="none" strike="noStrike">
                          <a:solidFill>
                            <a:srgbClr val="C00000"/>
                          </a:solidFill>
                          <a:effectLst/>
                          <a:latin typeface="+mn-lt"/>
                        </a:rPr>
                        <a:t>-3.13</a:t>
                      </a:r>
                      <a:endParaRPr lang="en-GB" sz="900" b="0" i="0" u="none" strike="noStrike" dirty="0">
                        <a:solidFill>
                          <a:srgbClr val="C00000"/>
                        </a:solidFill>
                        <a:effectLst/>
                        <a:latin typeface="+mn-lt"/>
                      </a:endParaRPr>
                    </a:p>
                  </a:txBody>
                  <a:tcPr marL="0" marR="0" marT="0" marB="0" anchor="ctr">
                    <a:noFill/>
                  </a:tcPr>
                </a:tc>
                <a:tc>
                  <a:txBody>
                    <a:bodyPr/>
                    <a:lstStyle/>
                    <a:p>
                      <a:pPr algn="ctr" fontAlgn="b"/>
                      <a:r>
                        <a:rPr lang="en-GB" sz="900" b="0" i="0" u="none" strike="noStrike">
                          <a:solidFill>
                            <a:schemeClr val="tx1"/>
                          </a:solidFill>
                          <a:effectLst/>
                          <a:latin typeface="+mn-lt"/>
                        </a:rPr>
                        <a:t>24.98</a:t>
                      </a:r>
                      <a:endParaRPr lang="en-GB" sz="900" b="0" i="0" u="none" strike="noStrike" dirty="0">
                        <a:solidFill>
                          <a:schemeClr val="tx1"/>
                        </a:solidFill>
                        <a:effectLst/>
                        <a:latin typeface="+mn-lt"/>
                      </a:endParaRPr>
                    </a:p>
                  </a:txBody>
                  <a:tcPr marL="0" marR="0" marT="0" marB="0" anchor="ctr">
                    <a:noFill/>
                  </a:tcPr>
                </a:tc>
                <a:tc>
                  <a:txBody>
                    <a:bodyPr/>
                    <a:lstStyle/>
                    <a:p>
                      <a:pPr algn="ctr" fontAlgn="b"/>
                      <a:r>
                        <a:rPr lang="en-GB" sz="900" b="0" i="0" u="none" strike="noStrike">
                          <a:solidFill>
                            <a:schemeClr val="tx1"/>
                          </a:solidFill>
                          <a:effectLst/>
                          <a:latin typeface="+mn-lt"/>
                        </a:rPr>
                        <a:t>27.72</a:t>
                      </a:r>
                      <a:endParaRPr lang="en-GB" sz="900" b="0" i="0" u="none" strike="noStrike" dirty="0">
                        <a:solidFill>
                          <a:schemeClr val="tx1"/>
                        </a:solidFill>
                        <a:effectLst/>
                        <a:latin typeface="+mn-lt"/>
                      </a:endParaRPr>
                    </a:p>
                  </a:txBody>
                  <a:tcPr marL="0" marR="0" marT="0" marB="0" anchor="ctr">
                    <a:noFill/>
                  </a:tcPr>
                </a:tc>
                <a:tc>
                  <a:txBody>
                    <a:bodyPr/>
                    <a:lstStyle/>
                    <a:p>
                      <a:pPr algn="ctr" fontAlgn="b"/>
                      <a:r>
                        <a:rPr lang="en-GB" sz="900" b="0" i="0" u="none" strike="noStrike">
                          <a:solidFill>
                            <a:schemeClr val="tx1"/>
                          </a:solidFill>
                          <a:effectLst/>
                          <a:latin typeface="+mn-lt"/>
                        </a:rPr>
                        <a:t>7.97</a:t>
                      </a:r>
                      <a:endParaRPr lang="en-GB" sz="900" b="0" i="0" u="none" strike="noStrike" dirty="0">
                        <a:solidFill>
                          <a:schemeClr val="tx1"/>
                        </a:solidFill>
                        <a:effectLst/>
                        <a:latin typeface="+mn-lt"/>
                      </a:endParaRPr>
                    </a:p>
                  </a:txBody>
                  <a:tcPr marL="0" marR="0" marT="0" marB="0" anchor="ctr">
                    <a:noFill/>
                  </a:tcPr>
                </a:tc>
                <a:tc>
                  <a:txBody>
                    <a:bodyPr/>
                    <a:lstStyle/>
                    <a:p>
                      <a:pPr algn="ctr" fontAlgn="b"/>
                      <a:r>
                        <a:rPr lang="en-GB" sz="900" b="0" i="0" u="none" strike="noStrike">
                          <a:solidFill>
                            <a:srgbClr val="000000"/>
                          </a:solidFill>
                          <a:effectLst/>
                          <a:latin typeface="+mn-lt"/>
                        </a:rPr>
                        <a:t>12.42</a:t>
                      </a:r>
                      <a:endParaRPr lang="en-GB" sz="900" b="0" i="0" u="none" strike="noStrike" dirty="0">
                        <a:solidFill>
                          <a:srgbClr val="000000"/>
                        </a:solidFill>
                        <a:effectLst/>
                        <a:latin typeface="+mn-lt"/>
                      </a:endParaRPr>
                    </a:p>
                  </a:txBody>
                  <a:tcPr marL="0" marR="0" marT="0" marB="0" anchor="ctr">
                    <a:noFill/>
                  </a:tcPr>
                </a:tc>
                <a:tc>
                  <a:txBody>
                    <a:bodyPr/>
                    <a:lstStyle/>
                    <a:p>
                      <a:pPr algn="ctr" fontAlgn="b"/>
                      <a:r>
                        <a:rPr lang="en-GB" sz="900" b="0" i="0" u="none" strike="noStrike">
                          <a:solidFill>
                            <a:srgbClr val="000000"/>
                          </a:solidFill>
                          <a:effectLst/>
                          <a:latin typeface="+mn-lt"/>
                        </a:rPr>
                        <a:t>14.48</a:t>
                      </a:r>
                      <a:endParaRPr lang="en-GB" sz="900" b="0" i="0" u="none" strike="noStrike" dirty="0">
                        <a:solidFill>
                          <a:srgbClr val="000000"/>
                        </a:solidFill>
                        <a:effectLst/>
                        <a:latin typeface="+mn-lt"/>
                      </a:endParaRPr>
                    </a:p>
                  </a:txBody>
                  <a:tcPr marL="0" marR="0" marT="0" marB="0" anchor="ctr">
                    <a:noFill/>
                  </a:tcPr>
                </a:tc>
                <a:extLst>
                  <a:ext uri="{0D108BD9-81ED-4DB2-BD59-A6C34878D82A}">
                    <a16:rowId xmlns:a16="http://schemas.microsoft.com/office/drawing/2014/main" val="10004"/>
                  </a:ext>
                </a:extLst>
              </a:tr>
              <a:tr h="188026">
                <a:tc>
                  <a:txBody>
                    <a:bodyPr/>
                    <a:lstStyle/>
                    <a:p>
                      <a:pPr algn="l" fontAlgn="b"/>
                      <a:r>
                        <a:rPr lang="en-GB" sz="900" b="0" i="0" u="none" strike="noStrike" kern="1200">
                          <a:solidFill>
                            <a:srgbClr val="000000"/>
                          </a:solidFill>
                          <a:effectLst/>
                          <a:latin typeface="+mn-lt"/>
                          <a:ea typeface="+mn-ea"/>
                          <a:cs typeface="+mn-cs"/>
                        </a:rPr>
                        <a:t>Large Cap</a:t>
                      </a:r>
                      <a:endParaRPr lang="en-GB" sz="900" b="0" i="0" u="none" strike="noStrike" kern="1200" dirty="0">
                        <a:solidFill>
                          <a:srgbClr val="000000"/>
                        </a:solidFill>
                        <a:effectLst/>
                        <a:latin typeface="+mn-lt"/>
                        <a:ea typeface="+mn-ea"/>
                        <a:cs typeface="+mn-cs"/>
                      </a:endParaRPr>
                    </a:p>
                  </a:txBody>
                  <a:tcPr marL="46800" marR="7168" marT="7168" marB="0" anchor="ctr">
                    <a:noFill/>
                  </a:tcPr>
                </a:tc>
                <a:tc>
                  <a:txBody>
                    <a:bodyPr/>
                    <a:lstStyle/>
                    <a:p>
                      <a:pPr algn="ctr" fontAlgn="b"/>
                      <a:r>
                        <a:rPr lang="en-GB" sz="900" b="0" i="0" u="none" strike="noStrike">
                          <a:solidFill>
                            <a:srgbClr val="C00000"/>
                          </a:solidFill>
                          <a:effectLst/>
                          <a:latin typeface="+mn-lt"/>
                        </a:rPr>
                        <a:t>-3.15</a:t>
                      </a:r>
                      <a:endParaRPr lang="en-GB" sz="900" b="0" i="0" u="none" strike="noStrike" dirty="0">
                        <a:solidFill>
                          <a:srgbClr val="C00000"/>
                        </a:solidFill>
                        <a:effectLst/>
                        <a:latin typeface="+mn-lt"/>
                      </a:endParaRPr>
                    </a:p>
                  </a:txBody>
                  <a:tcPr marL="0" marR="0" marT="0" marB="0" anchor="ctr">
                    <a:noFill/>
                  </a:tcPr>
                </a:tc>
                <a:tc>
                  <a:txBody>
                    <a:bodyPr/>
                    <a:lstStyle/>
                    <a:p>
                      <a:pPr algn="ctr" fontAlgn="b"/>
                      <a:r>
                        <a:rPr lang="en-GB" sz="900" b="0" i="0" u="none" strike="noStrike">
                          <a:solidFill>
                            <a:schemeClr val="tx1"/>
                          </a:solidFill>
                          <a:effectLst/>
                          <a:latin typeface="+mn-lt"/>
                        </a:rPr>
                        <a:t>13.01</a:t>
                      </a:r>
                      <a:endParaRPr lang="en-GB" sz="900" b="0" i="0" u="none" strike="noStrike" dirty="0">
                        <a:solidFill>
                          <a:schemeClr val="tx1"/>
                        </a:solidFill>
                        <a:effectLst/>
                        <a:latin typeface="+mn-lt"/>
                      </a:endParaRPr>
                    </a:p>
                  </a:txBody>
                  <a:tcPr marL="0" marR="0" marT="0" marB="0" anchor="ctr">
                    <a:noFill/>
                  </a:tcPr>
                </a:tc>
                <a:tc>
                  <a:txBody>
                    <a:bodyPr/>
                    <a:lstStyle/>
                    <a:p>
                      <a:pPr algn="ctr" fontAlgn="b"/>
                      <a:r>
                        <a:rPr lang="en-GB" sz="900" b="0" i="0" u="none" strike="noStrike">
                          <a:solidFill>
                            <a:schemeClr val="tx1"/>
                          </a:solidFill>
                          <a:effectLst/>
                          <a:latin typeface="+mn-lt"/>
                        </a:rPr>
                        <a:t>21.19</a:t>
                      </a:r>
                      <a:endParaRPr lang="en-GB" sz="900" b="0" i="0" u="none" strike="noStrike" dirty="0">
                        <a:solidFill>
                          <a:schemeClr val="tx1"/>
                        </a:solidFill>
                        <a:effectLst/>
                        <a:latin typeface="+mn-lt"/>
                      </a:endParaRPr>
                    </a:p>
                  </a:txBody>
                  <a:tcPr marL="0" marR="0" marT="0" marB="0" anchor="ctr">
                    <a:noFill/>
                  </a:tcPr>
                </a:tc>
                <a:tc>
                  <a:txBody>
                    <a:bodyPr/>
                    <a:lstStyle/>
                    <a:p>
                      <a:pPr algn="ctr" fontAlgn="b"/>
                      <a:r>
                        <a:rPr lang="en-GB" sz="900" b="0" i="0" u="none" strike="noStrike">
                          <a:solidFill>
                            <a:schemeClr val="tx1"/>
                          </a:solidFill>
                          <a:effectLst/>
                          <a:latin typeface="+mn-lt"/>
                        </a:rPr>
                        <a:t>9.53</a:t>
                      </a:r>
                      <a:endParaRPr lang="en-GB" sz="900" b="0" i="0" u="none" strike="noStrike" dirty="0">
                        <a:solidFill>
                          <a:schemeClr val="tx1"/>
                        </a:solidFill>
                        <a:effectLst/>
                        <a:latin typeface="+mn-lt"/>
                      </a:endParaRPr>
                    </a:p>
                  </a:txBody>
                  <a:tcPr marL="0" marR="0" marT="0" marB="0" anchor="ctr">
                    <a:noFill/>
                  </a:tcPr>
                </a:tc>
                <a:tc>
                  <a:txBody>
                    <a:bodyPr/>
                    <a:lstStyle/>
                    <a:p>
                      <a:pPr algn="ctr" fontAlgn="b"/>
                      <a:r>
                        <a:rPr lang="en-GB" sz="900" b="0" i="0" u="none" strike="noStrike">
                          <a:solidFill>
                            <a:srgbClr val="000000"/>
                          </a:solidFill>
                          <a:effectLst/>
                          <a:latin typeface="+mn-lt"/>
                        </a:rPr>
                        <a:t>9.63</a:t>
                      </a:r>
                      <a:endParaRPr lang="en-GB" sz="900" b="0" i="0" u="none" strike="noStrike" dirty="0">
                        <a:solidFill>
                          <a:srgbClr val="000000"/>
                        </a:solidFill>
                        <a:effectLst/>
                        <a:latin typeface="+mn-lt"/>
                      </a:endParaRPr>
                    </a:p>
                  </a:txBody>
                  <a:tcPr marL="0" marR="0" marT="0" marB="0" anchor="ctr">
                    <a:noFill/>
                  </a:tcPr>
                </a:tc>
                <a:tc>
                  <a:txBody>
                    <a:bodyPr/>
                    <a:lstStyle/>
                    <a:p>
                      <a:pPr algn="ctr" fontAlgn="b"/>
                      <a:r>
                        <a:rPr lang="en-GB" sz="900" b="0" i="0" u="none" strike="noStrike">
                          <a:solidFill>
                            <a:srgbClr val="000000"/>
                          </a:solidFill>
                          <a:effectLst/>
                          <a:latin typeface="+mn-lt"/>
                        </a:rPr>
                        <a:t>11.63</a:t>
                      </a:r>
                      <a:endParaRPr lang="en-GB" sz="900" b="0" i="0" u="none" strike="noStrike" dirty="0">
                        <a:solidFill>
                          <a:srgbClr val="000000"/>
                        </a:solidFill>
                        <a:effectLst/>
                        <a:latin typeface="+mn-lt"/>
                      </a:endParaRPr>
                    </a:p>
                  </a:txBody>
                  <a:tcPr marL="0" marR="0" marT="0" marB="0" anchor="ctr">
                    <a:noFill/>
                  </a:tcPr>
                </a:tc>
                <a:extLst>
                  <a:ext uri="{0D108BD9-81ED-4DB2-BD59-A6C34878D82A}">
                    <a16:rowId xmlns:a16="http://schemas.microsoft.com/office/drawing/2014/main" val="10005"/>
                  </a:ext>
                </a:extLst>
              </a:tr>
              <a:tr h="188026">
                <a:tc>
                  <a:txBody>
                    <a:bodyPr/>
                    <a:lstStyle/>
                    <a:p>
                      <a:pPr algn="l" fontAlgn="b"/>
                      <a:r>
                        <a:rPr lang="en-GB" sz="900" b="0" i="0" u="none" strike="noStrike" kern="1200">
                          <a:solidFill>
                            <a:srgbClr val="000000"/>
                          </a:solidFill>
                          <a:effectLst/>
                          <a:latin typeface="+mn-lt"/>
                          <a:ea typeface="+mn-ea"/>
                          <a:cs typeface="+mn-cs"/>
                        </a:rPr>
                        <a:t>Large Value</a:t>
                      </a:r>
                      <a:endParaRPr lang="en-GB" sz="900" b="0" i="0" u="none" strike="noStrike" kern="1200" dirty="0">
                        <a:solidFill>
                          <a:srgbClr val="000000"/>
                        </a:solidFill>
                        <a:effectLst/>
                        <a:latin typeface="+mn-lt"/>
                        <a:ea typeface="+mn-ea"/>
                        <a:cs typeface="+mn-cs"/>
                      </a:endParaRPr>
                    </a:p>
                  </a:txBody>
                  <a:tcPr marL="46800" marR="7168" marT="7168" marB="0" anchor="ctr">
                    <a:noFill/>
                  </a:tcPr>
                </a:tc>
                <a:tc>
                  <a:txBody>
                    <a:bodyPr/>
                    <a:lstStyle/>
                    <a:p>
                      <a:pPr algn="ctr" fontAlgn="b"/>
                      <a:r>
                        <a:rPr lang="en-GB" sz="900" b="0" i="0" u="none" strike="noStrike">
                          <a:solidFill>
                            <a:srgbClr val="C00000"/>
                          </a:solidFill>
                          <a:effectLst/>
                          <a:latin typeface="+mn-lt"/>
                        </a:rPr>
                        <a:t>-3.16</a:t>
                      </a:r>
                      <a:endParaRPr lang="en-GB" sz="900" b="0" i="0" u="none" strike="noStrike" dirty="0">
                        <a:solidFill>
                          <a:srgbClr val="C00000"/>
                        </a:solidFill>
                        <a:effectLst/>
                        <a:latin typeface="+mn-lt"/>
                      </a:endParaRPr>
                    </a:p>
                  </a:txBody>
                  <a:tcPr marL="0" marR="0" marT="0" marB="0" anchor="ctr">
                    <a:noFill/>
                  </a:tcPr>
                </a:tc>
                <a:tc>
                  <a:txBody>
                    <a:bodyPr/>
                    <a:lstStyle/>
                    <a:p>
                      <a:pPr algn="ctr" fontAlgn="b"/>
                      <a:r>
                        <a:rPr lang="en-GB" sz="900" b="0" i="0" u="none" strike="noStrike">
                          <a:solidFill>
                            <a:schemeClr val="tx1"/>
                          </a:solidFill>
                          <a:effectLst/>
                          <a:latin typeface="+mn-lt"/>
                        </a:rPr>
                        <a:t>1.79</a:t>
                      </a:r>
                      <a:endParaRPr lang="en-GB" sz="900" b="0" i="0" u="none" strike="noStrike" dirty="0">
                        <a:solidFill>
                          <a:schemeClr val="tx1"/>
                        </a:solidFill>
                        <a:effectLst/>
                        <a:latin typeface="+mn-lt"/>
                      </a:endParaRPr>
                    </a:p>
                  </a:txBody>
                  <a:tcPr marL="0" marR="0" marT="0" marB="0" anchor="ctr">
                    <a:noFill/>
                  </a:tcPr>
                </a:tc>
                <a:tc>
                  <a:txBody>
                    <a:bodyPr/>
                    <a:lstStyle/>
                    <a:p>
                      <a:pPr algn="ctr" fontAlgn="b"/>
                      <a:r>
                        <a:rPr lang="en-GB" sz="900" b="0" i="0" u="none" strike="noStrike">
                          <a:solidFill>
                            <a:schemeClr val="tx1"/>
                          </a:solidFill>
                          <a:effectLst/>
                          <a:latin typeface="+mn-lt"/>
                        </a:rPr>
                        <a:t>14.44</a:t>
                      </a:r>
                      <a:endParaRPr lang="en-GB" sz="900" b="0" i="0" u="none" strike="noStrike" dirty="0">
                        <a:solidFill>
                          <a:schemeClr val="tx1"/>
                        </a:solidFill>
                        <a:effectLst/>
                        <a:latin typeface="+mn-lt"/>
                      </a:endParaRPr>
                    </a:p>
                  </a:txBody>
                  <a:tcPr marL="0" marR="0" marT="0" marB="0" anchor="ctr">
                    <a:noFill/>
                  </a:tcPr>
                </a:tc>
                <a:tc>
                  <a:txBody>
                    <a:bodyPr/>
                    <a:lstStyle/>
                    <a:p>
                      <a:pPr algn="ctr" fontAlgn="b"/>
                      <a:r>
                        <a:rPr lang="en-GB" sz="900" b="0" i="0" u="none" strike="noStrike">
                          <a:solidFill>
                            <a:schemeClr val="tx1"/>
                          </a:solidFill>
                          <a:effectLst/>
                          <a:latin typeface="+mn-lt"/>
                        </a:rPr>
                        <a:t>11.05</a:t>
                      </a:r>
                      <a:endParaRPr lang="en-GB" sz="900" b="0" i="0" u="none" strike="noStrike" dirty="0">
                        <a:solidFill>
                          <a:schemeClr val="tx1"/>
                        </a:solidFill>
                        <a:effectLst/>
                        <a:latin typeface="+mn-lt"/>
                      </a:endParaRPr>
                    </a:p>
                  </a:txBody>
                  <a:tcPr marL="0" marR="0" marT="0" marB="0" anchor="ctr">
                    <a:noFill/>
                  </a:tcPr>
                </a:tc>
                <a:tc>
                  <a:txBody>
                    <a:bodyPr/>
                    <a:lstStyle/>
                    <a:p>
                      <a:pPr algn="ctr" fontAlgn="b"/>
                      <a:r>
                        <a:rPr lang="en-GB" sz="900" b="0" i="0" u="none" strike="noStrike">
                          <a:solidFill>
                            <a:srgbClr val="000000"/>
                          </a:solidFill>
                          <a:effectLst/>
                          <a:latin typeface="+mn-lt"/>
                        </a:rPr>
                        <a:t>6.23</a:t>
                      </a:r>
                      <a:endParaRPr lang="en-GB" sz="900" b="0" i="0" u="none" strike="noStrike" dirty="0">
                        <a:solidFill>
                          <a:srgbClr val="000000"/>
                        </a:solidFill>
                        <a:effectLst/>
                        <a:latin typeface="+mn-lt"/>
                      </a:endParaRPr>
                    </a:p>
                  </a:txBody>
                  <a:tcPr marL="0" marR="0" marT="0" marB="0" anchor="ctr">
                    <a:noFill/>
                  </a:tcPr>
                </a:tc>
                <a:tc>
                  <a:txBody>
                    <a:bodyPr/>
                    <a:lstStyle/>
                    <a:p>
                      <a:pPr algn="ctr" fontAlgn="b"/>
                      <a:r>
                        <a:rPr lang="en-GB" sz="900" b="0" i="0" u="none" strike="noStrike">
                          <a:solidFill>
                            <a:srgbClr val="000000"/>
                          </a:solidFill>
                          <a:effectLst/>
                          <a:latin typeface="+mn-lt"/>
                        </a:rPr>
                        <a:t>8.45</a:t>
                      </a:r>
                      <a:endParaRPr lang="en-GB" sz="900" b="0" i="0" u="none" strike="noStrike" dirty="0">
                        <a:solidFill>
                          <a:srgbClr val="000000"/>
                        </a:solidFill>
                        <a:effectLst/>
                        <a:latin typeface="+mn-lt"/>
                      </a:endParaRPr>
                    </a:p>
                  </a:txBody>
                  <a:tcPr marL="0" marR="0" marT="0" marB="0" anchor="ctr">
                    <a:noFill/>
                  </a:tcPr>
                </a:tc>
                <a:extLst>
                  <a:ext uri="{0D108BD9-81ED-4DB2-BD59-A6C34878D82A}">
                    <a16:rowId xmlns:a16="http://schemas.microsoft.com/office/drawing/2014/main" val="1870949891"/>
                  </a:ext>
                </a:extLst>
              </a:tr>
              <a:tr h="188026">
                <a:tc>
                  <a:txBody>
                    <a:bodyPr/>
                    <a:lstStyle/>
                    <a:p>
                      <a:pPr algn="l" fontAlgn="b"/>
                      <a:r>
                        <a:rPr lang="en-GB" sz="900" b="0" i="0" u="none" strike="noStrike" kern="1200">
                          <a:solidFill>
                            <a:srgbClr val="000000"/>
                          </a:solidFill>
                          <a:effectLst/>
                          <a:latin typeface="+mn-lt"/>
                          <a:ea typeface="+mn-ea"/>
                          <a:cs typeface="+mn-cs"/>
                        </a:rPr>
                        <a:t>Marketwide</a:t>
                      </a:r>
                      <a:endParaRPr lang="en-GB" sz="900" b="0" i="0" u="none" strike="noStrike" kern="1200" dirty="0">
                        <a:solidFill>
                          <a:srgbClr val="000000"/>
                        </a:solidFill>
                        <a:effectLst/>
                        <a:latin typeface="+mn-lt"/>
                        <a:ea typeface="+mn-ea"/>
                        <a:cs typeface="+mn-cs"/>
                      </a:endParaRPr>
                    </a:p>
                  </a:txBody>
                  <a:tcPr marL="46800" marR="7168" marT="7168" marB="0" anchor="ctr">
                    <a:noFill/>
                  </a:tcPr>
                </a:tc>
                <a:tc>
                  <a:txBody>
                    <a:bodyPr/>
                    <a:lstStyle/>
                    <a:p>
                      <a:pPr algn="ctr" fontAlgn="b"/>
                      <a:r>
                        <a:rPr lang="en-GB" sz="900" b="0" i="0" u="none" strike="noStrike">
                          <a:solidFill>
                            <a:srgbClr val="C00000"/>
                          </a:solidFill>
                          <a:effectLst/>
                          <a:latin typeface="+mn-lt"/>
                        </a:rPr>
                        <a:t>-3.25</a:t>
                      </a:r>
                      <a:endParaRPr lang="en-GB" sz="900" b="0" i="0" u="none" strike="noStrike" dirty="0">
                        <a:solidFill>
                          <a:srgbClr val="C00000"/>
                        </a:solidFill>
                        <a:effectLst/>
                        <a:latin typeface="+mn-lt"/>
                      </a:endParaRPr>
                    </a:p>
                  </a:txBody>
                  <a:tcPr marL="0" marR="0" marT="0" marB="0" anchor="ctr">
                    <a:noFill/>
                  </a:tcPr>
                </a:tc>
                <a:tc>
                  <a:txBody>
                    <a:bodyPr/>
                    <a:lstStyle/>
                    <a:p>
                      <a:pPr algn="ctr" fontAlgn="b"/>
                      <a:r>
                        <a:rPr lang="en-GB" sz="900" b="0" i="0" u="none" strike="noStrike">
                          <a:solidFill>
                            <a:schemeClr val="tx1"/>
                          </a:solidFill>
                          <a:effectLst/>
                          <a:latin typeface="+mn-lt"/>
                        </a:rPr>
                        <a:t>12.39</a:t>
                      </a:r>
                      <a:endParaRPr lang="en-GB" sz="900" b="0" i="0" u="none" strike="noStrike" dirty="0">
                        <a:solidFill>
                          <a:schemeClr val="tx1"/>
                        </a:solidFill>
                        <a:effectLst/>
                        <a:latin typeface="+mn-lt"/>
                      </a:endParaRPr>
                    </a:p>
                  </a:txBody>
                  <a:tcPr marL="0" marR="0" marT="0" marB="0" anchor="ctr">
                    <a:noFill/>
                  </a:tcPr>
                </a:tc>
                <a:tc>
                  <a:txBody>
                    <a:bodyPr/>
                    <a:lstStyle/>
                    <a:p>
                      <a:pPr algn="ctr" fontAlgn="b"/>
                      <a:r>
                        <a:rPr lang="en-GB" sz="900" b="0" i="0" u="none" strike="noStrike">
                          <a:solidFill>
                            <a:schemeClr val="tx1"/>
                          </a:solidFill>
                          <a:effectLst/>
                          <a:latin typeface="+mn-lt"/>
                        </a:rPr>
                        <a:t>20.46</a:t>
                      </a:r>
                      <a:endParaRPr lang="en-GB" sz="900" b="0" i="0" u="none" strike="noStrike" dirty="0">
                        <a:solidFill>
                          <a:schemeClr val="tx1"/>
                        </a:solidFill>
                        <a:effectLst/>
                        <a:latin typeface="+mn-lt"/>
                      </a:endParaRPr>
                    </a:p>
                  </a:txBody>
                  <a:tcPr marL="0" marR="0" marT="0" marB="0" anchor="ctr">
                    <a:noFill/>
                  </a:tcPr>
                </a:tc>
                <a:tc>
                  <a:txBody>
                    <a:bodyPr/>
                    <a:lstStyle/>
                    <a:p>
                      <a:pPr algn="ctr" fontAlgn="b"/>
                      <a:r>
                        <a:rPr lang="en-GB" sz="900" b="0" i="0" u="none" strike="noStrike">
                          <a:solidFill>
                            <a:schemeClr val="tx1"/>
                          </a:solidFill>
                          <a:effectLst/>
                          <a:latin typeface="+mn-lt"/>
                        </a:rPr>
                        <a:t>9.38</a:t>
                      </a:r>
                      <a:endParaRPr lang="en-GB" sz="900" b="0" i="0" u="none" strike="noStrike" dirty="0">
                        <a:solidFill>
                          <a:schemeClr val="tx1"/>
                        </a:solidFill>
                        <a:effectLst/>
                        <a:latin typeface="+mn-lt"/>
                      </a:endParaRPr>
                    </a:p>
                  </a:txBody>
                  <a:tcPr marL="0" marR="0" marT="0" marB="0" anchor="ctr">
                    <a:noFill/>
                  </a:tcPr>
                </a:tc>
                <a:tc>
                  <a:txBody>
                    <a:bodyPr/>
                    <a:lstStyle/>
                    <a:p>
                      <a:pPr algn="ctr" fontAlgn="b"/>
                      <a:r>
                        <a:rPr lang="en-GB" sz="900" b="0" i="0" u="none" strike="noStrike">
                          <a:solidFill>
                            <a:srgbClr val="000000"/>
                          </a:solidFill>
                          <a:effectLst/>
                          <a:latin typeface="+mn-lt"/>
                        </a:rPr>
                        <a:t>9.14</a:t>
                      </a:r>
                      <a:endParaRPr lang="en-GB" sz="900" b="0" i="0" u="none" strike="noStrike" dirty="0">
                        <a:solidFill>
                          <a:srgbClr val="000000"/>
                        </a:solidFill>
                        <a:effectLst/>
                        <a:latin typeface="+mn-lt"/>
                      </a:endParaRPr>
                    </a:p>
                  </a:txBody>
                  <a:tcPr marL="0" marR="0" marT="0" marB="0" anchor="ctr">
                    <a:noFill/>
                  </a:tcPr>
                </a:tc>
                <a:tc>
                  <a:txBody>
                    <a:bodyPr/>
                    <a:lstStyle/>
                    <a:p>
                      <a:pPr algn="ctr" fontAlgn="b"/>
                      <a:r>
                        <a:rPr lang="en-GB" sz="900" b="0" i="0" u="none" strike="noStrike">
                          <a:solidFill>
                            <a:srgbClr val="000000"/>
                          </a:solidFill>
                          <a:effectLst/>
                          <a:latin typeface="+mn-lt"/>
                        </a:rPr>
                        <a:t>11.28</a:t>
                      </a:r>
                      <a:endParaRPr lang="en-GB" sz="900" b="0" i="0" u="none" strike="noStrike" dirty="0">
                        <a:solidFill>
                          <a:srgbClr val="000000"/>
                        </a:solidFill>
                        <a:effectLst/>
                        <a:latin typeface="+mn-lt"/>
                      </a:endParaRPr>
                    </a:p>
                  </a:txBody>
                  <a:tcPr marL="0" marR="0" marT="0" marB="0" anchor="ctr">
                    <a:noFill/>
                  </a:tcPr>
                </a:tc>
                <a:extLst>
                  <a:ext uri="{0D108BD9-81ED-4DB2-BD59-A6C34878D82A}">
                    <a16:rowId xmlns:a16="http://schemas.microsoft.com/office/drawing/2014/main" val="2582053661"/>
                  </a:ext>
                </a:extLst>
              </a:tr>
              <a:tr h="188026">
                <a:tc>
                  <a:txBody>
                    <a:bodyPr/>
                    <a:lstStyle/>
                    <a:p>
                      <a:pPr algn="l" fontAlgn="b"/>
                      <a:r>
                        <a:rPr lang="en-GB" sz="900" b="0" i="0" u="none" strike="noStrike" kern="1200">
                          <a:solidFill>
                            <a:srgbClr val="000000"/>
                          </a:solidFill>
                          <a:effectLst/>
                          <a:latin typeface="+mn-lt"/>
                          <a:ea typeface="+mn-ea"/>
                          <a:cs typeface="+mn-cs"/>
                        </a:rPr>
                        <a:t>Small Cap</a:t>
                      </a:r>
                      <a:endParaRPr lang="en-GB" sz="900" b="0" i="0" u="none" strike="noStrike" kern="1200" dirty="0">
                        <a:solidFill>
                          <a:srgbClr val="000000"/>
                        </a:solidFill>
                        <a:effectLst/>
                        <a:latin typeface="+mn-lt"/>
                        <a:ea typeface="+mn-ea"/>
                        <a:cs typeface="+mn-cs"/>
                      </a:endParaRPr>
                    </a:p>
                  </a:txBody>
                  <a:tcPr marL="46800" marR="7168" marT="7168" marB="0" anchor="ctr">
                    <a:noFill/>
                  </a:tcPr>
                </a:tc>
                <a:tc>
                  <a:txBody>
                    <a:bodyPr/>
                    <a:lstStyle/>
                    <a:p>
                      <a:pPr algn="ctr" fontAlgn="b"/>
                      <a:r>
                        <a:rPr lang="en-GB" sz="900" b="0" i="0" u="none" strike="noStrike">
                          <a:solidFill>
                            <a:srgbClr val="C00000"/>
                          </a:solidFill>
                          <a:effectLst/>
                          <a:latin typeface="+mn-lt"/>
                        </a:rPr>
                        <a:t>-5.13</a:t>
                      </a:r>
                      <a:endParaRPr lang="en-GB" sz="900" b="0" i="0" u="none" strike="noStrike" dirty="0">
                        <a:solidFill>
                          <a:srgbClr val="C00000"/>
                        </a:solidFill>
                        <a:effectLst/>
                        <a:latin typeface="+mn-lt"/>
                      </a:endParaRPr>
                    </a:p>
                  </a:txBody>
                  <a:tcPr marL="0" marR="0" marT="0" marB="0" anchor="ctr">
                    <a:noFill/>
                  </a:tcPr>
                </a:tc>
                <a:tc>
                  <a:txBody>
                    <a:bodyPr/>
                    <a:lstStyle/>
                    <a:p>
                      <a:pPr algn="ctr" fontAlgn="b"/>
                      <a:r>
                        <a:rPr lang="en-GB" sz="900" b="0" i="0" u="none" strike="noStrike">
                          <a:solidFill>
                            <a:schemeClr val="tx1"/>
                          </a:solidFill>
                          <a:effectLst/>
                          <a:latin typeface="+mn-lt"/>
                        </a:rPr>
                        <a:t>2.54</a:t>
                      </a:r>
                      <a:endParaRPr lang="en-GB" sz="900" b="0" i="0" u="none" strike="noStrike" dirty="0">
                        <a:solidFill>
                          <a:schemeClr val="tx1"/>
                        </a:solidFill>
                        <a:effectLst/>
                        <a:latin typeface="+mn-lt"/>
                      </a:endParaRPr>
                    </a:p>
                  </a:txBody>
                  <a:tcPr marL="0" marR="0" marT="0" marB="0" anchor="ctr">
                    <a:noFill/>
                  </a:tcPr>
                </a:tc>
                <a:tc>
                  <a:txBody>
                    <a:bodyPr/>
                    <a:lstStyle/>
                    <a:p>
                      <a:pPr algn="ctr" fontAlgn="b"/>
                      <a:r>
                        <a:rPr lang="en-GB" sz="900" b="0" i="0" u="none" strike="noStrike">
                          <a:solidFill>
                            <a:schemeClr val="tx1"/>
                          </a:solidFill>
                          <a:effectLst/>
                          <a:latin typeface="+mn-lt"/>
                        </a:rPr>
                        <a:t>8.93</a:t>
                      </a:r>
                      <a:endParaRPr lang="en-GB" sz="900" b="0" i="0" u="none" strike="noStrike" dirty="0">
                        <a:solidFill>
                          <a:schemeClr val="tx1"/>
                        </a:solidFill>
                        <a:effectLst/>
                        <a:latin typeface="+mn-lt"/>
                      </a:endParaRPr>
                    </a:p>
                  </a:txBody>
                  <a:tcPr marL="0" marR="0" marT="0" marB="0" anchor="ctr">
                    <a:noFill/>
                  </a:tcPr>
                </a:tc>
                <a:tc>
                  <a:txBody>
                    <a:bodyPr/>
                    <a:lstStyle/>
                    <a:p>
                      <a:pPr algn="ctr" fontAlgn="b"/>
                      <a:r>
                        <a:rPr lang="en-GB" sz="900" b="0" i="0" u="none" strike="noStrike">
                          <a:solidFill>
                            <a:schemeClr val="tx1"/>
                          </a:solidFill>
                          <a:effectLst/>
                          <a:latin typeface="+mn-lt"/>
                        </a:rPr>
                        <a:t>7.16</a:t>
                      </a:r>
                      <a:endParaRPr lang="en-GB" sz="900" b="0" i="0" u="none" strike="noStrike" dirty="0">
                        <a:solidFill>
                          <a:schemeClr val="tx1"/>
                        </a:solidFill>
                        <a:effectLst/>
                        <a:latin typeface="+mn-lt"/>
                      </a:endParaRPr>
                    </a:p>
                  </a:txBody>
                  <a:tcPr marL="0" marR="0" marT="0" marB="0" anchor="ctr">
                    <a:noFill/>
                  </a:tcPr>
                </a:tc>
                <a:tc>
                  <a:txBody>
                    <a:bodyPr/>
                    <a:lstStyle/>
                    <a:p>
                      <a:pPr algn="ctr" fontAlgn="b"/>
                      <a:r>
                        <a:rPr lang="en-GB" sz="900" b="0" i="0" u="none" strike="noStrike">
                          <a:solidFill>
                            <a:srgbClr val="000000"/>
                          </a:solidFill>
                          <a:effectLst/>
                          <a:latin typeface="+mn-lt"/>
                        </a:rPr>
                        <a:t>2.40</a:t>
                      </a:r>
                      <a:endParaRPr lang="en-GB" sz="900" b="0" i="0" u="none" strike="noStrike" dirty="0">
                        <a:solidFill>
                          <a:srgbClr val="000000"/>
                        </a:solidFill>
                        <a:effectLst/>
                        <a:latin typeface="+mn-lt"/>
                      </a:endParaRPr>
                    </a:p>
                  </a:txBody>
                  <a:tcPr marL="0" marR="0" marT="0" marB="0" anchor="ctr">
                    <a:noFill/>
                  </a:tcPr>
                </a:tc>
                <a:tc>
                  <a:txBody>
                    <a:bodyPr/>
                    <a:lstStyle/>
                    <a:p>
                      <a:pPr algn="ctr" fontAlgn="b"/>
                      <a:r>
                        <a:rPr lang="en-GB" sz="900" b="0" i="0" u="none" strike="noStrike">
                          <a:solidFill>
                            <a:srgbClr val="000000"/>
                          </a:solidFill>
                          <a:effectLst/>
                          <a:latin typeface="+mn-lt"/>
                        </a:rPr>
                        <a:t>6.65</a:t>
                      </a:r>
                      <a:endParaRPr lang="en-GB" sz="900" b="0" i="0" u="none" strike="noStrike" dirty="0">
                        <a:solidFill>
                          <a:srgbClr val="000000"/>
                        </a:solidFill>
                        <a:effectLst/>
                        <a:latin typeface="+mn-lt"/>
                      </a:endParaRPr>
                    </a:p>
                  </a:txBody>
                  <a:tcPr marL="0" marR="0" marT="0" marB="0" anchor="ctr">
                    <a:noFill/>
                  </a:tcPr>
                </a:tc>
                <a:extLst>
                  <a:ext uri="{0D108BD9-81ED-4DB2-BD59-A6C34878D82A}">
                    <a16:rowId xmlns:a16="http://schemas.microsoft.com/office/drawing/2014/main" val="3023226617"/>
                  </a:ext>
                </a:extLst>
              </a:tr>
              <a:tr h="188026">
                <a:tc>
                  <a:txBody>
                    <a:bodyPr/>
                    <a:lstStyle/>
                    <a:p>
                      <a:pPr algn="l" fontAlgn="b"/>
                      <a:r>
                        <a:rPr lang="en-GB" sz="900" b="0" i="0" u="none" strike="noStrike" kern="1200">
                          <a:solidFill>
                            <a:srgbClr val="000000"/>
                          </a:solidFill>
                          <a:effectLst/>
                          <a:latin typeface="+mn-lt"/>
                          <a:ea typeface="+mn-ea"/>
                          <a:cs typeface="+mn-cs"/>
                        </a:rPr>
                        <a:t>Small Growth</a:t>
                      </a:r>
                      <a:endParaRPr lang="en-GB" sz="900" b="0" i="0" u="none" strike="noStrike" kern="1200" dirty="0">
                        <a:solidFill>
                          <a:srgbClr val="000000"/>
                        </a:solidFill>
                        <a:effectLst/>
                        <a:latin typeface="+mn-lt"/>
                        <a:ea typeface="+mn-ea"/>
                        <a:cs typeface="+mn-cs"/>
                      </a:endParaRPr>
                    </a:p>
                  </a:txBody>
                  <a:tcPr marL="46800" marR="7168" marT="7168" marB="0" anchor="ctr">
                    <a:noFill/>
                  </a:tcPr>
                </a:tc>
                <a:tc>
                  <a:txBody>
                    <a:bodyPr/>
                    <a:lstStyle/>
                    <a:p>
                      <a:pPr algn="ctr" fontAlgn="b"/>
                      <a:r>
                        <a:rPr lang="en-GB" sz="900" b="0" i="0" u="none" strike="noStrike" dirty="0">
                          <a:solidFill>
                            <a:srgbClr val="C00000"/>
                          </a:solidFill>
                          <a:effectLst/>
                          <a:latin typeface="+mn-lt"/>
                        </a:rPr>
                        <a:t>-7.32</a:t>
                      </a:r>
                    </a:p>
                  </a:txBody>
                  <a:tcPr marL="0" marR="0" marT="0" marB="0" anchor="ctr">
                    <a:noFill/>
                  </a:tcPr>
                </a:tc>
                <a:tc>
                  <a:txBody>
                    <a:bodyPr/>
                    <a:lstStyle/>
                    <a:p>
                      <a:pPr algn="ctr" fontAlgn="b"/>
                      <a:r>
                        <a:rPr lang="en-GB" sz="900" b="0" i="0" u="none" strike="noStrike">
                          <a:solidFill>
                            <a:schemeClr val="tx1"/>
                          </a:solidFill>
                          <a:effectLst/>
                          <a:latin typeface="+mn-lt"/>
                        </a:rPr>
                        <a:t>5.24</a:t>
                      </a:r>
                      <a:endParaRPr lang="en-GB" sz="900" b="0" i="0" u="none" strike="noStrike" dirty="0">
                        <a:solidFill>
                          <a:schemeClr val="tx1"/>
                        </a:solidFill>
                        <a:effectLst/>
                        <a:latin typeface="+mn-lt"/>
                      </a:endParaRPr>
                    </a:p>
                  </a:txBody>
                  <a:tcPr marL="0" marR="0" marT="0" marB="0" anchor="ctr">
                    <a:noFill/>
                  </a:tcPr>
                </a:tc>
                <a:tc>
                  <a:txBody>
                    <a:bodyPr/>
                    <a:lstStyle/>
                    <a:p>
                      <a:pPr algn="ctr" fontAlgn="b"/>
                      <a:r>
                        <a:rPr lang="en-GB" sz="900" b="0" i="0" u="none" strike="noStrike">
                          <a:solidFill>
                            <a:schemeClr val="tx1"/>
                          </a:solidFill>
                          <a:effectLst/>
                          <a:latin typeface="+mn-lt"/>
                        </a:rPr>
                        <a:t>9.59</a:t>
                      </a:r>
                      <a:endParaRPr lang="en-GB" sz="900" b="0" i="0" u="none" strike="noStrike" dirty="0">
                        <a:solidFill>
                          <a:schemeClr val="tx1"/>
                        </a:solidFill>
                        <a:effectLst/>
                        <a:latin typeface="+mn-lt"/>
                      </a:endParaRPr>
                    </a:p>
                  </a:txBody>
                  <a:tcPr marL="0" marR="0" marT="0" marB="0" anchor="ctr">
                    <a:noFill/>
                  </a:tcPr>
                </a:tc>
                <a:tc>
                  <a:txBody>
                    <a:bodyPr/>
                    <a:lstStyle/>
                    <a:p>
                      <a:pPr algn="ctr" fontAlgn="b"/>
                      <a:r>
                        <a:rPr lang="en-GB" sz="900" b="0" i="0" u="none" strike="noStrike">
                          <a:solidFill>
                            <a:schemeClr val="tx1"/>
                          </a:solidFill>
                          <a:effectLst/>
                          <a:latin typeface="+mn-lt"/>
                        </a:rPr>
                        <a:t>1.09</a:t>
                      </a:r>
                      <a:endParaRPr lang="en-GB" sz="900" b="0" i="0" u="none" strike="noStrike" dirty="0">
                        <a:solidFill>
                          <a:schemeClr val="tx1"/>
                        </a:solidFill>
                        <a:effectLst/>
                        <a:latin typeface="+mn-lt"/>
                      </a:endParaRPr>
                    </a:p>
                  </a:txBody>
                  <a:tcPr marL="0" marR="0" marT="0" marB="0" anchor="ctr">
                    <a:noFill/>
                  </a:tcPr>
                </a:tc>
                <a:tc>
                  <a:txBody>
                    <a:bodyPr/>
                    <a:lstStyle/>
                    <a:p>
                      <a:pPr algn="ctr" fontAlgn="b"/>
                      <a:r>
                        <a:rPr lang="en-GB" sz="900" b="0" i="0" u="none" strike="noStrike">
                          <a:solidFill>
                            <a:srgbClr val="000000"/>
                          </a:solidFill>
                          <a:effectLst/>
                          <a:latin typeface="+mn-lt"/>
                        </a:rPr>
                        <a:t>1.55</a:t>
                      </a:r>
                      <a:endParaRPr lang="en-GB" sz="900" b="0" i="0" u="none" strike="noStrike" dirty="0">
                        <a:solidFill>
                          <a:srgbClr val="000000"/>
                        </a:solidFill>
                        <a:effectLst/>
                        <a:latin typeface="+mn-lt"/>
                      </a:endParaRPr>
                    </a:p>
                  </a:txBody>
                  <a:tcPr marL="0" marR="0" marT="0" marB="0" anchor="ctr">
                    <a:noFill/>
                  </a:tcPr>
                </a:tc>
                <a:tc>
                  <a:txBody>
                    <a:bodyPr/>
                    <a:lstStyle/>
                    <a:p>
                      <a:pPr algn="ctr" fontAlgn="b"/>
                      <a:r>
                        <a:rPr lang="en-GB" sz="900" b="0" i="0" u="none" strike="noStrike" dirty="0">
                          <a:solidFill>
                            <a:srgbClr val="000000"/>
                          </a:solidFill>
                          <a:effectLst/>
                          <a:latin typeface="+mn-lt"/>
                        </a:rPr>
                        <a:t>6.72</a:t>
                      </a:r>
                    </a:p>
                  </a:txBody>
                  <a:tcPr marL="0" marR="0" marT="0" marB="0" anchor="ctr">
                    <a:noFill/>
                  </a:tcPr>
                </a:tc>
                <a:extLst>
                  <a:ext uri="{0D108BD9-81ED-4DB2-BD59-A6C34878D82A}">
                    <a16:rowId xmlns:a16="http://schemas.microsoft.com/office/drawing/2014/main" val="3707886944"/>
                  </a:ext>
                </a:extLst>
              </a:tr>
            </a:tbl>
          </a:graphicData>
        </a:graphic>
      </p:graphicFrame>
      <p:graphicFrame>
        <p:nvGraphicFramePr>
          <p:cNvPr id="30" name="Chart 29">
            <a:extLst>
              <a:ext uri="{FF2B5EF4-FFF2-40B4-BE49-F238E27FC236}">
                <a16:creationId xmlns:a16="http://schemas.microsoft.com/office/drawing/2014/main" id="{807EB011-53C4-4550-88D4-A15C65C50168}"/>
              </a:ext>
            </a:extLst>
          </p:cNvPr>
          <p:cNvGraphicFramePr/>
          <p:nvPr>
            <p:extLst>
              <p:ext uri="{D42A27DB-BD31-4B8C-83A1-F6EECF244321}">
                <p14:modId xmlns:p14="http://schemas.microsoft.com/office/powerpoint/2010/main" val="1715357319"/>
              </p:ext>
            </p:extLst>
          </p:nvPr>
        </p:nvGraphicFramePr>
        <p:xfrm>
          <a:off x="433907" y="6242588"/>
          <a:ext cx="3441593" cy="198652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0" name="Chart 19">
            <a:extLst>
              <a:ext uri="{FF2B5EF4-FFF2-40B4-BE49-F238E27FC236}">
                <a16:creationId xmlns:a16="http://schemas.microsoft.com/office/drawing/2014/main" id="{54491605-881D-4011-BA3E-F9F8DF762F40}"/>
              </a:ext>
            </a:extLst>
          </p:cNvPr>
          <p:cNvGraphicFramePr/>
          <p:nvPr>
            <p:extLst>
              <p:ext uri="{D42A27DB-BD31-4B8C-83A1-F6EECF244321}">
                <p14:modId xmlns:p14="http://schemas.microsoft.com/office/powerpoint/2010/main" val="2152614448"/>
              </p:ext>
            </p:extLst>
          </p:nvPr>
        </p:nvGraphicFramePr>
        <p:xfrm>
          <a:off x="3361692" y="2938521"/>
          <a:ext cx="4185236" cy="2192722"/>
        </p:xfrm>
        <a:graphic>
          <a:graphicData uri="http://schemas.openxmlformats.org/drawingml/2006/chart">
            <c:chart xmlns:c="http://schemas.openxmlformats.org/drawingml/2006/chart" xmlns:r="http://schemas.openxmlformats.org/officeDocument/2006/relationships" r:id="rId4"/>
          </a:graphicData>
        </a:graphic>
      </p:graphicFrame>
      <p:sp>
        <p:nvSpPr>
          <p:cNvPr id="2" name="Title 1"/>
          <p:cNvSpPr>
            <a:spLocks noGrp="1"/>
          </p:cNvSpPr>
          <p:nvPr>
            <p:ph type="title"/>
          </p:nvPr>
        </p:nvSpPr>
        <p:spPr>
          <a:noFill/>
        </p:spPr>
        <p:txBody>
          <a:bodyPr/>
          <a:lstStyle/>
          <a:p>
            <a:r>
              <a:rPr lang="en-US" dirty="0"/>
              <a:t>US Stocks</a:t>
            </a:r>
          </a:p>
        </p:txBody>
      </p:sp>
      <p:pic>
        <p:nvPicPr>
          <p:cNvPr id="6" name="Picture Placeholder 5" descr="A red and white logo&#10;&#10;Description automatically generated">
            <a:extLst>
              <a:ext uri="{FF2B5EF4-FFF2-40B4-BE49-F238E27FC236}">
                <a16:creationId xmlns:a16="http://schemas.microsoft.com/office/drawing/2014/main" id="{A5419EA8-C003-939B-FE8D-4F64B78B8D90}"/>
              </a:ext>
            </a:extLst>
          </p:cNvPr>
          <p:cNvPicPr>
            <a:picLocks noGrp="1" noChangeAspect="1"/>
          </p:cNvPicPr>
          <p:nvPr>
            <p:ph type="pic" sz="quarter" idx="13"/>
          </p:nvPr>
        </p:nvPicPr>
        <p:blipFill>
          <a:blip r:embed="rId5">
            <a:extLst>
              <a:ext uri="{28A0092B-C50C-407E-A947-70E740481C1C}">
                <a14:useLocalDpi xmlns:a14="http://schemas.microsoft.com/office/drawing/2010/main" val="0"/>
              </a:ext>
            </a:extLst>
          </a:blip>
          <a:srcRect l="10575" r="10575"/>
          <a:stretch>
            <a:fillRect/>
          </a:stretch>
        </p:blipFill>
        <p:spPr/>
      </p:pic>
      <p:sp>
        <p:nvSpPr>
          <p:cNvPr id="8" name="Text Placeholder 7"/>
          <p:cNvSpPr>
            <a:spLocks noGrp="1"/>
          </p:cNvSpPr>
          <p:nvPr>
            <p:ph type="body" sz="quarter" idx="14"/>
          </p:nvPr>
        </p:nvSpPr>
        <p:spPr/>
        <p:txBody>
          <a:bodyPr/>
          <a:lstStyle/>
          <a:p>
            <a:r>
              <a:rPr lang="en-US" dirty="0">
                <a:highlight>
                  <a:srgbClr val="FFFFFF"/>
                </a:highlight>
              </a:rPr>
              <a:t>Third quarter 2023 i</a:t>
            </a:r>
            <a:r>
              <a:rPr lang="en-US" dirty="0"/>
              <a:t>ndex returns</a:t>
            </a:r>
          </a:p>
        </p:txBody>
      </p:sp>
      <p:sp>
        <p:nvSpPr>
          <p:cNvPr id="9" name="Text Placeholder 8"/>
          <p:cNvSpPr>
            <a:spLocks noGrp="1"/>
          </p:cNvSpPr>
          <p:nvPr>
            <p:ph type="body" sz="quarter" idx="15"/>
          </p:nvPr>
        </p:nvSpPr>
        <p:spPr>
          <a:xfrm>
            <a:off x="434226" y="9161133"/>
            <a:ext cx="6861459" cy="517712"/>
          </a:xfrm>
        </p:spPr>
        <p:txBody>
          <a:bodyPr/>
          <a:lstStyle/>
          <a:p>
            <a:r>
              <a:rPr lang="en-US" b="1" dirty="0"/>
              <a:t>Past performance is not a guarantee of future results. Indices are not available for direct investment. Index performance does not reflect the expenses associated with the management of an actual portfolio.</a:t>
            </a:r>
            <a:r>
              <a:rPr lang="en-US" dirty="0"/>
              <a:t> Market segment (index representation) as follows: Marketwide (Russell 3000 Index), Large Cap (Russell 1000 Index), Large Value (Russell 1000 Value Index), Large Growth (Russell 1000 Growth Index), Small Cap (Russell 2000 Index), Small Value (Russell 2000 Value Index), and Small Growth (Russell 2000 Growth Index). World Market Cap represented by Russell 3000 Index, MSCI World ex USA IMI Index, and MSCI Emerging Markets IMI Index. Russell 3000 Index is used as the proxy for the US market. Dow Jones US Select REIT Index used as proxy for the US REIT market. MSCI data © MSCI 2023, all rights reserved. Frank Russell Company is the source and owner of the trademarks, service marks, and copyrights related to the Russell Indexes. </a:t>
            </a:r>
          </a:p>
        </p:txBody>
      </p:sp>
      <p:sp>
        <p:nvSpPr>
          <p:cNvPr id="14" name="Text Placeholder 13"/>
          <p:cNvSpPr>
            <a:spLocks noGrp="1"/>
          </p:cNvSpPr>
          <p:nvPr>
            <p:ph type="body" sz="quarter" idx="18"/>
          </p:nvPr>
        </p:nvSpPr>
        <p:spPr>
          <a:xfrm>
            <a:off x="429801" y="2587851"/>
            <a:ext cx="2716915" cy="3198445"/>
          </a:xfrm>
        </p:spPr>
        <p:txBody>
          <a:bodyPr/>
          <a:lstStyle/>
          <a:p>
            <a:r>
              <a:rPr lang="en-US" dirty="0"/>
              <a:t>The US equity market posted negative returns for the quarter and outperformed non-US developed markets, but underperformed emerging markets.</a:t>
            </a:r>
          </a:p>
          <a:p>
            <a:r>
              <a:rPr lang="en-US" dirty="0"/>
              <a:t>Value underperformed growth within large caps and outperformed within small caps.</a:t>
            </a:r>
          </a:p>
          <a:p>
            <a:r>
              <a:rPr lang="en-US" dirty="0"/>
              <a:t>Small caps underperformed large caps.</a:t>
            </a:r>
          </a:p>
          <a:p>
            <a:r>
              <a:rPr lang="en-US" dirty="0"/>
              <a:t>REIT indices underperformed equity market indices.</a:t>
            </a:r>
          </a:p>
        </p:txBody>
      </p:sp>
      <p:cxnSp>
        <p:nvCxnSpPr>
          <p:cNvPr id="13" name="Straight Connector 12"/>
          <p:cNvCxnSpPr>
            <a:cxnSpLocks/>
          </p:cNvCxnSpPr>
          <p:nvPr/>
        </p:nvCxnSpPr>
        <p:spPr>
          <a:xfrm>
            <a:off x="3311448" y="2661550"/>
            <a:ext cx="0" cy="5739289"/>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3" name="Slide Number Placeholder 2"/>
          <p:cNvSpPr>
            <a:spLocks noGrp="1"/>
          </p:cNvSpPr>
          <p:nvPr>
            <p:ph type="sldNum" sz="quarter" idx="12"/>
          </p:nvPr>
        </p:nvSpPr>
        <p:spPr/>
        <p:txBody>
          <a:bodyPr/>
          <a:lstStyle/>
          <a:p>
            <a:fld id="{66F6FF41-5833-4EBF-9145-362BCED2914A}" type="slidenum">
              <a:rPr lang="en-US" smtClean="0"/>
              <a:pPr/>
              <a:t>7</a:t>
            </a:fld>
            <a:endParaRPr lang="en-US" dirty="0"/>
          </a:p>
        </p:txBody>
      </p:sp>
      <p:grpSp>
        <p:nvGrpSpPr>
          <p:cNvPr id="17" name="Group 16">
            <a:extLst>
              <a:ext uri="{FF2B5EF4-FFF2-40B4-BE49-F238E27FC236}">
                <a16:creationId xmlns:a16="http://schemas.microsoft.com/office/drawing/2014/main" id="{C472D6E2-3244-4243-9C70-C37D313D4B94}"/>
              </a:ext>
            </a:extLst>
          </p:cNvPr>
          <p:cNvGrpSpPr/>
          <p:nvPr/>
        </p:nvGrpSpPr>
        <p:grpSpPr>
          <a:xfrm>
            <a:off x="437455" y="6274258"/>
            <a:ext cx="2709262" cy="404896"/>
            <a:chOff x="557994" y="4804179"/>
            <a:chExt cx="3771481" cy="404896"/>
          </a:xfrm>
        </p:grpSpPr>
        <p:cxnSp>
          <p:nvCxnSpPr>
            <p:cNvPr id="21" name="Straight Connector 20">
              <a:extLst>
                <a:ext uri="{FF2B5EF4-FFF2-40B4-BE49-F238E27FC236}">
                  <a16:creationId xmlns:a16="http://schemas.microsoft.com/office/drawing/2014/main" id="{08409EA4-BD8B-4B20-9C6E-072999A35ED4}"/>
                </a:ext>
              </a:extLst>
            </p:cNvPr>
            <p:cNvCxnSpPr/>
            <p:nvPr/>
          </p:nvCxnSpPr>
          <p:spPr>
            <a:xfrm flipV="1">
              <a:off x="688974" y="5047910"/>
              <a:ext cx="3605214" cy="1"/>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22" name="Content Placeholder 10">
              <a:extLst>
                <a:ext uri="{FF2B5EF4-FFF2-40B4-BE49-F238E27FC236}">
                  <a16:creationId xmlns:a16="http://schemas.microsoft.com/office/drawing/2014/main" id="{259AD5FB-96BA-4841-B4E5-35726259D2B4}"/>
                </a:ext>
              </a:extLst>
            </p:cNvPr>
            <p:cNvSpPr txBox="1">
              <a:spLocks/>
            </p:cNvSpPr>
            <p:nvPr/>
          </p:nvSpPr>
          <p:spPr>
            <a:xfrm>
              <a:off x="557994" y="4804179"/>
              <a:ext cx="3771481" cy="404896"/>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lvl="1" indent="0">
                <a:spcBef>
                  <a:spcPts val="0"/>
                </a:spcBef>
                <a:buNone/>
              </a:pPr>
              <a:r>
                <a:rPr lang="en-US" sz="1000" b="1" dirty="0">
                  <a:solidFill>
                    <a:schemeClr val="accent1"/>
                  </a:solidFill>
                </a:rPr>
                <a:t>World Market Capitalization—US</a:t>
              </a:r>
            </a:p>
            <a:p>
              <a:pPr marL="0" lvl="1" indent="0">
                <a:spcBef>
                  <a:spcPts val="0"/>
                </a:spcBef>
                <a:buNone/>
              </a:pPr>
              <a:endParaRPr lang="en-US" sz="1000" b="1" dirty="0">
                <a:solidFill>
                  <a:schemeClr val="accent1"/>
                </a:solidFill>
              </a:endParaRPr>
            </a:p>
          </p:txBody>
        </p:sp>
      </p:grpSp>
      <p:grpSp>
        <p:nvGrpSpPr>
          <p:cNvPr id="25" name="Group 24">
            <a:extLst>
              <a:ext uri="{FF2B5EF4-FFF2-40B4-BE49-F238E27FC236}">
                <a16:creationId xmlns:a16="http://schemas.microsoft.com/office/drawing/2014/main" id="{3079EDA6-7D11-44EC-8A1D-B1AD42BDA6D0}"/>
              </a:ext>
            </a:extLst>
          </p:cNvPr>
          <p:cNvGrpSpPr/>
          <p:nvPr/>
        </p:nvGrpSpPr>
        <p:grpSpPr>
          <a:xfrm>
            <a:off x="3420600" y="2599294"/>
            <a:ext cx="3875088" cy="342590"/>
            <a:chOff x="4635169" y="1826708"/>
            <a:chExt cx="4441437" cy="342590"/>
          </a:xfrm>
        </p:grpSpPr>
        <p:sp>
          <p:nvSpPr>
            <p:cNvPr id="26" name="Content Placeholder 9">
              <a:extLst>
                <a:ext uri="{FF2B5EF4-FFF2-40B4-BE49-F238E27FC236}">
                  <a16:creationId xmlns:a16="http://schemas.microsoft.com/office/drawing/2014/main" id="{17CECAC0-B98F-4DD5-8E45-F112FF90A06B}"/>
                </a:ext>
              </a:extLst>
            </p:cNvPr>
            <p:cNvSpPr txBox="1">
              <a:spLocks/>
            </p:cNvSpPr>
            <p:nvPr/>
          </p:nvSpPr>
          <p:spPr>
            <a:xfrm>
              <a:off x="4635169" y="1826708"/>
              <a:ext cx="4441437" cy="342590"/>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lvl="1" indent="0">
                <a:spcBef>
                  <a:spcPts val="0"/>
                </a:spcBef>
                <a:buNone/>
              </a:pPr>
              <a:r>
                <a:rPr lang="en-US" sz="1000" b="1" dirty="0">
                  <a:solidFill>
                    <a:schemeClr val="accent1"/>
                  </a:solidFill>
                </a:rPr>
                <a:t>Ranked Returns (%)</a:t>
              </a:r>
            </a:p>
            <a:p>
              <a:pPr>
                <a:spcBef>
                  <a:spcPts val="0"/>
                </a:spcBef>
              </a:pPr>
              <a:endParaRPr lang="en-US" sz="1000" b="1" dirty="0">
                <a:solidFill>
                  <a:schemeClr val="accent1"/>
                </a:solidFill>
              </a:endParaRPr>
            </a:p>
          </p:txBody>
        </p:sp>
        <p:cxnSp>
          <p:nvCxnSpPr>
            <p:cNvPr id="27" name="Straight Connector 26">
              <a:extLst>
                <a:ext uri="{FF2B5EF4-FFF2-40B4-BE49-F238E27FC236}">
                  <a16:creationId xmlns:a16="http://schemas.microsoft.com/office/drawing/2014/main" id="{C01A09BE-7111-468A-A9CF-402BB5222E5B}"/>
                </a:ext>
              </a:extLst>
            </p:cNvPr>
            <p:cNvCxnSpPr>
              <a:cxnSpLocks/>
            </p:cNvCxnSpPr>
            <p:nvPr/>
          </p:nvCxnSpPr>
          <p:spPr>
            <a:xfrm flipV="1">
              <a:off x="4724400" y="2060930"/>
              <a:ext cx="4318470" cy="1"/>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sp>
        <p:nvSpPr>
          <p:cNvPr id="28" name="Content Placeholder 23">
            <a:extLst>
              <a:ext uri="{FF2B5EF4-FFF2-40B4-BE49-F238E27FC236}">
                <a16:creationId xmlns:a16="http://schemas.microsoft.com/office/drawing/2014/main" id="{1962FA60-6A9D-4E95-B9F0-DA0B1C184331}"/>
              </a:ext>
            </a:extLst>
          </p:cNvPr>
          <p:cNvSpPr txBox="1">
            <a:spLocks/>
          </p:cNvSpPr>
          <p:nvPr/>
        </p:nvSpPr>
        <p:spPr>
          <a:xfrm>
            <a:off x="3411119" y="6274255"/>
            <a:ext cx="2916814" cy="355735"/>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lvl="1" indent="0">
              <a:spcBef>
                <a:spcPts val="0"/>
              </a:spcBef>
              <a:buNone/>
            </a:pPr>
            <a:r>
              <a:rPr lang="en-US" sz="1000" b="1" dirty="0">
                <a:solidFill>
                  <a:schemeClr val="accent1"/>
                </a:solidFill>
              </a:rPr>
              <a:t>Period Returns (%) </a:t>
            </a:r>
          </a:p>
        </p:txBody>
      </p:sp>
      <p:cxnSp>
        <p:nvCxnSpPr>
          <p:cNvPr id="23" name="Straight Connector 22">
            <a:extLst>
              <a:ext uri="{FF2B5EF4-FFF2-40B4-BE49-F238E27FC236}">
                <a16:creationId xmlns:a16="http://schemas.microsoft.com/office/drawing/2014/main" id="{A7C39862-C755-4B96-B9DD-AFBFF782EA01}"/>
              </a:ext>
            </a:extLst>
          </p:cNvPr>
          <p:cNvCxnSpPr>
            <a:cxnSpLocks/>
          </p:cNvCxnSpPr>
          <p:nvPr/>
        </p:nvCxnSpPr>
        <p:spPr>
          <a:xfrm flipV="1">
            <a:off x="3498453" y="6517989"/>
            <a:ext cx="3767801" cy="1"/>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972437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ssetID" descr="svtx:content/slide/@id">
            <a:extLst>
              <a:ext uri="{FF2B5EF4-FFF2-40B4-BE49-F238E27FC236}">
                <a16:creationId xmlns:a16="http://schemas.microsoft.com/office/drawing/2014/main" id="{F4361846-C6E7-FAB0-6BD2-6E4C21B5BBB6}"/>
              </a:ext>
            </a:extLst>
          </p:cNvPr>
          <p:cNvSpPr txBox="1">
            <a:spLocks noGrp="1" noRot="1" noMove="1" noResize="1" noEditPoints="1" noAdjustHandles="1" noChangeArrowheads="1" noChangeShapeType="1"/>
          </p:cNvSpPr>
          <p:nvPr/>
        </p:nvSpPr>
        <p:spPr>
          <a:xfrm>
            <a:off x="5952931" y="9829800"/>
            <a:ext cx="1819469" cy="228600"/>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algn="r" defTabSz="1018824">
              <a:lnSpc>
                <a:spcPct val="110000"/>
              </a:lnSpc>
              <a:spcBef>
                <a:spcPts val="600"/>
              </a:spcBef>
            </a:pPr>
            <a:r>
              <a:rPr lang="en-US" sz="700" dirty="0">
                <a:solidFill>
                  <a:schemeClr val="bg1">
                    <a:lumMod val="50000"/>
                  </a:schemeClr>
                </a:solidFill>
                <a:latin typeface="Avenir LT 35 Light" panose="020B0303020000020003" pitchFamily="34" charset="0"/>
                <a:cs typeface="+mn-cs"/>
              </a:rPr>
              <a:t>135200</a:t>
            </a:r>
          </a:p>
        </p:txBody>
      </p:sp>
      <p:graphicFrame>
        <p:nvGraphicFramePr>
          <p:cNvPr id="40" name="Chart 39">
            <a:extLst>
              <a:ext uri="{FF2B5EF4-FFF2-40B4-BE49-F238E27FC236}">
                <a16:creationId xmlns:a16="http://schemas.microsoft.com/office/drawing/2014/main" id="{DC8D7CB4-3DA5-4101-83A0-1F27C4AE7C47}"/>
              </a:ext>
            </a:extLst>
          </p:cNvPr>
          <p:cNvGraphicFramePr/>
          <p:nvPr>
            <p:extLst>
              <p:ext uri="{D42A27DB-BD31-4B8C-83A1-F6EECF244321}">
                <p14:modId xmlns:p14="http://schemas.microsoft.com/office/powerpoint/2010/main" val="2528415494"/>
              </p:ext>
            </p:extLst>
          </p:nvPr>
        </p:nvGraphicFramePr>
        <p:xfrm>
          <a:off x="240875" y="6507241"/>
          <a:ext cx="3620180" cy="1785291"/>
        </p:xfrm>
        <a:graphic>
          <a:graphicData uri="http://schemas.openxmlformats.org/drawingml/2006/chart">
            <c:chart xmlns:c="http://schemas.openxmlformats.org/drawingml/2006/chart" xmlns:r="http://schemas.openxmlformats.org/officeDocument/2006/relationships" r:id="rId3"/>
          </a:graphicData>
        </a:graphic>
      </p:graphicFrame>
      <p:sp>
        <p:nvSpPr>
          <p:cNvPr id="25" name="TextBox 24" hidden="1"/>
          <p:cNvSpPr txBox="1"/>
          <p:nvPr/>
        </p:nvSpPr>
        <p:spPr>
          <a:xfrm>
            <a:off x="3297390" y="3423187"/>
            <a:ext cx="942107" cy="230832"/>
          </a:xfrm>
          <a:prstGeom prst="rect">
            <a:avLst/>
          </a:prstGeom>
          <a:noFill/>
        </p:spPr>
        <p:txBody>
          <a:bodyPr wrap="square" lIns="91388" tIns="45693" rIns="91388" bIns="45693" rtlCol="0">
            <a:spAutoFit/>
          </a:bodyPr>
          <a:lstStyle/>
          <a:p>
            <a:pPr algn="r">
              <a:spcAft>
                <a:spcPts val="2400"/>
              </a:spcAft>
            </a:pPr>
            <a:r>
              <a:rPr lang="en-US" sz="900" dirty="0">
                <a:solidFill>
                  <a:schemeClr val="bg1">
                    <a:lumMod val="50000"/>
                  </a:schemeClr>
                </a:solidFill>
                <a:latin typeface="Arial"/>
                <a:ea typeface="Verdana"/>
                <a:cs typeface="Arial"/>
              </a:rPr>
              <a:t>Value</a:t>
            </a:r>
          </a:p>
        </p:txBody>
      </p:sp>
      <p:grpSp>
        <p:nvGrpSpPr>
          <p:cNvPr id="33" name="Group 19" hidden="1"/>
          <p:cNvGrpSpPr/>
          <p:nvPr/>
        </p:nvGrpSpPr>
        <p:grpSpPr>
          <a:xfrm>
            <a:off x="6123709" y="493059"/>
            <a:ext cx="1295400" cy="806498"/>
            <a:chOff x="7924800" y="381000"/>
            <a:chExt cx="1676400" cy="623203"/>
          </a:xfrm>
        </p:grpSpPr>
        <p:sp>
          <p:nvSpPr>
            <p:cNvPr id="36" name="Rectangle 35"/>
            <p:cNvSpPr/>
            <p:nvPr/>
          </p:nvSpPr>
          <p:spPr>
            <a:xfrm>
              <a:off x="7924800" y="381000"/>
              <a:ext cx="1676400" cy="533400"/>
            </a:xfrm>
            <a:prstGeom prst="rect">
              <a:avLst/>
            </a:prstGeom>
            <a:noFill/>
            <a:ln>
              <a:solidFill>
                <a:schemeClr val="bg1">
                  <a:lumMod val="8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extBox 36"/>
            <p:cNvSpPr txBox="1"/>
            <p:nvPr/>
          </p:nvSpPr>
          <p:spPr>
            <a:xfrm>
              <a:off x="7924800" y="457200"/>
              <a:ext cx="1676400" cy="547003"/>
            </a:xfrm>
            <a:prstGeom prst="rect">
              <a:avLst/>
            </a:prstGeom>
            <a:noFill/>
          </p:spPr>
          <p:txBody>
            <a:bodyPr wrap="square" rtlCol="0">
              <a:spAutoFit/>
            </a:bodyPr>
            <a:lstStyle/>
            <a:p>
              <a:pPr algn="ctr"/>
              <a:r>
                <a:rPr lang="en-US" dirty="0">
                  <a:solidFill>
                    <a:schemeClr val="bg1">
                      <a:lumMod val="85000"/>
                    </a:schemeClr>
                  </a:solidFill>
                </a:rPr>
                <a:t>Firm Logo</a:t>
              </a:r>
            </a:p>
          </p:txBody>
        </p:sp>
      </p:grpSp>
      <p:sp>
        <p:nvSpPr>
          <p:cNvPr id="48" name="TextBox 47" hidden="1"/>
          <p:cNvSpPr txBox="1"/>
          <p:nvPr/>
        </p:nvSpPr>
        <p:spPr>
          <a:xfrm>
            <a:off x="3296161" y="4141695"/>
            <a:ext cx="942107" cy="230832"/>
          </a:xfrm>
          <a:prstGeom prst="rect">
            <a:avLst/>
          </a:prstGeom>
          <a:noFill/>
        </p:spPr>
        <p:txBody>
          <a:bodyPr wrap="square" lIns="91388" tIns="45693" rIns="91388" bIns="45693" rtlCol="0">
            <a:spAutoFit/>
          </a:bodyPr>
          <a:lstStyle/>
          <a:p>
            <a:pPr algn="r">
              <a:spcAft>
                <a:spcPts val="2400"/>
              </a:spcAft>
            </a:pPr>
            <a:r>
              <a:rPr lang="en-US" sz="900" dirty="0">
                <a:solidFill>
                  <a:schemeClr val="bg1">
                    <a:lumMod val="50000"/>
                  </a:schemeClr>
                </a:solidFill>
                <a:latin typeface="Arial"/>
                <a:ea typeface="Verdana"/>
                <a:cs typeface="Arial"/>
              </a:rPr>
              <a:t>Large Cap</a:t>
            </a:r>
          </a:p>
        </p:txBody>
      </p:sp>
      <p:sp>
        <p:nvSpPr>
          <p:cNvPr id="51" name="TextBox 50" hidden="1"/>
          <p:cNvSpPr txBox="1"/>
          <p:nvPr/>
        </p:nvSpPr>
        <p:spPr>
          <a:xfrm>
            <a:off x="3297388" y="4828405"/>
            <a:ext cx="942107" cy="230832"/>
          </a:xfrm>
          <a:prstGeom prst="rect">
            <a:avLst/>
          </a:prstGeom>
          <a:noFill/>
        </p:spPr>
        <p:txBody>
          <a:bodyPr wrap="square" lIns="91388" tIns="45693" rIns="91388" bIns="45693" rtlCol="0">
            <a:spAutoFit/>
          </a:bodyPr>
          <a:lstStyle/>
          <a:p>
            <a:pPr algn="r">
              <a:spcAft>
                <a:spcPts val="2400"/>
              </a:spcAft>
            </a:pPr>
            <a:r>
              <a:rPr lang="en-US" sz="900" dirty="0">
                <a:solidFill>
                  <a:schemeClr val="bg1">
                    <a:lumMod val="50000"/>
                  </a:schemeClr>
                </a:solidFill>
                <a:latin typeface="Arial"/>
                <a:ea typeface="Verdana"/>
                <a:cs typeface="Arial"/>
              </a:rPr>
              <a:t>Growth</a:t>
            </a:r>
          </a:p>
        </p:txBody>
      </p:sp>
      <p:sp>
        <p:nvSpPr>
          <p:cNvPr id="52" name="TextBox 51" hidden="1"/>
          <p:cNvSpPr txBox="1"/>
          <p:nvPr/>
        </p:nvSpPr>
        <p:spPr>
          <a:xfrm>
            <a:off x="3297388" y="5522261"/>
            <a:ext cx="942107" cy="230832"/>
          </a:xfrm>
          <a:prstGeom prst="rect">
            <a:avLst/>
          </a:prstGeom>
          <a:noFill/>
        </p:spPr>
        <p:txBody>
          <a:bodyPr wrap="square" lIns="91388" tIns="45693" rIns="91388" bIns="45693" rtlCol="0">
            <a:spAutoFit/>
          </a:bodyPr>
          <a:lstStyle/>
          <a:p>
            <a:pPr algn="r">
              <a:spcAft>
                <a:spcPts val="2400"/>
              </a:spcAft>
            </a:pPr>
            <a:r>
              <a:rPr lang="en-US" sz="900" dirty="0">
                <a:solidFill>
                  <a:schemeClr val="bg1">
                    <a:lumMod val="50000"/>
                  </a:schemeClr>
                </a:solidFill>
                <a:latin typeface="Arial"/>
                <a:ea typeface="Verdana"/>
                <a:cs typeface="Arial"/>
              </a:rPr>
              <a:t>Small Cap</a:t>
            </a:r>
          </a:p>
        </p:txBody>
      </p:sp>
      <p:cxnSp>
        <p:nvCxnSpPr>
          <p:cNvPr id="32" name="Straight Connector 31" hidden="1"/>
          <p:cNvCxnSpPr/>
          <p:nvPr/>
        </p:nvCxnSpPr>
        <p:spPr>
          <a:xfrm flipH="1">
            <a:off x="4228847" y="3333084"/>
            <a:ext cx="1" cy="2761129"/>
          </a:xfrm>
          <a:prstGeom prst="line">
            <a:avLst/>
          </a:prstGeom>
          <a:ln w="6350">
            <a:solidFill>
              <a:schemeClr val="bg1">
                <a:lumMod val="50000"/>
              </a:schemeClr>
            </a:solidFill>
            <a:prstDash val="solid"/>
          </a:ln>
        </p:spPr>
        <p:style>
          <a:lnRef idx="1">
            <a:schemeClr val="accent1"/>
          </a:lnRef>
          <a:fillRef idx="0">
            <a:schemeClr val="accent1"/>
          </a:fillRef>
          <a:effectRef idx="0">
            <a:schemeClr val="accent1"/>
          </a:effectRef>
          <a:fontRef idx="minor">
            <a:schemeClr val="tx1"/>
          </a:fontRef>
        </p:style>
      </p:cxnSp>
      <p:sp>
        <p:nvSpPr>
          <p:cNvPr id="3" name="Title 2"/>
          <p:cNvSpPr>
            <a:spLocks noGrp="1"/>
          </p:cNvSpPr>
          <p:nvPr>
            <p:ph type="title"/>
          </p:nvPr>
        </p:nvSpPr>
        <p:spPr>
          <a:noFill/>
        </p:spPr>
        <p:txBody>
          <a:bodyPr/>
          <a:lstStyle/>
          <a:p>
            <a:r>
              <a:rPr lang="en-US" dirty="0"/>
              <a:t>International Developed Stocks</a:t>
            </a:r>
          </a:p>
        </p:txBody>
      </p:sp>
      <p:pic>
        <p:nvPicPr>
          <p:cNvPr id="8" name="Picture Placeholder 7" descr="A red and white logo&#10;&#10;Description automatically generated">
            <a:extLst>
              <a:ext uri="{FF2B5EF4-FFF2-40B4-BE49-F238E27FC236}">
                <a16:creationId xmlns:a16="http://schemas.microsoft.com/office/drawing/2014/main" id="{F24D92D6-19C7-0458-915E-EC40E64628B8}"/>
              </a:ext>
            </a:extLst>
          </p:cNvPr>
          <p:cNvPicPr>
            <a:picLocks noGrp="1" noChangeAspect="1"/>
          </p:cNvPicPr>
          <p:nvPr>
            <p:ph type="pic" sz="quarter" idx="13"/>
          </p:nvPr>
        </p:nvPicPr>
        <p:blipFill>
          <a:blip r:embed="rId4">
            <a:extLst>
              <a:ext uri="{28A0092B-C50C-407E-A947-70E740481C1C}">
                <a14:useLocalDpi xmlns:a14="http://schemas.microsoft.com/office/drawing/2010/main" val="0"/>
              </a:ext>
            </a:extLst>
          </a:blip>
          <a:srcRect l="10575" r="10575"/>
          <a:stretch>
            <a:fillRect/>
          </a:stretch>
        </p:blipFill>
        <p:spPr/>
      </p:pic>
      <p:sp>
        <p:nvSpPr>
          <p:cNvPr id="5" name="Text Placeholder 4"/>
          <p:cNvSpPr>
            <a:spLocks noGrp="1"/>
          </p:cNvSpPr>
          <p:nvPr>
            <p:ph type="body" sz="quarter" idx="14"/>
          </p:nvPr>
        </p:nvSpPr>
        <p:spPr/>
        <p:txBody>
          <a:bodyPr/>
          <a:lstStyle/>
          <a:p>
            <a:r>
              <a:rPr lang="en-US" dirty="0">
                <a:highlight>
                  <a:srgbClr val="FFFFFF"/>
                </a:highlight>
              </a:rPr>
              <a:t>Third quarter 2023 i</a:t>
            </a:r>
            <a:r>
              <a:rPr lang="en-US" dirty="0"/>
              <a:t>ndex returns</a:t>
            </a:r>
          </a:p>
        </p:txBody>
      </p:sp>
      <p:sp>
        <p:nvSpPr>
          <p:cNvPr id="12" name="Text Placeholder 11"/>
          <p:cNvSpPr>
            <a:spLocks noGrp="1"/>
          </p:cNvSpPr>
          <p:nvPr>
            <p:ph type="body" sz="quarter" idx="15"/>
          </p:nvPr>
        </p:nvSpPr>
        <p:spPr>
          <a:xfrm>
            <a:off x="434226" y="9158756"/>
            <a:ext cx="6804774" cy="517712"/>
          </a:xfrm>
        </p:spPr>
        <p:txBody>
          <a:bodyPr/>
          <a:lstStyle/>
          <a:p>
            <a:r>
              <a:rPr lang="en-US" b="1" dirty="0"/>
              <a:t>Past performance is not a guarantee of future results. Indices are not available for direct investment. Index performance does not reflect the expenses associated with the management of an actual portfolio. </a:t>
            </a:r>
            <a:r>
              <a:rPr lang="en-US" dirty="0"/>
              <a:t>Market segment (index representation) as follows: Large Cap (MSCI World ex USA Index), Small Cap (MSCI World ex USA Small Cap Index), Value (MSCI World ex USA Value Index), and Growth (MSCI World ex USA Growth Index). All index returns are net of withholding tax on dividends. World Market Cap represented by Russell 3000 Index, MSCI World ex USA IMI Index, and MSCI Emerging Markets IMI Index. MSCI World ex USA IMI Index is used as the proxy for the International Developed market. MSCI data © MSCI 2023, all rights reserved. Frank Russell Company is the source and owner of the trademarks, service marks, and copyrights related to the Russell Indexes. </a:t>
            </a:r>
          </a:p>
        </p:txBody>
      </p:sp>
      <p:sp>
        <p:nvSpPr>
          <p:cNvPr id="7" name="Text Placeholder 6"/>
          <p:cNvSpPr>
            <a:spLocks noGrp="1"/>
          </p:cNvSpPr>
          <p:nvPr>
            <p:ph type="body" sz="quarter" idx="18"/>
          </p:nvPr>
        </p:nvSpPr>
        <p:spPr>
          <a:xfrm>
            <a:off x="429800" y="2587851"/>
            <a:ext cx="2533541" cy="3400325"/>
          </a:xfrm>
        </p:spPr>
        <p:txBody>
          <a:bodyPr/>
          <a:lstStyle/>
          <a:p>
            <a:r>
              <a:rPr lang="en-US" dirty="0"/>
              <a:t>Developed markets outside of the US posted negative returns for the quarter and underperformed both US and emerging markets.</a:t>
            </a:r>
          </a:p>
          <a:p>
            <a:r>
              <a:rPr lang="en-US" dirty="0"/>
              <a:t>Value outperformed growth.</a:t>
            </a:r>
          </a:p>
          <a:p>
            <a:r>
              <a:rPr lang="en-US" dirty="0"/>
              <a:t>Small caps outperformed large caps.</a:t>
            </a:r>
          </a:p>
        </p:txBody>
      </p:sp>
      <p:cxnSp>
        <p:nvCxnSpPr>
          <p:cNvPr id="21" name="Straight Connector 20"/>
          <p:cNvCxnSpPr/>
          <p:nvPr/>
        </p:nvCxnSpPr>
        <p:spPr>
          <a:xfrm>
            <a:off x="3311448" y="2650465"/>
            <a:ext cx="0" cy="5729447"/>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12"/>
          </p:nvPr>
        </p:nvSpPr>
        <p:spPr/>
        <p:txBody>
          <a:bodyPr/>
          <a:lstStyle/>
          <a:p>
            <a:fld id="{66F6FF41-5833-4EBF-9145-362BCED2914A}" type="slidenum">
              <a:rPr lang="en-US" smtClean="0"/>
              <a:pPr/>
              <a:t>8</a:t>
            </a:fld>
            <a:endParaRPr lang="en-US" dirty="0"/>
          </a:p>
        </p:txBody>
      </p:sp>
      <p:grpSp>
        <p:nvGrpSpPr>
          <p:cNvPr id="23" name="Group 22">
            <a:extLst>
              <a:ext uri="{FF2B5EF4-FFF2-40B4-BE49-F238E27FC236}">
                <a16:creationId xmlns:a16="http://schemas.microsoft.com/office/drawing/2014/main" id="{E3D56846-E61F-4922-A62A-B578E2C117FA}"/>
              </a:ext>
            </a:extLst>
          </p:cNvPr>
          <p:cNvGrpSpPr/>
          <p:nvPr/>
        </p:nvGrpSpPr>
        <p:grpSpPr>
          <a:xfrm>
            <a:off x="463708" y="6114574"/>
            <a:ext cx="2709262" cy="404896"/>
            <a:chOff x="592298" y="4605086"/>
            <a:chExt cx="3771481" cy="404896"/>
          </a:xfrm>
        </p:grpSpPr>
        <p:cxnSp>
          <p:nvCxnSpPr>
            <p:cNvPr id="24" name="Straight Connector 23">
              <a:extLst>
                <a:ext uri="{FF2B5EF4-FFF2-40B4-BE49-F238E27FC236}">
                  <a16:creationId xmlns:a16="http://schemas.microsoft.com/office/drawing/2014/main" id="{C09C3BA8-8CA7-4A89-882A-5FE3AA8AA5AD}"/>
                </a:ext>
              </a:extLst>
            </p:cNvPr>
            <p:cNvCxnSpPr/>
            <p:nvPr/>
          </p:nvCxnSpPr>
          <p:spPr>
            <a:xfrm flipV="1">
              <a:off x="688974" y="5008998"/>
              <a:ext cx="3605214" cy="1"/>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28" name="Content Placeholder 10">
              <a:extLst>
                <a:ext uri="{FF2B5EF4-FFF2-40B4-BE49-F238E27FC236}">
                  <a16:creationId xmlns:a16="http://schemas.microsoft.com/office/drawing/2014/main" id="{61AEEBC9-1602-4A0E-9F88-AAA681F3D804}"/>
                </a:ext>
              </a:extLst>
            </p:cNvPr>
            <p:cNvSpPr txBox="1">
              <a:spLocks/>
            </p:cNvSpPr>
            <p:nvPr/>
          </p:nvSpPr>
          <p:spPr>
            <a:xfrm>
              <a:off x="592298" y="4605086"/>
              <a:ext cx="3771481" cy="404896"/>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lvl="1" indent="0">
                <a:spcBef>
                  <a:spcPts val="0"/>
                </a:spcBef>
                <a:buNone/>
              </a:pPr>
              <a:r>
                <a:rPr lang="en-US" sz="1000" b="1" dirty="0">
                  <a:solidFill>
                    <a:schemeClr val="accent1"/>
                  </a:solidFill>
                </a:rPr>
                <a:t>World Market Capitalization—International Developed</a:t>
              </a:r>
            </a:p>
            <a:p>
              <a:pPr marL="0" lvl="1" indent="0">
                <a:spcBef>
                  <a:spcPts val="0"/>
                </a:spcBef>
                <a:buNone/>
              </a:pPr>
              <a:endParaRPr lang="en-US" sz="1000" b="1" dirty="0">
                <a:solidFill>
                  <a:schemeClr val="accent1"/>
                </a:solidFill>
              </a:endParaRPr>
            </a:p>
          </p:txBody>
        </p:sp>
      </p:grpSp>
      <p:grpSp>
        <p:nvGrpSpPr>
          <p:cNvPr id="30" name="Group 29">
            <a:extLst>
              <a:ext uri="{FF2B5EF4-FFF2-40B4-BE49-F238E27FC236}">
                <a16:creationId xmlns:a16="http://schemas.microsoft.com/office/drawing/2014/main" id="{80B931D6-F7A3-4733-B8C9-6D6B7DA8B092}"/>
              </a:ext>
            </a:extLst>
          </p:cNvPr>
          <p:cNvGrpSpPr/>
          <p:nvPr/>
        </p:nvGrpSpPr>
        <p:grpSpPr>
          <a:xfrm>
            <a:off x="3420600" y="2599294"/>
            <a:ext cx="3875088" cy="342590"/>
            <a:chOff x="4635169" y="1826708"/>
            <a:chExt cx="4441437" cy="342590"/>
          </a:xfrm>
        </p:grpSpPr>
        <p:sp>
          <p:nvSpPr>
            <p:cNvPr id="31" name="Content Placeholder 9">
              <a:extLst>
                <a:ext uri="{FF2B5EF4-FFF2-40B4-BE49-F238E27FC236}">
                  <a16:creationId xmlns:a16="http://schemas.microsoft.com/office/drawing/2014/main" id="{4FB92D35-2DF5-47A1-AAB0-91932E8A6819}"/>
                </a:ext>
              </a:extLst>
            </p:cNvPr>
            <p:cNvSpPr txBox="1">
              <a:spLocks/>
            </p:cNvSpPr>
            <p:nvPr/>
          </p:nvSpPr>
          <p:spPr>
            <a:xfrm>
              <a:off x="4635169" y="1826708"/>
              <a:ext cx="4441437" cy="342590"/>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lvl="1" indent="0">
                <a:spcBef>
                  <a:spcPts val="0"/>
                </a:spcBef>
                <a:buNone/>
              </a:pPr>
              <a:r>
                <a:rPr lang="en-US" sz="1000" b="1" dirty="0">
                  <a:solidFill>
                    <a:schemeClr val="accent1"/>
                  </a:solidFill>
                </a:rPr>
                <a:t>Ranked Returns (%)</a:t>
              </a:r>
            </a:p>
            <a:p>
              <a:pPr>
                <a:spcBef>
                  <a:spcPts val="0"/>
                </a:spcBef>
              </a:pPr>
              <a:endParaRPr lang="en-US" sz="1000" b="1" dirty="0">
                <a:solidFill>
                  <a:schemeClr val="accent1"/>
                </a:solidFill>
              </a:endParaRPr>
            </a:p>
          </p:txBody>
        </p:sp>
        <p:cxnSp>
          <p:nvCxnSpPr>
            <p:cNvPr id="34" name="Straight Connector 33">
              <a:extLst>
                <a:ext uri="{FF2B5EF4-FFF2-40B4-BE49-F238E27FC236}">
                  <a16:creationId xmlns:a16="http://schemas.microsoft.com/office/drawing/2014/main" id="{D7A1E8EB-F28E-4276-B744-E2CAE6BEDC80}"/>
                </a:ext>
              </a:extLst>
            </p:cNvPr>
            <p:cNvCxnSpPr>
              <a:cxnSpLocks/>
            </p:cNvCxnSpPr>
            <p:nvPr/>
          </p:nvCxnSpPr>
          <p:spPr>
            <a:xfrm flipV="1">
              <a:off x="4724400" y="2060930"/>
              <a:ext cx="4318470" cy="1"/>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sp>
        <p:nvSpPr>
          <p:cNvPr id="27" name="Content Placeholder 23">
            <a:extLst>
              <a:ext uri="{FF2B5EF4-FFF2-40B4-BE49-F238E27FC236}">
                <a16:creationId xmlns:a16="http://schemas.microsoft.com/office/drawing/2014/main" id="{68862BF7-9CDD-48B9-99BC-8E0E5C31CB01}"/>
              </a:ext>
            </a:extLst>
          </p:cNvPr>
          <p:cNvSpPr txBox="1">
            <a:spLocks/>
          </p:cNvSpPr>
          <p:nvPr/>
        </p:nvSpPr>
        <p:spPr>
          <a:xfrm>
            <a:off x="3411119" y="6274255"/>
            <a:ext cx="2916814" cy="355735"/>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lvl="1" indent="0">
              <a:spcBef>
                <a:spcPts val="0"/>
              </a:spcBef>
              <a:buNone/>
            </a:pPr>
            <a:r>
              <a:rPr lang="en-US" sz="1000" b="1" dirty="0">
                <a:solidFill>
                  <a:schemeClr val="accent1"/>
                </a:solidFill>
              </a:rPr>
              <a:t>Period Returns (%) </a:t>
            </a:r>
          </a:p>
        </p:txBody>
      </p:sp>
      <p:cxnSp>
        <p:nvCxnSpPr>
          <p:cNvPr id="39" name="Straight Connector 38">
            <a:extLst>
              <a:ext uri="{FF2B5EF4-FFF2-40B4-BE49-F238E27FC236}">
                <a16:creationId xmlns:a16="http://schemas.microsoft.com/office/drawing/2014/main" id="{0D04EB04-D34C-456B-AF4F-72A5819D258B}"/>
              </a:ext>
            </a:extLst>
          </p:cNvPr>
          <p:cNvCxnSpPr>
            <a:cxnSpLocks/>
          </p:cNvCxnSpPr>
          <p:nvPr/>
        </p:nvCxnSpPr>
        <p:spPr>
          <a:xfrm flipV="1">
            <a:off x="3498453" y="6517989"/>
            <a:ext cx="3767801" cy="1"/>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aphicFrame>
        <p:nvGraphicFramePr>
          <p:cNvPr id="41" name="Table 40">
            <a:extLst>
              <a:ext uri="{FF2B5EF4-FFF2-40B4-BE49-F238E27FC236}">
                <a16:creationId xmlns:a16="http://schemas.microsoft.com/office/drawing/2014/main" id="{BD8990B6-7D9B-4E28-B65D-C6702729D3BC}"/>
              </a:ext>
            </a:extLst>
          </p:cNvPr>
          <p:cNvGraphicFramePr>
            <a:graphicFrameLocks noGrp="1"/>
          </p:cNvGraphicFramePr>
          <p:nvPr>
            <p:extLst>
              <p:ext uri="{D42A27DB-BD31-4B8C-83A1-F6EECF244321}">
                <p14:modId xmlns:p14="http://schemas.microsoft.com/office/powerpoint/2010/main" val="475390438"/>
              </p:ext>
            </p:extLst>
          </p:nvPr>
        </p:nvGraphicFramePr>
        <p:xfrm>
          <a:off x="3505201" y="6557360"/>
          <a:ext cx="3767799" cy="1200497"/>
        </p:xfrm>
        <a:graphic>
          <a:graphicData uri="http://schemas.openxmlformats.org/drawingml/2006/table">
            <a:tbl>
              <a:tblPr>
                <a:tableStyleId>{5C22544A-7EE6-4342-B048-85BDC9FD1C3A}</a:tableStyleId>
              </a:tblPr>
              <a:tblGrid>
                <a:gridCol w="781287">
                  <a:extLst>
                    <a:ext uri="{9D8B030D-6E8A-4147-A177-3AD203B41FA5}">
                      <a16:colId xmlns:a16="http://schemas.microsoft.com/office/drawing/2014/main" val="20000"/>
                    </a:ext>
                  </a:extLst>
                </a:gridCol>
                <a:gridCol w="497752">
                  <a:extLst>
                    <a:ext uri="{9D8B030D-6E8A-4147-A177-3AD203B41FA5}">
                      <a16:colId xmlns:a16="http://schemas.microsoft.com/office/drawing/2014/main" val="851030634"/>
                    </a:ext>
                  </a:extLst>
                </a:gridCol>
                <a:gridCol w="497752">
                  <a:extLst>
                    <a:ext uri="{9D8B030D-6E8A-4147-A177-3AD203B41FA5}">
                      <a16:colId xmlns:a16="http://schemas.microsoft.com/office/drawing/2014/main" val="2214412017"/>
                    </a:ext>
                  </a:extLst>
                </a:gridCol>
                <a:gridCol w="497752">
                  <a:extLst>
                    <a:ext uri="{9D8B030D-6E8A-4147-A177-3AD203B41FA5}">
                      <a16:colId xmlns:a16="http://schemas.microsoft.com/office/drawing/2014/main" val="20001"/>
                    </a:ext>
                  </a:extLst>
                </a:gridCol>
                <a:gridCol w="497752">
                  <a:extLst>
                    <a:ext uri="{9D8B030D-6E8A-4147-A177-3AD203B41FA5}">
                      <a16:colId xmlns:a16="http://schemas.microsoft.com/office/drawing/2014/main" val="20003"/>
                    </a:ext>
                  </a:extLst>
                </a:gridCol>
                <a:gridCol w="497752">
                  <a:extLst>
                    <a:ext uri="{9D8B030D-6E8A-4147-A177-3AD203B41FA5}">
                      <a16:colId xmlns:a16="http://schemas.microsoft.com/office/drawing/2014/main" val="20004"/>
                    </a:ext>
                  </a:extLst>
                </a:gridCol>
                <a:gridCol w="497752">
                  <a:extLst>
                    <a:ext uri="{9D8B030D-6E8A-4147-A177-3AD203B41FA5}">
                      <a16:colId xmlns:a16="http://schemas.microsoft.com/office/drawing/2014/main" val="20005"/>
                    </a:ext>
                  </a:extLst>
                </a:gridCol>
              </a:tblGrid>
              <a:tr h="0">
                <a:tc>
                  <a:txBody>
                    <a:bodyPr/>
                    <a:lstStyle/>
                    <a:p>
                      <a:endParaRPr lang="en-GB" sz="500" dirty="0"/>
                    </a:p>
                  </a:txBody>
                  <a:tcPr marL="8959" marR="8959" marT="8959" marB="0" anchor="b">
                    <a:noFill/>
                  </a:tcPr>
                </a:tc>
                <a:tc>
                  <a:txBody>
                    <a:bodyPr/>
                    <a:lstStyle/>
                    <a:p>
                      <a:pPr algn="r" fontAlgn="b"/>
                      <a:endParaRPr lang="en-GB" sz="500" b="0" i="0" u="none" strike="noStrike" dirty="0">
                        <a:solidFill>
                          <a:srgbClr val="000000"/>
                        </a:solidFill>
                        <a:effectLst/>
                        <a:latin typeface="+mn-lt"/>
                      </a:endParaRPr>
                    </a:p>
                  </a:txBody>
                  <a:tcPr marL="8959" marR="107513" marT="8959" marB="0" anchor="b">
                    <a:noFill/>
                  </a:tcPr>
                </a:tc>
                <a:tc>
                  <a:txBody>
                    <a:bodyPr/>
                    <a:lstStyle/>
                    <a:p>
                      <a:pPr algn="r" fontAlgn="b"/>
                      <a:endParaRPr lang="en-GB" sz="500" b="0" i="0" u="none" strike="noStrike" dirty="0">
                        <a:solidFill>
                          <a:srgbClr val="000000"/>
                        </a:solidFill>
                        <a:effectLst/>
                        <a:latin typeface="+mn-lt"/>
                      </a:endParaRPr>
                    </a:p>
                  </a:txBody>
                  <a:tcPr marL="8959" marR="107513" marT="8959" marB="0" anchor="b">
                    <a:noFill/>
                  </a:tcPr>
                </a:tc>
                <a:tc>
                  <a:txBody>
                    <a:bodyPr/>
                    <a:lstStyle/>
                    <a:p>
                      <a:pPr algn="r" fontAlgn="b"/>
                      <a:r>
                        <a:rPr lang="en-GB" sz="500" u="none" strike="noStrike" dirty="0">
                          <a:effectLst/>
                          <a:latin typeface="+mn-lt"/>
                        </a:rPr>
                        <a:t> </a:t>
                      </a:r>
                      <a:endParaRPr lang="en-GB" sz="500" b="0" i="0" u="none" strike="noStrike" dirty="0">
                        <a:solidFill>
                          <a:srgbClr val="000000"/>
                        </a:solidFill>
                        <a:effectLst/>
                        <a:latin typeface="+mn-lt"/>
                      </a:endParaRPr>
                    </a:p>
                  </a:txBody>
                  <a:tcPr marL="8959" marR="107513" marT="8959" marB="0" anchor="b">
                    <a:noFill/>
                  </a:tcPr>
                </a:tc>
                <a:tc gridSpan="3">
                  <a:txBody>
                    <a:bodyPr/>
                    <a:lstStyle/>
                    <a:p>
                      <a:pPr marL="0" marR="0" lvl="0" indent="0" algn="ctr" defTabSz="1018824" rtl="0" eaLnBrk="1" fontAlgn="b" latinLnBrk="0" hangingPunct="1">
                        <a:lnSpc>
                          <a:spcPct val="100000"/>
                        </a:lnSpc>
                        <a:spcBef>
                          <a:spcPts val="0"/>
                        </a:spcBef>
                        <a:spcAft>
                          <a:spcPts val="0"/>
                        </a:spcAft>
                        <a:buClrTx/>
                        <a:buSzTx/>
                        <a:buFontTx/>
                        <a:buNone/>
                        <a:tabLst/>
                        <a:defRPr/>
                      </a:pPr>
                      <a:r>
                        <a:rPr lang="en-GB" sz="700" u="none" strike="noStrike" dirty="0">
                          <a:effectLst/>
                          <a:latin typeface="+mn-lt"/>
                        </a:rPr>
                        <a:t>Annualized</a:t>
                      </a:r>
                      <a:endParaRPr lang="en-GB" sz="700" b="0" i="1" u="none" strike="noStrike" dirty="0">
                        <a:solidFill>
                          <a:srgbClr val="000000"/>
                        </a:solidFill>
                        <a:effectLst/>
                        <a:latin typeface="+mn-lt"/>
                      </a:endParaRPr>
                    </a:p>
                  </a:txBody>
                  <a:tcPr marL="0" marR="0" marT="0" marB="9144" anchor="b">
                    <a:lnB w="9525" cap="flat" cmpd="sng" algn="ctr">
                      <a:solidFill>
                        <a:schemeClr val="tx1">
                          <a:lumMod val="75000"/>
                          <a:lumOff val="25000"/>
                        </a:schemeClr>
                      </a:solidFill>
                      <a:prstDash val="solid"/>
                      <a:round/>
                      <a:headEnd type="none" w="med" len="med"/>
                      <a:tailEnd type="none" w="med" len="med"/>
                    </a:lnB>
                    <a:noFill/>
                  </a:tcPr>
                </a:tc>
                <a:tc hMerge="1">
                  <a:txBody>
                    <a:bodyPr/>
                    <a:lstStyle/>
                    <a:p>
                      <a:pPr marL="0" marR="0" lvl="0" indent="0" algn="r" defTabSz="1018824" rtl="0" eaLnBrk="1" fontAlgn="b" latinLnBrk="0" hangingPunct="1">
                        <a:lnSpc>
                          <a:spcPct val="100000"/>
                        </a:lnSpc>
                        <a:spcBef>
                          <a:spcPts val="0"/>
                        </a:spcBef>
                        <a:spcAft>
                          <a:spcPts val="0"/>
                        </a:spcAft>
                        <a:buClrTx/>
                        <a:buSzTx/>
                        <a:buFontTx/>
                        <a:buNone/>
                        <a:tabLst/>
                        <a:defRPr/>
                      </a:pPr>
                      <a:r>
                        <a:rPr lang="en-GB" sz="800" u="none" strike="noStrike" dirty="0">
                          <a:effectLst/>
                          <a:latin typeface="+mn-lt"/>
                        </a:rPr>
                        <a:t>* Annualized</a:t>
                      </a:r>
                      <a:endParaRPr lang="en-GB" sz="800" b="0" i="1" u="none" strike="noStrike" dirty="0">
                        <a:solidFill>
                          <a:srgbClr val="000000"/>
                        </a:solidFill>
                        <a:effectLst/>
                        <a:latin typeface="+mn-lt"/>
                      </a:endParaRPr>
                    </a:p>
                  </a:txBody>
                  <a:tcPr marL="8959" marR="8959" marT="8959" marB="0">
                    <a:noFill/>
                  </a:tcPr>
                </a:tc>
                <a:tc hMerge="1">
                  <a:txBody>
                    <a:bodyPr/>
                    <a:lstStyle/>
                    <a:p>
                      <a:endParaRPr lang="en-GB"/>
                    </a:p>
                  </a:txBody>
                  <a:tcPr/>
                </a:tc>
                <a:extLst>
                  <a:ext uri="{0D108BD9-81ED-4DB2-BD59-A6C34878D82A}">
                    <a16:rowId xmlns:a16="http://schemas.microsoft.com/office/drawing/2014/main" val="10000"/>
                  </a:ext>
                </a:extLst>
              </a:tr>
              <a:tr h="211897">
                <a:tc>
                  <a:txBody>
                    <a:bodyPr/>
                    <a:lstStyle/>
                    <a:p>
                      <a:pPr algn="l" fontAlgn="ctr"/>
                      <a:r>
                        <a:rPr lang="en-US" sz="800" b="0" i="0" u="none" strike="noStrike" dirty="0">
                          <a:solidFill>
                            <a:schemeClr val="dk1"/>
                          </a:solidFill>
                          <a:effectLst/>
                          <a:latin typeface="+mn-lt"/>
                        </a:rPr>
                        <a:t>Asset Class</a:t>
                      </a:r>
                      <a:endParaRPr lang="en-GB" sz="800" b="0" i="0" u="none" strike="noStrike" dirty="0">
                        <a:solidFill>
                          <a:srgbClr val="000000"/>
                        </a:solidFill>
                        <a:effectLst/>
                        <a:latin typeface="+mn-lt"/>
                      </a:endParaRPr>
                    </a:p>
                  </a:txBody>
                  <a:tcPr marL="46800" marR="8959" marT="8959" marB="0" anchor="ctr">
                    <a:solidFill>
                      <a:schemeClr val="bg1">
                        <a:lumMod val="85000"/>
                      </a:schemeClr>
                    </a:solidFill>
                  </a:tcPr>
                </a:tc>
                <a:tc>
                  <a:txBody>
                    <a:bodyPr/>
                    <a:lstStyle/>
                    <a:p>
                      <a:pPr algn="ctr" fontAlgn="ctr"/>
                      <a:r>
                        <a:rPr lang="en-GB" sz="800" b="0" i="0" u="none" strike="noStrike" dirty="0">
                          <a:solidFill>
                            <a:srgbClr val="000000"/>
                          </a:solidFill>
                          <a:effectLst/>
                          <a:latin typeface="+mn-lt"/>
                        </a:rPr>
                        <a:t>QTR</a:t>
                      </a:r>
                    </a:p>
                  </a:txBody>
                  <a:tcPr marL="0" marR="0" marT="0" marB="0" anchor="ctr">
                    <a:solidFill>
                      <a:schemeClr val="bg1">
                        <a:lumMod val="85000"/>
                      </a:schemeClr>
                    </a:solidFill>
                  </a:tcPr>
                </a:tc>
                <a:tc>
                  <a:txBody>
                    <a:bodyPr/>
                    <a:lstStyle/>
                    <a:p>
                      <a:pPr algn="ctr" fontAlgn="ctr"/>
                      <a:r>
                        <a:rPr lang="en-GB" sz="800" b="0" i="0" u="none" strike="noStrike" dirty="0">
                          <a:solidFill>
                            <a:srgbClr val="000000"/>
                          </a:solidFill>
                          <a:effectLst/>
                          <a:latin typeface="+mn-lt"/>
                        </a:rPr>
                        <a:t>YTD</a:t>
                      </a:r>
                    </a:p>
                  </a:txBody>
                  <a:tcPr marL="0" marR="0" marT="0" marB="0" anchor="ctr">
                    <a:solidFill>
                      <a:schemeClr val="bg1">
                        <a:lumMod val="85000"/>
                      </a:schemeClr>
                    </a:solidFill>
                  </a:tcPr>
                </a:tc>
                <a:tc>
                  <a:txBody>
                    <a:bodyPr/>
                    <a:lstStyle/>
                    <a:p>
                      <a:pPr algn="ctr" fontAlgn="ctr"/>
                      <a:r>
                        <a:rPr lang="en-GB" sz="800" b="0" i="0" u="none" strike="noStrike" dirty="0">
                          <a:solidFill>
                            <a:schemeClr val="dk1"/>
                          </a:solidFill>
                          <a:effectLst/>
                          <a:latin typeface="+mn-lt"/>
                        </a:rPr>
                        <a:t>1 Year</a:t>
                      </a:r>
                      <a:endParaRPr lang="en-GB" sz="800" b="0" i="0" u="none" strike="noStrike" dirty="0">
                        <a:solidFill>
                          <a:srgbClr val="000000"/>
                        </a:solidFill>
                        <a:effectLst/>
                        <a:latin typeface="+mn-lt"/>
                      </a:endParaRPr>
                    </a:p>
                  </a:txBody>
                  <a:tcPr marL="0" marR="0" marT="0" marB="0" anchor="ctr">
                    <a:solidFill>
                      <a:schemeClr val="bg1">
                        <a:lumMod val="85000"/>
                      </a:schemeClr>
                    </a:solidFill>
                  </a:tcPr>
                </a:tc>
                <a:tc>
                  <a:txBody>
                    <a:bodyPr/>
                    <a:lstStyle/>
                    <a:p>
                      <a:pPr algn="ctr" fontAlgn="ctr"/>
                      <a:r>
                        <a:rPr lang="en-GB" sz="800" u="none" strike="noStrike" dirty="0">
                          <a:effectLst/>
                          <a:latin typeface="+mn-lt"/>
                        </a:rPr>
                        <a:t>3 Years</a:t>
                      </a:r>
                      <a:endParaRPr lang="en-GB" sz="800" b="0" i="0" u="none" strike="noStrike" dirty="0">
                        <a:solidFill>
                          <a:srgbClr val="000000"/>
                        </a:solidFill>
                        <a:effectLst/>
                        <a:latin typeface="+mn-lt"/>
                      </a:endParaRPr>
                    </a:p>
                  </a:txBody>
                  <a:tcPr marL="0" marR="0" marT="0" marB="0" anchor="ctr">
                    <a:lnT w="9525" cap="flat" cmpd="sng" algn="ctr">
                      <a:solidFill>
                        <a:schemeClr val="tx1">
                          <a:lumMod val="75000"/>
                          <a:lumOff val="25000"/>
                        </a:schemeClr>
                      </a:solidFill>
                      <a:prstDash val="solid"/>
                      <a:round/>
                      <a:headEnd type="none" w="med" len="med"/>
                      <a:tailEnd type="none" w="med" len="med"/>
                    </a:lnT>
                    <a:solidFill>
                      <a:schemeClr val="bg1">
                        <a:lumMod val="85000"/>
                      </a:schemeClr>
                    </a:solidFill>
                  </a:tcPr>
                </a:tc>
                <a:tc>
                  <a:txBody>
                    <a:bodyPr/>
                    <a:lstStyle/>
                    <a:p>
                      <a:pPr algn="ctr" fontAlgn="ctr"/>
                      <a:r>
                        <a:rPr lang="en-GB" sz="800" u="none" strike="noStrike" dirty="0">
                          <a:effectLst/>
                          <a:latin typeface="+mn-lt"/>
                        </a:rPr>
                        <a:t>5 Years</a:t>
                      </a:r>
                      <a:endParaRPr lang="en-GB" sz="800" b="0" i="0" u="none" strike="noStrike" dirty="0">
                        <a:solidFill>
                          <a:srgbClr val="000000"/>
                        </a:solidFill>
                        <a:effectLst/>
                        <a:latin typeface="+mn-lt"/>
                      </a:endParaRPr>
                    </a:p>
                  </a:txBody>
                  <a:tcPr marL="0" marR="0" marT="0" marB="0" anchor="ctr">
                    <a:lnT w="9525" cap="flat" cmpd="sng" algn="ctr">
                      <a:solidFill>
                        <a:schemeClr val="tx1">
                          <a:lumMod val="75000"/>
                          <a:lumOff val="25000"/>
                        </a:schemeClr>
                      </a:solidFill>
                      <a:prstDash val="solid"/>
                      <a:round/>
                      <a:headEnd type="none" w="med" len="med"/>
                      <a:tailEnd type="none" w="med" len="med"/>
                    </a:lnT>
                    <a:solidFill>
                      <a:schemeClr val="bg1">
                        <a:lumMod val="85000"/>
                      </a:schemeClr>
                    </a:solidFill>
                  </a:tcPr>
                </a:tc>
                <a:tc>
                  <a:txBody>
                    <a:bodyPr/>
                    <a:lstStyle/>
                    <a:p>
                      <a:pPr algn="ctr" fontAlgn="ctr"/>
                      <a:r>
                        <a:rPr lang="en-GB" sz="800" u="none" strike="noStrike" dirty="0">
                          <a:effectLst/>
                          <a:latin typeface="+mn-lt"/>
                        </a:rPr>
                        <a:t>10 Years</a:t>
                      </a:r>
                      <a:endParaRPr lang="en-GB" sz="800" b="0" i="0" u="none" strike="noStrike" dirty="0">
                        <a:solidFill>
                          <a:srgbClr val="000000"/>
                        </a:solidFill>
                        <a:effectLst/>
                        <a:latin typeface="+mn-lt"/>
                      </a:endParaRPr>
                    </a:p>
                  </a:txBody>
                  <a:tcPr marL="0" marR="0" marT="0" marB="0" anchor="ctr">
                    <a:lnT w="9525" cap="flat" cmpd="sng" algn="ctr">
                      <a:solidFill>
                        <a:schemeClr val="tx1">
                          <a:lumMod val="75000"/>
                          <a:lumOff val="25000"/>
                        </a:schemeClr>
                      </a:solidFill>
                      <a:prstDash val="solid"/>
                      <a:round/>
                      <a:headEnd type="none" w="med" len="med"/>
                      <a:tailEnd type="none" w="med" len="med"/>
                    </a:lnT>
                    <a:solidFill>
                      <a:schemeClr val="bg1">
                        <a:lumMod val="85000"/>
                      </a:schemeClr>
                    </a:solidFill>
                  </a:tcPr>
                </a:tc>
                <a:extLst>
                  <a:ext uri="{0D108BD9-81ED-4DB2-BD59-A6C34878D82A}">
                    <a16:rowId xmlns:a16="http://schemas.microsoft.com/office/drawing/2014/main" val="10002"/>
                  </a:ext>
                </a:extLst>
              </a:tr>
              <a:tr h="218194">
                <a:tc>
                  <a:txBody>
                    <a:bodyPr/>
                    <a:lstStyle/>
                    <a:p>
                      <a:pPr algn="l" fontAlgn="b"/>
                      <a:r>
                        <a:rPr lang="en-US" sz="900" b="0" i="0" u="none" strike="noStrike" kern="1200" dirty="0">
                          <a:solidFill>
                            <a:srgbClr val="000000"/>
                          </a:solidFill>
                          <a:effectLst/>
                          <a:latin typeface="+mn-lt"/>
                          <a:ea typeface="+mn-ea"/>
                          <a:cs typeface="+mn-cs"/>
                        </a:rPr>
                        <a:t>Value</a:t>
                      </a:r>
                    </a:p>
                  </a:txBody>
                  <a:tcPr marL="46800" marR="7168" marT="7168" marB="0" anchor="ctr">
                    <a:noFill/>
                  </a:tcPr>
                </a:tc>
                <a:tc>
                  <a:txBody>
                    <a:bodyPr/>
                    <a:lstStyle/>
                    <a:p>
                      <a:pPr algn="ctr" fontAlgn="b"/>
                      <a:r>
                        <a:rPr lang="en-GB" sz="900" b="0" i="0" u="none" strike="noStrike">
                          <a:solidFill>
                            <a:schemeClr val="tx1"/>
                          </a:solidFill>
                          <a:effectLst/>
                          <a:latin typeface="+mn-lt"/>
                        </a:rPr>
                        <a:t>0.19</a:t>
                      </a:r>
                      <a:endParaRPr lang="en-GB" sz="900" b="0" i="0" u="none" strike="noStrike" dirty="0">
                        <a:solidFill>
                          <a:schemeClr val="tx1"/>
                        </a:solidFill>
                        <a:effectLst/>
                        <a:latin typeface="+mn-lt"/>
                      </a:endParaRPr>
                    </a:p>
                  </a:txBody>
                  <a:tcPr marL="0" marR="0" marT="0" marB="0" anchor="ctr">
                    <a:noFill/>
                  </a:tcPr>
                </a:tc>
                <a:tc>
                  <a:txBody>
                    <a:bodyPr/>
                    <a:lstStyle/>
                    <a:p>
                      <a:pPr algn="ctr" fontAlgn="b"/>
                      <a:r>
                        <a:rPr lang="en-GB" sz="900" b="0" i="0" u="none" strike="noStrike">
                          <a:solidFill>
                            <a:schemeClr val="tx1"/>
                          </a:solidFill>
                          <a:effectLst/>
                          <a:latin typeface="+mn-lt"/>
                        </a:rPr>
                        <a:t>9.13</a:t>
                      </a:r>
                      <a:endParaRPr lang="en-GB" sz="900" b="0" i="0" u="none" strike="noStrike" dirty="0">
                        <a:solidFill>
                          <a:schemeClr val="tx1"/>
                        </a:solidFill>
                        <a:effectLst/>
                        <a:latin typeface="+mn-lt"/>
                      </a:endParaRPr>
                    </a:p>
                  </a:txBody>
                  <a:tcPr marL="0" marR="0" marT="0" marB="0" anchor="ctr">
                    <a:noFill/>
                  </a:tcPr>
                </a:tc>
                <a:tc>
                  <a:txBody>
                    <a:bodyPr/>
                    <a:lstStyle/>
                    <a:p>
                      <a:pPr algn="ctr" fontAlgn="b"/>
                      <a:r>
                        <a:rPr lang="en-GB" sz="900" b="0" i="0" u="none" strike="noStrike">
                          <a:solidFill>
                            <a:schemeClr val="tx1"/>
                          </a:solidFill>
                          <a:effectLst/>
                          <a:latin typeface="+mn-lt"/>
                        </a:rPr>
                        <a:t>28.89</a:t>
                      </a:r>
                      <a:endParaRPr lang="en-GB" sz="900" b="0" i="0" u="none" strike="noStrike" dirty="0">
                        <a:solidFill>
                          <a:schemeClr val="tx1"/>
                        </a:solidFill>
                        <a:effectLst/>
                        <a:latin typeface="+mn-lt"/>
                      </a:endParaRPr>
                    </a:p>
                  </a:txBody>
                  <a:tcPr marL="0" marR="0" marT="0" marB="0" anchor="ctr">
                    <a:noFill/>
                  </a:tcPr>
                </a:tc>
                <a:tc>
                  <a:txBody>
                    <a:bodyPr/>
                    <a:lstStyle/>
                    <a:p>
                      <a:pPr algn="ctr" fontAlgn="b"/>
                      <a:r>
                        <a:rPr lang="en-GB" sz="900" b="0" i="0" u="none" strike="noStrike">
                          <a:solidFill>
                            <a:schemeClr val="tx1"/>
                          </a:solidFill>
                          <a:effectLst/>
                          <a:latin typeface="+mn-lt"/>
                        </a:rPr>
                        <a:t>11.64</a:t>
                      </a:r>
                      <a:endParaRPr lang="en-GB" sz="900" b="0" i="0" u="none" strike="noStrike" dirty="0">
                        <a:solidFill>
                          <a:schemeClr val="tx1"/>
                        </a:solidFill>
                        <a:effectLst/>
                        <a:latin typeface="+mn-lt"/>
                      </a:endParaRPr>
                    </a:p>
                  </a:txBody>
                  <a:tcPr marL="0" marR="0" marT="0" marB="0" anchor="ctr">
                    <a:noFill/>
                  </a:tcPr>
                </a:tc>
                <a:tc>
                  <a:txBody>
                    <a:bodyPr/>
                    <a:lstStyle/>
                    <a:p>
                      <a:pPr algn="ctr" fontAlgn="b"/>
                      <a:r>
                        <a:rPr lang="en-GB" sz="900" b="0" i="0" u="none" strike="noStrike">
                          <a:solidFill>
                            <a:srgbClr val="000000"/>
                          </a:solidFill>
                          <a:effectLst/>
                          <a:latin typeface="+mn-lt"/>
                        </a:rPr>
                        <a:t>3.05</a:t>
                      </a:r>
                      <a:endParaRPr lang="en-GB" sz="900" b="0" i="0" u="none" strike="noStrike" dirty="0">
                        <a:solidFill>
                          <a:srgbClr val="000000"/>
                        </a:solidFill>
                        <a:effectLst/>
                        <a:latin typeface="+mn-lt"/>
                      </a:endParaRPr>
                    </a:p>
                  </a:txBody>
                  <a:tcPr marL="0" marR="0" marT="0" marB="0" anchor="ctr">
                    <a:noFill/>
                  </a:tcPr>
                </a:tc>
                <a:tc>
                  <a:txBody>
                    <a:bodyPr/>
                    <a:lstStyle/>
                    <a:p>
                      <a:pPr algn="ctr" fontAlgn="b"/>
                      <a:r>
                        <a:rPr lang="en-GB" sz="900" b="0" i="0" u="none" strike="noStrike">
                          <a:solidFill>
                            <a:srgbClr val="000000"/>
                          </a:solidFill>
                          <a:effectLst/>
                          <a:latin typeface="+mn-lt"/>
                        </a:rPr>
                        <a:t>3.05</a:t>
                      </a:r>
                      <a:endParaRPr lang="en-GB" sz="900" b="0" i="0" u="none" strike="noStrike" dirty="0">
                        <a:solidFill>
                          <a:srgbClr val="000000"/>
                        </a:solidFill>
                        <a:effectLst/>
                        <a:latin typeface="+mn-lt"/>
                      </a:endParaRPr>
                    </a:p>
                  </a:txBody>
                  <a:tcPr marL="0" marR="0" marT="0" marB="0" anchor="ctr">
                    <a:noFill/>
                  </a:tcPr>
                </a:tc>
                <a:extLst>
                  <a:ext uri="{0D108BD9-81ED-4DB2-BD59-A6C34878D82A}">
                    <a16:rowId xmlns:a16="http://schemas.microsoft.com/office/drawing/2014/main" val="10003"/>
                  </a:ext>
                </a:extLst>
              </a:tr>
              <a:tr h="218194">
                <a:tc>
                  <a:txBody>
                    <a:bodyPr/>
                    <a:lstStyle/>
                    <a:p>
                      <a:pPr algn="l" fontAlgn="b"/>
                      <a:r>
                        <a:rPr lang="en-GB" sz="900" b="0" i="0" u="none" strike="noStrike" kern="1200">
                          <a:solidFill>
                            <a:srgbClr val="000000"/>
                          </a:solidFill>
                          <a:effectLst/>
                          <a:latin typeface="+mn-lt"/>
                          <a:ea typeface="+mn-ea"/>
                          <a:cs typeface="+mn-cs"/>
                        </a:rPr>
                        <a:t>Small Cap</a:t>
                      </a:r>
                      <a:endParaRPr lang="en-US" sz="900" b="0" i="0" u="none" strike="noStrike" kern="1200" dirty="0">
                        <a:solidFill>
                          <a:srgbClr val="000000"/>
                        </a:solidFill>
                        <a:effectLst/>
                        <a:latin typeface="+mn-lt"/>
                        <a:ea typeface="+mn-ea"/>
                        <a:cs typeface="+mn-cs"/>
                      </a:endParaRPr>
                    </a:p>
                  </a:txBody>
                  <a:tcPr marL="46800" marR="7168" marT="7168" marB="0" anchor="ctr">
                    <a:noFill/>
                  </a:tcPr>
                </a:tc>
                <a:tc>
                  <a:txBody>
                    <a:bodyPr/>
                    <a:lstStyle/>
                    <a:p>
                      <a:pPr algn="ctr" fontAlgn="b"/>
                      <a:r>
                        <a:rPr lang="en-GB" sz="900" b="0" i="0" u="none" strike="noStrike" dirty="0">
                          <a:solidFill>
                            <a:srgbClr val="C00000"/>
                          </a:solidFill>
                          <a:effectLst/>
                          <a:latin typeface="+mn-lt"/>
                        </a:rPr>
                        <a:t>-3.48</a:t>
                      </a:r>
                    </a:p>
                  </a:txBody>
                  <a:tcPr marL="0" marR="0" marT="0" marB="0" anchor="ctr">
                    <a:noFill/>
                  </a:tcPr>
                </a:tc>
                <a:tc>
                  <a:txBody>
                    <a:bodyPr/>
                    <a:lstStyle/>
                    <a:p>
                      <a:pPr algn="ctr" fontAlgn="b"/>
                      <a:r>
                        <a:rPr lang="en-GB" sz="900" b="0" i="0" u="none" strike="noStrike">
                          <a:solidFill>
                            <a:schemeClr val="tx1"/>
                          </a:solidFill>
                          <a:effectLst/>
                          <a:latin typeface="+mn-lt"/>
                        </a:rPr>
                        <a:t>1.83</a:t>
                      </a:r>
                      <a:endParaRPr lang="en-GB" sz="900" b="0" i="0" u="none" strike="noStrike" dirty="0">
                        <a:solidFill>
                          <a:schemeClr val="tx1"/>
                        </a:solidFill>
                        <a:effectLst/>
                        <a:latin typeface="+mn-lt"/>
                      </a:endParaRPr>
                    </a:p>
                  </a:txBody>
                  <a:tcPr marL="0" marR="0" marT="0" marB="0" anchor="ctr">
                    <a:noFill/>
                  </a:tcPr>
                </a:tc>
                <a:tc>
                  <a:txBody>
                    <a:bodyPr/>
                    <a:lstStyle/>
                    <a:p>
                      <a:pPr algn="ctr" fontAlgn="b"/>
                      <a:r>
                        <a:rPr lang="en-GB" sz="900" b="0" i="0" u="none" strike="noStrike">
                          <a:solidFill>
                            <a:schemeClr val="tx1"/>
                          </a:solidFill>
                          <a:effectLst/>
                          <a:latin typeface="+mn-lt"/>
                        </a:rPr>
                        <a:t>17.32</a:t>
                      </a:r>
                      <a:endParaRPr lang="en-GB" sz="900" b="0" i="0" u="none" strike="noStrike" dirty="0">
                        <a:solidFill>
                          <a:schemeClr val="tx1"/>
                        </a:solidFill>
                        <a:effectLst/>
                        <a:latin typeface="+mn-lt"/>
                      </a:endParaRPr>
                    </a:p>
                  </a:txBody>
                  <a:tcPr marL="0" marR="0" marT="0" marB="0" anchor="ctr">
                    <a:noFill/>
                  </a:tcPr>
                </a:tc>
                <a:tc>
                  <a:txBody>
                    <a:bodyPr/>
                    <a:lstStyle/>
                    <a:p>
                      <a:pPr algn="ctr" fontAlgn="b"/>
                      <a:r>
                        <a:rPr lang="en-GB" sz="900" b="0" i="0" u="none" strike="noStrike">
                          <a:solidFill>
                            <a:schemeClr val="tx1"/>
                          </a:solidFill>
                          <a:effectLst/>
                          <a:latin typeface="+mn-lt"/>
                        </a:rPr>
                        <a:t>1.85</a:t>
                      </a:r>
                      <a:endParaRPr lang="en-GB" sz="900" b="0" i="0" u="none" strike="noStrike" dirty="0">
                        <a:solidFill>
                          <a:schemeClr val="tx1"/>
                        </a:solidFill>
                        <a:effectLst/>
                        <a:latin typeface="+mn-lt"/>
                      </a:endParaRPr>
                    </a:p>
                  </a:txBody>
                  <a:tcPr marL="0" marR="0" marT="0" marB="0" anchor="ctr">
                    <a:noFill/>
                  </a:tcPr>
                </a:tc>
                <a:tc>
                  <a:txBody>
                    <a:bodyPr/>
                    <a:lstStyle/>
                    <a:p>
                      <a:pPr algn="ctr" fontAlgn="b"/>
                      <a:r>
                        <a:rPr lang="en-GB" sz="900" b="0" i="0" u="none" strike="noStrike">
                          <a:solidFill>
                            <a:schemeClr val="tx1"/>
                          </a:solidFill>
                          <a:effectLst/>
                          <a:latin typeface="+mn-lt"/>
                        </a:rPr>
                        <a:t>1.28</a:t>
                      </a:r>
                      <a:endParaRPr lang="en-GB" sz="900" b="0" i="0" u="none" strike="noStrike" dirty="0">
                        <a:solidFill>
                          <a:schemeClr val="tx1"/>
                        </a:solidFill>
                        <a:effectLst/>
                        <a:latin typeface="+mn-lt"/>
                      </a:endParaRPr>
                    </a:p>
                  </a:txBody>
                  <a:tcPr marL="0" marR="0" marT="0" marB="0" anchor="ctr">
                    <a:noFill/>
                  </a:tcPr>
                </a:tc>
                <a:tc>
                  <a:txBody>
                    <a:bodyPr/>
                    <a:lstStyle/>
                    <a:p>
                      <a:pPr algn="ctr" fontAlgn="b"/>
                      <a:r>
                        <a:rPr lang="en-GB" sz="900" b="0" i="0" u="none" strike="noStrike">
                          <a:solidFill>
                            <a:srgbClr val="000000"/>
                          </a:solidFill>
                          <a:effectLst/>
                          <a:latin typeface="+mn-lt"/>
                        </a:rPr>
                        <a:t>4.13</a:t>
                      </a:r>
                      <a:endParaRPr lang="en-GB" sz="900" b="0" i="0" u="none" strike="noStrike" dirty="0">
                        <a:solidFill>
                          <a:srgbClr val="000000"/>
                        </a:solidFill>
                        <a:effectLst/>
                        <a:latin typeface="+mn-lt"/>
                      </a:endParaRPr>
                    </a:p>
                  </a:txBody>
                  <a:tcPr marL="0" marR="0" marT="0" marB="0" anchor="ctr">
                    <a:noFill/>
                  </a:tcPr>
                </a:tc>
                <a:extLst>
                  <a:ext uri="{0D108BD9-81ED-4DB2-BD59-A6C34878D82A}">
                    <a16:rowId xmlns:a16="http://schemas.microsoft.com/office/drawing/2014/main" val="10004"/>
                  </a:ext>
                </a:extLst>
              </a:tr>
              <a:tr h="218194">
                <a:tc>
                  <a:txBody>
                    <a:bodyPr/>
                    <a:lstStyle/>
                    <a:p>
                      <a:pPr algn="l" fontAlgn="b"/>
                      <a:r>
                        <a:rPr lang="en-GB" sz="900" b="0" i="0" u="none" strike="noStrike" kern="1200">
                          <a:solidFill>
                            <a:srgbClr val="000000"/>
                          </a:solidFill>
                          <a:effectLst/>
                          <a:latin typeface="+mn-lt"/>
                          <a:ea typeface="+mn-ea"/>
                          <a:cs typeface="+mn-cs"/>
                        </a:rPr>
                        <a:t>Large Cap</a:t>
                      </a:r>
                      <a:endParaRPr lang="en-GB" sz="900" b="0" i="0" u="none" strike="noStrike" kern="1200" dirty="0">
                        <a:solidFill>
                          <a:srgbClr val="000000"/>
                        </a:solidFill>
                        <a:effectLst/>
                        <a:latin typeface="+mn-lt"/>
                        <a:ea typeface="+mn-ea"/>
                        <a:cs typeface="+mn-cs"/>
                      </a:endParaRPr>
                    </a:p>
                  </a:txBody>
                  <a:tcPr marL="46800" marR="7168" marT="7168" marB="0" anchor="ctr">
                    <a:noFill/>
                  </a:tcPr>
                </a:tc>
                <a:tc>
                  <a:txBody>
                    <a:bodyPr/>
                    <a:lstStyle/>
                    <a:p>
                      <a:pPr algn="ctr" fontAlgn="b"/>
                      <a:r>
                        <a:rPr lang="en-GB" sz="900" b="0" i="0" u="none" strike="noStrike" dirty="0">
                          <a:solidFill>
                            <a:srgbClr val="C00000"/>
                          </a:solidFill>
                          <a:effectLst/>
                          <a:latin typeface="+mn-lt"/>
                        </a:rPr>
                        <a:t>-4.10</a:t>
                      </a:r>
                    </a:p>
                  </a:txBody>
                  <a:tcPr marL="0" marR="0" marT="0" marB="0" anchor="ctr">
                    <a:noFill/>
                  </a:tcPr>
                </a:tc>
                <a:tc>
                  <a:txBody>
                    <a:bodyPr/>
                    <a:lstStyle/>
                    <a:p>
                      <a:pPr algn="ctr" fontAlgn="b"/>
                      <a:r>
                        <a:rPr lang="en-GB" sz="900" b="0" i="0" u="none" strike="noStrike">
                          <a:solidFill>
                            <a:schemeClr val="tx1"/>
                          </a:solidFill>
                          <a:effectLst/>
                          <a:latin typeface="+mn-lt"/>
                        </a:rPr>
                        <a:t>6.73</a:t>
                      </a:r>
                      <a:endParaRPr lang="en-GB" sz="900" b="0" i="0" u="none" strike="noStrike" dirty="0">
                        <a:solidFill>
                          <a:schemeClr val="tx1"/>
                        </a:solidFill>
                        <a:effectLst/>
                        <a:latin typeface="+mn-lt"/>
                      </a:endParaRPr>
                    </a:p>
                  </a:txBody>
                  <a:tcPr marL="0" marR="0" marT="0" marB="0" anchor="ctr">
                    <a:noFill/>
                  </a:tcPr>
                </a:tc>
                <a:tc>
                  <a:txBody>
                    <a:bodyPr/>
                    <a:lstStyle/>
                    <a:p>
                      <a:pPr algn="ctr" fontAlgn="b"/>
                      <a:r>
                        <a:rPr lang="en-GB" sz="900" b="0" i="0" u="none" strike="noStrike">
                          <a:solidFill>
                            <a:schemeClr val="tx1"/>
                          </a:solidFill>
                          <a:effectLst/>
                          <a:latin typeface="+mn-lt"/>
                        </a:rPr>
                        <a:t>24.00</a:t>
                      </a:r>
                      <a:endParaRPr lang="en-GB" sz="900" b="0" i="0" u="none" strike="noStrike" dirty="0">
                        <a:solidFill>
                          <a:schemeClr val="tx1"/>
                        </a:solidFill>
                        <a:effectLst/>
                        <a:latin typeface="+mn-lt"/>
                      </a:endParaRPr>
                    </a:p>
                  </a:txBody>
                  <a:tcPr marL="0" marR="0" marT="0" marB="0" anchor="ctr">
                    <a:noFill/>
                  </a:tcPr>
                </a:tc>
                <a:tc>
                  <a:txBody>
                    <a:bodyPr/>
                    <a:lstStyle/>
                    <a:p>
                      <a:pPr algn="ctr" fontAlgn="b"/>
                      <a:r>
                        <a:rPr lang="en-GB" sz="900" b="0" i="0" u="none" strike="noStrike">
                          <a:solidFill>
                            <a:schemeClr val="tx1"/>
                          </a:solidFill>
                          <a:effectLst/>
                          <a:latin typeface="+mn-lt"/>
                        </a:rPr>
                        <a:t>6.07</a:t>
                      </a:r>
                      <a:endParaRPr lang="en-GB" sz="900" b="0" i="0" u="none" strike="noStrike" dirty="0">
                        <a:solidFill>
                          <a:schemeClr val="tx1"/>
                        </a:solidFill>
                        <a:effectLst/>
                        <a:latin typeface="+mn-lt"/>
                      </a:endParaRPr>
                    </a:p>
                  </a:txBody>
                  <a:tcPr marL="0" marR="0" marT="0" marB="0" anchor="ctr">
                    <a:noFill/>
                  </a:tcPr>
                </a:tc>
                <a:tc>
                  <a:txBody>
                    <a:bodyPr/>
                    <a:lstStyle/>
                    <a:p>
                      <a:pPr algn="ctr" fontAlgn="b"/>
                      <a:r>
                        <a:rPr lang="en-GB" sz="900" b="0" i="0" u="none" strike="noStrike">
                          <a:solidFill>
                            <a:schemeClr val="tx1"/>
                          </a:solidFill>
                          <a:effectLst/>
                          <a:latin typeface="+mn-lt"/>
                        </a:rPr>
                        <a:t>3.44</a:t>
                      </a:r>
                      <a:endParaRPr lang="en-GB" sz="900" b="0" i="0" u="none" strike="noStrike" dirty="0">
                        <a:solidFill>
                          <a:schemeClr val="tx1"/>
                        </a:solidFill>
                        <a:effectLst/>
                        <a:latin typeface="+mn-lt"/>
                      </a:endParaRPr>
                    </a:p>
                  </a:txBody>
                  <a:tcPr marL="0" marR="0" marT="0" marB="0" anchor="ctr">
                    <a:noFill/>
                  </a:tcPr>
                </a:tc>
                <a:tc>
                  <a:txBody>
                    <a:bodyPr/>
                    <a:lstStyle/>
                    <a:p>
                      <a:pPr algn="ctr" fontAlgn="b"/>
                      <a:r>
                        <a:rPr lang="en-GB" sz="900" b="0" i="0" u="none" strike="noStrike">
                          <a:solidFill>
                            <a:srgbClr val="000000"/>
                          </a:solidFill>
                          <a:effectLst/>
                          <a:latin typeface="+mn-lt"/>
                        </a:rPr>
                        <a:t>3.84</a:t>
                      </a:r>
                      <a:endParaRPr lang="en-GB" sz="900" b="0" i="0" u="none" strike="noStrike" dirty="0">
                        <a:solidFill>
                          <a:srgbClr val="000000"/>
                        </a:solidFill>
                        <a:effectLst/>
                        <a:latin typeface="+mn-lt"/>
                      </a:endParaRPr>
                    </a:p>
                  </a:txBody>
                  <a:tcPr marL="0" marR="0" marT="0" marB="0" anchor="ctr">
                    <a:noFill/>
                  </a:tcPr>
                </a:tc>
                <a:extLst>
                  <a:ext uri="{0D108BD9-81ED-4DB2-BD59-A6C34878D82A}">
                    <a16:rowId xmlns:a16="http://schemas.microsoft.com/office/drawing/2014/main" val="10005"/>
                  </a:ext>
                </a:extLst>
              </a:tr>
              <a:tr h="218194">
                <a:tc>
                  <a:txBody>
                    <a:bodyPr/>
                    <a:lstStyle/>
                    <a:p>
                      <a:pPr algn="l" fontAlgn="b"/>
                      <a:r>
                        <a:rPr lang="en-GB" sz="900" b="0" i="0" u="none" strike="noStrike" kern="1200">
                          <a:solidFill>
                            <a:srgbClr val="000000"/>
                          </a:solidFill>
                          <a:effectLst/>
                          <a:latin typeface="+mn-lt"/>
                          <a:ea typeface="+mn-ea"/>
                          <a:cs typeface="+mn-cs"/>
                        </a:rPr>
                        <a:t>Growth</a:t>
                      </a:r>
                      <a:endParaRPr lang="en-GB" sz="900" b="0" i="0" u="none" strike="noStrike" kern="1200" dirty="0">
                        <a:solidFill>
                          <a:srgbClr val="000000"/>
                        </a:solidFill>
                        <a:effectLst/>
                        <a:latin typeface="+mn-lt"/>
                        <a:ea typeface="+mn-ea"/>
                        <a:cs typeface="+mn-cs"/>
                      </a:endParaRPr>
                    </a:p>
                  </a:txBody>
                  <a:tcPr marL="46800" marR="7168" marT="7168" marB="0" anchor="ctr">
                    <a:noFill/>
                  </a:tcPr>
                </a:tc>
                <a:tc>
                  <a:txBody>
                    <a:bodyPr/>
                    <a:lstStyle/>
                    <a:p>
                      <a:pPr algn="ctr" fontAlgn="b"/>
                      <a:r>
                        <a:rPr lang="en-GB" sz="900" b="0" i="0" u="none" strike="noStrike" dirty="0">
                          <a:solidFill>
                            <a:srgbClr val="C00000"/>
                          </a:solidFill>
                          <a:effectLst/>
                          <a:latin typeface="+mn-lt"/>
                        </a:rPr>
                        <a:t>-8.24</a:t>
                      </a:r>
                    </a:p>
                  </a:txBody>
                  <a:tcPr marL="0" marR="0" marT="0" marB="0" anchor="ctr">
                    <a:noFill/>
                  </a:tcPr>
                </a:tc>
                <a:tc>
                  <a:txBody>
                    <a:bodyPr/>
                    <a:lstStyle/>
                    <a:p>
                      <a:pPr algn="ctr" fontAlgn="b"/>
                      <a:r>
                        <a:rPr lang="en-GB" sz="900" b="0" i="0" u="none" strike="noStrike">
                          <a:solidFill>
                            <a:schemeClr val="tx1"/>
                          </a:solidFill>
                          <a:effectLst/>
                          <a:latin typeface="+mn-lt"/>
                        </a:rPr>
                        <a:t>4.38</a:t>
                      </a:r>
                      <a:endParaRPr lang="en-GB" sz="900" b="0" i="0" u="none" strike="noStrike" dirty="0">
                        <a:solidFill>
                          <a:schemeClr val="tx1"/>
                        </a:solidFill>
                        <a:effectLst/>
                        <a:latin typeface="+mn-lt"/>
                      </a:endParaRPr>
                    </a:p>
                  </a:txBody>
                  <a:tcPr marL="0" marR="0" marT="0" marB="0" anchor="ctr">
                    <a:noFill/>
                  </a:tcPr>
                </a:tc>
                <a:tc>
                  <a:txBody>
                    <a:bodyPr/>
                    <a:lstStyle/>
                    <a:p>
                      <a:pPr algn="ctr" fontAlgn="b"/>
                      <a:r>
                        <a:rPr lang="en-GB" sz="900" b="0" i="0" u="none" strike="noStrike">
                          <a:solidFill>
                            <a:schemeClr val="tx1"/>
                          </a:solidFill>
                          <a:effectLst/>
                          <a:latin typeface="+mn-lt"/>
                        </a:rPr>
                        <a:t>19.27</a:t>
                      </a:r>
                      <a:endParaRPr lang="en-GB" sz="900" b="0" i="0" u="none" strike="noStrike" dirty="0">
                        <a:solidFill>
                          <a:schemeClr val="tx1"/>
                        </a:solidFill>
                        <a:effectLst/>
                        <a:latin typeface="+mn-lt"/>
                      </a:endParaRPr>
                    </a:p>
                  </a:txBody>
                  <a:tcPr marL="0" marR="0" marT="0" marB="0" anchor="ctr">
                    <a:noFill/>
                  </a:tcPr>
                </a:tc>
                <a:tc>
                  <a:txBody>
                    <a:bodyPr/>
                    <a:lstStyle/>
                    <a:p>
                      <a:pPr algn="ctr" fontAlgn="b"/>
                      <a:r>
                        <a:rPr lang="en-GB" sz="900" b="0" i="0" u="none" strike="noStrike">
                          <a:solidFill>
                            <a:schemeClr val="tx1"/>
                          </a:solidFill>
                          <a:effectLst/>
                          <a:latin typeface="+mn-lt"/>
                        </a:rPr>
                        <a:t>0.47</a:t>
                      </a:r>
                      <a:endParaRPr lang="en-GB" sz="900" b="0" i="0" u="none" strike="noStrike" dirty="0">
                        <a:solidFill>
                          <a:schemeClr val="tx1"/>
                        </a:solidFill>
                        <a:effectLst/>
                        <a:latin typeface="+mn-lt"/>
                      </a:endParaRPr>
                    </a:p>
                  </a:txBody>
                  <a:tcPr marL="0" marR="0" marT="0" marB="0" anchor="ctr">
                    <a:noFill/>
                  </a:tcPr>
                </a:tc>
                <a:tc>
                  <a:txBody>
                    <a:bodyPr/>
                    <a:lstStyle/>
                    <a:p>
                      <a:pPr algn="ctr" fontAlgn="b"/>
                      <a:r>
                        <a:rPr lang="en-GB" sz="900" b="0" i="0" u="none" strike="noStrike">
                          <a:solidFill>
                            <a:schemeClr val="tx1"/>
                          </a:solidFill>
                          <a:effectLst/>
                          <a:latin typeface="+mn-lt"/>
                        </a:rPr>
                        <a:t>3.37</a:t>
                      </a:r>
                      <a:endParaRPr lang="en-GB" sz="900" b="0" i="0" u="none" strike="noStrike" dirty="0">
                        <a:solidFill>
                          <a:schemeClr val="tx1"/>
                        </a:solidFill>
                        <a:effectLst/>
                        <a:latin typeface="+mn-lt"/>
                      </a:endParaRPr>
                    </a:p>
                  </a:txBody>
                  <a:tcPr marL="0" marR="0" marT="0" marB="0" anchor="ctr">
                    <a:noFill/>
                  </a:tcPr>
                </a:tc>
                <a:tc>
                  <a:txBody>
                    <a:bodyPr/>
                    <a:lstStyle/>
                    <a:p>
                      <a:pPr algn="ctr" fontAlgn="b"/>
                      <a:r>
                        <a:rPr lang="en-GB" sz="900" b="0" i="0" u="none" strike="noStrike" dirty="0">
                          <a:solidFill>
                            <a:srgbClr val="000000"/>
                          </a:solidFill>
                          <a:effectLst/>
                          <a:latin typeface="+mn-lt"/>
                        </a:rPr>
                        <a:t>4.36</a:t>
                      </a:r>
                    </a:p>
                  </a:txBody>
                  <a:tcPr marL="0" marR="0" marT="0" marB="0" anchor="ctr">
                    <a:noFill/>
                  </a:tcPr>
                </a:tc>
                <a:extLst>
                  <a:ext uri="{0D108BD9-81ED-4DB2-BD59-A6C34878D82A}">
                    <a16:rowId xmlns:a16="http://schemas.microsoft.com/office/drawing/2014/main" val="1870949891"/>
                  </a:ext>
                </a:extLst>
              </a:tr>
            </a:tbl>
          </a:graphicData>
        </a:graphic>
      </p:graphicFrame>
      <p:graphicFrame>
        <p:nvGraphicFramePr>
          <p:cNvPr id="9" name="Chart 8">
            <a:extLst>
              <a:ext uri="{FF2B5EF4-FFF2-40B4-BE49-F238E27FC236}">
                <a16:creationId xmlns:a16="http://schemas.microsoft.com/office/drawing/2014/main" id="{BBD456CD-ED53-4938-EA82-C1DE5417B5D8}"/>
              </a:ext>
            </a:extLst>
          </p:cNvPr>
          <p:cNvGraphicFramePr/>
          <p:nvPr>
            <p:extLst>
              <p:ext uri="{D42A27DB-BD31-4B8C-83A1-F6EECF244321}">
                <p14:modId xmlns:p14="http://schemas.microsoft.com/office/powerpoint/2010/main" val="975973004"/>
              </p:ext>
            </p:extLst>
          </p:nvPr>
        </p:nvGraphicFramePr>
        <p:xfrm>
          <a:off x="3510400" y="2830663"/>
          <a:ext cx="3767801" cy="2959605"/>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597085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ssetID" descr="svtx:content/slide/@id">
            <a:extLst>
              <a:ext uri="{FF2B5EF4-FFF2-40B4-BE49-F238E27FC236}">
                <a16:creationId xmlns:a16="http://schemas.microsoft.com/office/drawing/2014/main" id="{C888D075-50C9-DBC3-6C3E-0F030E04E19B}"/>
              </a:ext>
            </a:extLst>
          </p:cNvPr>
          <p:cNvSpPr txBox="1">
            <a:spLocks noGrp="1" noRot="1" noMove="1" noResize="1" noEditPoints="1" noAdjustHandles="1" noChangeArrowheads="1" noChangeShapeType="1"/>
          </p:cNvSpPr>
          <p:nvPr/>
        </p:nvSpPr>
        <p:spPr>
          <a:xfrm>
            <a:off x="5952931" y="9829800"/>
            <a:ext cx="1819469" cy="228600"/>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algn="r" defTabSz="1018824">
              <a:lnSpc>
                <a:spcPct val="110000"/>
              </a:lnSpc>
              <a:spcBef>
                <a:spcPts val="600"/>
              </a:spcBef>
            </a:pPr>
            <a:r>
              <a:rPr lang="en-US" sz="700" dirty="0">
                <a:solidFill>
                  <a:schemeClr val="bg1">
                    <a:lumMod val="50000"/>
                  </a:schemeClr>
                </a:solidFill>
                <a:latin typeface="Avenir LT 35 Light" panose="020B0303020000020003" pitchFamily="34" charset="0"/>
                <a:cs typeface="+mn-cs"/>
              </a:rPr>
              <a:t>135201</a:t>
            </a:r>
          </a:p>
        </p:txBody>
      </p:sp>
      <p:graphicFrame>
        <p:nvGraphicFramePr>
          <p:cNvPr id="21" name="Chart 20">
            <a:extLst>
              <a:ext uri="{FF2B5EF4-FFF2-40B4-BE49-F238E27FC236}">
                <a16:creationId xmlns:a16="http://schemas.microsoft.com/office/drawing/2014/main" id="{1B5E192F-9E26-47FA-8F31-3FBA43B227FF}"/>
              </a:ext>
            </a:extLst>
          </p:cNvPr>
          <p:cNvGraphicFramePr/>
          <p:nvPr>
            <p:extLst>
              <p:ext uri="{D42A27DB-BD31-4B8C-83A1-F6EECF244321}">
                <p14:modId xmlns:p14="http://schemas.microsoft.com/office/powerpoint/2010/main" val="533139879"/>
              </p:ext>
            </p:extLst>
          </p:nvPr>
        </p:nvGraphicFramePr>
        <p:xfrm>
          <a:off x="299696" y="6447526"/>
          <a:ext cx="3437965" cy="1763101"/>
        </p:xfrm>
        <a:graphic>
          <a:graphicData uri="http://schemas.openxmlformats.org/drawingml/2006/chart">
            <c:chart xmlns:c="http://schemas.openxmlformats.org/drawingml/2006/chart" xmlns:r="http://schemas.openxmlformats.org/officeDocument/2006/relationships" r:id="rId3"/>
          </a:graphicData>
        </a:graphic>
      </p:graphicFrame>
      <p:sp>
        <p:nvSpPr>
          <p:cNvPr id="3" name="Title 2"/>
          <p:cNvSpPr>
            <a:spLocks noGrp="1"/>
          </p:cNvSpPr>
          <p:nvPr>
            <p:ph type="title"/>
          </p:nvPr>
        </p:nvSpPr>
        <p:spPr>
          <a:noFill/>
        </p:spPr>
        <p:txBody>
          <a:bodyPr/>
          <a:lstStyle/>
          <a:p>
            <a:r>
              <a:rPr lang="en-US" dirty="0"/>
              <a:t>Emerging Markets Stocks</a:t>
            </a:r>
          </a:p>
        </p:txBody>
      </p:sp>
      <p:pic>
        <p:nvPicPr>
          <p:cNvPr id="9" name="Picture Placeholder 8" descr="A red and white logo&#10;&#10;Description automatically generated">
            <a:extLst>
              <a:ext uri="{FF2B5EF4-FFF2-40B4-BE49-F238E27FC236}">
                <a16:creationId xmlns:a16="http://schemas.microsoft.com/office/drawing/2014/main" id="{BB3F7320-E214-D431-F6F8-465B0CDB62DE}"/>
              </a:ext>
            </a:extLst>
          </p:cNvPr>
          <p:cNvPicPr>
            <a:picLocks noGrp="1" noChangeAspect="1"/>
          </p:cNvPicPr>
          <p:nvPr>
            <p:ph type="pic" sz="quarter" idx="13"/>
          </p:nvPr>
        </p:nvPicPr>
        <p:blipFill>
          <a:blip r:embed="rId4">
            <a:extLst>
              <a:ext uri="{28A0092B-C50C-407E-A947-70E740481C1C}">
                <a14:useLocalDpi xmlns:a14="http://schemas.microsoft.com/office/drawing/2010/main" val="0"/>
              </a:ext>
            </a:extLst>
          </a:blip>
          <a:srcRect l="10575" r="10575"/>
          <a:stretch>
            <a:fillRect/>
          </a:stretch>
        </p:blipFill>
        <p:spPr/>
      </p:pic>
      <p:sp>
        <p:nvSpPr>
          <p:cNvPr id="6" name="Text Placeholder 5"/>
          <p:cNvSpPr>
            <a:spLocks noGrp="1"/>
          </p:cNvSpPr>
          <p:nvPr>
            <p:ph type="body" sz="quarter" idx="14"/>
          </p:nvPr>
        </p:nvSpPr>
        <p:spPr/>
        <p:txBody>
          <a:bodyPr/>
          <a:lstStyle/>
          <a:p>
            <a:r>
              <a:rPr lang="en-US" dirty="0">
                <a:highlight>
                  <a:srgbClr val="FFFFFF"/>
                </a:highlight>
              </a:rPr>
              <a:t>Third quarter 2023 i</a:t>
            </a:r>
            <a:r>
              <a:rPr lang="en-US" dirty="0"/>
              <a:t>ndex returns</a:t>
            </a:r>
          </a:p>
        </p:txBody>
      </p:sp>
      <p:sp>
        <p:nvSpPr>
          <p:cNvPr id="8" name="Text Placeholder 7"/>
          <p:cNvSpPr>
            <a:spLocks noGrp="1"/>
          </p:cNvSpPr>
          <p:nvPr>
            <p:ph type="body" sz="quarter" idx="18"/>
          </p:nvPr>
        </p:nvSpPr>
        <p:spPr>
          <a:xfrm>
            <a:off x="429800" y="2604477"/>
            <a:ext cx="2745871" cy="2856523"/>
          </a:xfrm>
        </p:spPr>
        <p:txBody>
          <a:bodyPr/>
          <a:lstStyle/>
          <a:p>
            <a:r>
              <a:rPr lang="en-US" dirty="0"/>
              <a:t>Emerging markets posted negative returns for the quarter and outperformed both US and non-US developed markets.</a:t>
            </a:r>
          </a:p>
          <a:p>
            <a:r>
              <a:rPr lang="en-US" dirty="0"/>
              <a:t>Value outperformed growth.</a:t>
            </a:r>
          </a:p>
          <a:p>
            <a:r>
              <a:rPr lang="en-US" dirty="0"/>
              <a:t>Small caps outperformed large caps.</a:t>
            </a:r>
          </a:p>
        </p:txBody>
      </p:sp>
      <p:cxnSp>
        <p:nvCxnSpPr>
          <p:cNvPr id="15" name="Straight Connector 14"/>
          <p:cNvCxnSpPr/>
          <p:nvPr/>
        </p:nvCxnSpPr>
        <p:spPr>
          <a:xfrm>
            <a:off x="3311448" y="2650465"/>
            <a:ext cx="0" cy="5729447"/>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3" name="Text Placeholder 12"/>
          <p:cNvSpPr>
            <a:spLocks noGrp="1"/>
          </p:cNvSpPr>
          <p:nvPr>
            <p:ph type="body" sz="quarter" idx="15"/>
          </p:nvPr>
        </p:nvSpPr>
        <p:spPr>
          <a:xfrm>
            <a:off x="434226" y="9154646"/>
            <a:ext cx="6804774" cy="517712"/>
          </a:xfrm>
        </p:spPr>
        <p:txBody>
          <a:bodyPr/>
          <a:lstStyle/>
          <a:p>
            <a:r>
              <a:rPr lang="en-US" b="1" dirty="0"/>
              <a:t>Past performance is not a guarantee of future results. Indices are not available for direct investment. Index performance does not reflect the expenses associated with the management of an actual portfolio.</a:t>
            </a:r>
            <a:r>
              <a:rPr lang="en-US" dirty="0"/>
              <a:t> Market segment (index representation) as follows: Large Cap (MSCI Emerging Markets Index), Small Cap (MSCI Emerging Markets Small Cap Index), Value (MSCI Emerging Markets Value Index), and Growth (MSCI Emerging Markets Growth Index). All index returns are net of withholding tax on dividends. World Market Cap represented by Russell 3000 Index, MSCI World ex USA IMI Index, and MSCI Emerging Markets IMI Index. MSCI Emerging Markets IMI Index used as the proxy for the emerging market portion of the market. MSCI data © MSCI 2023, all rights reserved. Frank Russell Company is the source and owner of the trademarks, service marks, and copyrights related to the Russell Indexes. </a:t>
            </a:r>
          </a:p>
        </p:txBody>
      </p:sp>
      <p:sp>
        <p:nvSpPr>
          <p:cNvPr id="4" name="Slide Number Placeholder 3"/>
          <p:cNvSpPr>
            <a:spLocks noGrp="1"/>
          </p:cNvSpPr>
          <p:nvPr>
            <p:ph type="sldNum" sz="quarter" idx="12"/>
          </p:nvPr>
        </p:nvSpPr>
        <p:spPr/>
        <p:txBody>
          <a:bodyPr/>
          <a:lstStyle/>
          <a:p>
            <a:fld id="{66F6FF41-5833-4EBF-9145-362BCED2914A}" type="slidenum">
              <a:rPr lang="en-US" smtClean="0"/>
              <a:pPr/>
              <a:t>9</a:t>
            </a:fld>
            <a:endParaRPr lang="en-US" dirty="0"/>
          </a:p>
        </p:txBody>
      </p:sp>
      <p:grpSp>
        <p:nvGrpSpPr>
          <p:cNvPr id="12" name="Group 11">
            <a:extLst>
              <a:ext uri="{FF2B5EF4-FFF2-40B4-BE49-F238E27FC236}">
                <a16:creationId xmlns:a16="http://schemas.microsoft.com/office/drawing/2014/main" id="{BB5426D7-0F5B-4AF0-AA99-74981FCDC9DE}"/>
              </a:ext>
            </a:extLst>
          </p:cNvPr>
          <p:cNvGrpSpPr/>
          <p:nvPr/>
        </p:nvGrpSpPr>
        <p:grpSpPr>
          <a:xfrm>
            <a:off x="466409" y="6118321"/>
            <a:ext cx="2709262" cy="404896"/>
            <a:chOff x="596058" y="4608833"/>
            <a:chExt cx="3771481" cy="404896"/>
          </a:xfrm>
        </p:grpSpPr>
        <p:cxnSp>
          <p:nvCxnSpPr>
            <p:cNvPr id="16" name="Straight Connector 15">
              <a:extLst>
                <a:ext uri="{FF2B5EF4-FFF2-40B4-BE49-F238E27FC236}">
                  <a16:creationId xmlns:a16="http://schemas.microsoft.com/office/drawing/2014/main" id="{CC249B49-F6EF-4263-ABA8-201FD21C1E25}"/>
                </a:ext>
              </a:extLst>
            </p:cNvPr>
            <p:cNvCxnSpPr/>
            <p:nvPr/>
          </p:nvCxnSpPr>
          <p:spPr>
            <a:xfrm flipV="1">
              <a:off x="688974" y="5008998"/>
              <a:ext cx="3605214" cy="1"/>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8" name="Content Placeholder 10">
              <a:extLst>
                <a:ext uri="{FF2B5EF4-FFF2-40B4-BE49-F238E27FC236}">
                  <a16:creationId xmlns:a16="http://schemas.microsoft.com/office/drawing/2014/main" id="{13726950-6C28-4D0C-9ABB-59F54D972A4C}"/>
                </a:ext>
              </a:extLst>
            </p:cNvPr>
            <p:cNvSpPr txBox="1">
              <a:spLocks/>
            </p:cNvSpPr>
            <p:nvPr/>
          </p:nvSpPr>
          <p:spPr>
            <a:xfrm>
              <a:off x="596058" y="4608833"/>
              <a:ext cx="3771481" cy="404896"/>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lvl="1" indent="0">
                <a:spcBef>
                  <a:spcPts val="0"/>
                </a:spcBef>
                <a:buNone/>
              </a:pPr>
              <a:r>
                <a:rPr lang="en-US" sz="1000" b="1" dirty="0">
                  <a:solidFill>
                    <a:schemeClr val="accent1"/>
                  </a:solidFill>
                </a:rPr>
                <a:t>World Market Capitalization—</a:t>
              </a:r>
              <a:br>
                <a:rPr lang="en-US" sz="1000" b="1" dirty="0">
                  <a:solidFill>
                    <a:schemeClr val="accent1"/>
                  </a:solidFill>
                </a:rPr>
              </a:br>
              <a:r>
                <a:rPr lang="en-US" sz="1000" b="1" dirty="0">
                  <a:solidFill>
                    <a:schemeClr val="accent1"/>
                  </a:solidFill>
                </a:rPr>
                <a:t>Emerging Markets</a:t>
              </a:r>
            </a:p>
            <a:p>
              <a:pPr marL="0" lvl="1" indent="0">
                <a:spcBef>
                  <a:spcPts val="0"/>
                </a:spcBef>
                <a:buNone/>
              </a:pPr>
              <a:endParaRPr lang="en-US" sz="1000" b="1" dirty="0">
                <a:solidFill>
                  <a:schemeClr val="accent1"/>
                </a:solidFill>
              </a:endParaRPr>
            </a:p>
          </p:txBody>
        </p:sp>
      </p:grpSp>
      <p:grpSp>
        <p:nvGrpSpPr>
          <p:cNvPr id="27" name="Group 26">
            <a:extLst>
              <a:ext uri="{FF2B5EF4-FFF2-40B4-BE49-F238E27FC236}">
                <a16:creationId xmlns:a16="http://schemas.microsoft.com/office/drawing/2014/main" id="{C232C295-4765-490E-A091-7E2479E15DE8}"/>
              </a:ext>
            </a:extLst>
          </p:cNvPr>
          <p:cNvGrpSpPr/>
          <p:nvPr/>
        </p:nvGrpSpPr>
        <p:grpSpPr>
          <a:xfrm>
            <a:off x="3420600" y="2599294"/>
            <a:ext cx="3875088" cy="342590"/>
            <a:chOff x="4635169" y="1826708"/>
            <a:chExt cx="4441437" cy="342590"/>
          </a:xfrm>
        </p:grpSpPr>
        <p:sp>
          <p:nvSpPr>
            <p:cNvPr id="28" name="Content Placeholder 9">
              <a:extLst>
                <a:ext uri="{FF2B5EF4-FFF2-40B4-BE49-F238E27FC236}">
                  <a16:creationId xmlns:a16="http://schemas.microsoft.com/office/drawing/2014/main" id="{88D8ABA5-9579-4D0E-B32C-CF0A6FE77558}"/>
                </a:ext>
              </a:extLst>
            </p:cNvPr>
            <p:cNvSpPr txBox="1">
              <a:spLocks/>
            </p:cNvSpPr>
            <p:nvPr/>
          </p:nvSpPr>
          <p:spPr>
            <a:xfrm>
              <a:off x="4635169" y="1826708"/>
              <a:ext cx="4441437" cy="342590"/>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lvl="1" indent="0">
                <a:spcBef>
                  <a:spcPts val="0"/>
                </a:spcBef>
                <a:buNone/>
              </a:pPr>
              <a:r>
                <a:rPr lang="en-US" sz="1000" b="1" dirty="0">
                  <a:solidFill>
                    <a:schemeClr val="accent1"/>
                  </a:solidFill>
                </a:rPr>
                <a:t>Ranked Returns (%)</a:t>
              </a:r>
            </a:p>
            <a:p>
              <a:pPr>
                <a:spcBef>
                  <a:spcPts val="0"/>
                </a:spcBef>
              </a:pPr>
              <a:endParaRPr lang="en-US" sz="1000" b="1" dirty="0">
                <a:solidFill>
                  <a:schemeClr val="accent1"/>
                </a:solidFill>
              </a:endParaRPr>
            </a:p>
          </p:txBody>
        </p:sp>
        <p:cxnSp>
          <p:nvCxnSpPr>
            <p:cNvPr id="29" name="Straight Connector 28">
              <a:extLst>
                <a:ext uri="{FF2B5EF4-FFF2-40B4-BE49-F238E27FC236}">
                  <a16:creationId xmlns:a16="http://schemas.microsoft.com/office/drawing/2014/main" id="{5B1EE14A-8AB6-4E03-8A4E-E20490DA7E6D}"/>
                </a:ext>
              </a:extLst>
            </p:cNvPr>
            <p:cNvCxnSpPr>
              <a:cxnSpLocks/>
            </p:cNvCxnSpPr>
            <p:nvPr/>
          </p:nvCxnSpPr>
          <p:spPr>
            <a:xfrm flipV="1">
              <a:off x="4724400" y="2060930"/>
              <a:ext cx="4318470" cy="1"/>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sp>
        <p:nvSpPr>
          <p:cNvPr id="22" name="Content Placeholder 23">
            <a:extLst>
              <a:ext uri="{FF2B5EF4-FFF2-40B4-BE49-F238E27FC236}">
                <a16:creationId xmlns:a16="http://schemas.microsoft.com/office/drawing/2014/main" id="{6D084C30-098B-419D-BAA7-7150C7E9F2C8}"/>
              </a:ext>
            </a:extLst>
          </p:cNvPr>
          <p:cNvSpPr txBox="1">
            <a:spLocks/>
          </p:cNvSpPr>
          <p:nvPr/>
        </p:nvSpPr>
        <p:spPr>
          <a:xfrm>
            <a:off x="3411119" y="6274255"/>
            <a:ext cx="2916814" cy="355735"/>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lvl="1" indent="0">
              <a:spcBef>
                <a:spcPts val="0"/>
              </a:spcBef>
              <a:buNone/>
            </a:pPr>
            <a:r>
              <a:rPr lang="en-US" sz="1000" b="1" dirty="0">
                <a:solidFill>
                  <a:schemeClr val="accent1"/>
                </a:solidFill>
              </a:rPr>
              <a:t>Period Returns (%) </a:t>
            </a:r>
          </a:p>
        </p:txBody>
      </p:sp>
      <p:cxnSp>
        <p:nvCxnSpPr>
          <p:cNvPr id="23" name="Straight Connector 22">
            <a:extLst>
              <a:ext uri="{FF2B5EF4-FFF2-40B4-BE49-F238E27FC236}">
                <a16:creationId xmlns:a16="http://schemas.microsoft.com/office/drawing/2014/main" id="{5198C321-B4A9-49AD-BFA9-65F260C0104B}"/>
              </a:ext>
            </a:extLst>
          </p:cNvPr>
          <p:cNvCxnSpPr>
            <a:cxnSpLocks/>
          </p:cNvCxnSpPr>
          <p:nvPr/>
        </p:nvCxnSpPr>
        <p:spPr>
          <a:xfrm flipV="1">
            <a:off x="3498453" y="6517989"/>
            <a:ext cx="3767801" cy="1"/>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aphicFrame>
        <p:nvGraphicFramePr>
          <p:cNvPr id="24" name="Table 23">
            <a:extLst>
              <a:ext uri="{FF2B5EF4-FFF2-40B4-BE49-F238E27FC236}">
                <a16:creationId xmlns:a16="http://schemas.microsoft.com/office/drawing/2014/main" id="{C07E3CBE-B260-46E4-B89F-AB88F0E64DFE}"/>
              </a:ext>
            </a:extLst>
          </p:cNvPr>
          <p:cNvGraphicFramePr>
            <a:graphicFrameLocks noGrp="1"/>
          </p:cNvGraphicFramePr>
          <p:nvPr>
            <p:extLst>
              <p:ext uri="{D42A27DB-BD31-4B8C-83A1-F6EECF244321}">
                <p14:modId xmlns:p14="http://schemas.microsoft.com/office/powerpoint/2010/main" val="638257225"/>
              </p:ext>
            </p:extLst>
          </p:nvPr>
        </p:nvGraphicFramePr>
        <p:xfrm>
          <a:off x="3505201" y="6558229"/>
          <a:ext cx="3767801" cy="1201168"/>
        </p:xfrm>
        <a:graphic>
          <a:graphicData uri="http://schemas.openxmlformats.org/drawingml/2006/table">
            <a:tbl>
              <a:tblPr>
                <a:tableStyleId>{5C22544A-7EE6-4342-B048-85BDC9FD1C3A}</a:tableStyleId>
              </a:tblPr>
              <a:tblGrid>
                <a:gridCol w="781289">
                  <a:extLst>
                    <a:ext uri="{9D8B030D-6E8A-4147-A177-3AD203B41FA5}">
                      <a16:colId xmlns:a16="http://schemas.microsoft.com/office/drawing/2014/main" val="20000"/>
                    </a:ext>
                  </a:extLst>
                </a:gridCol>
                <a:gridCol w="497752">
                  <a:extLst>
                    <a:ext uri="{9D8B030D-6E8A-4147-A177-3AD203B41FA5}">
                      <a16:colId xmlns:a16="http://schemas.microsoft.com/office/drawing/2014/main" val="851030634"/>
                    </a:ext>
                  </a:extLst>
                </a:gridCol>
                <a:gridCol w="497752">
                  <a:extLst>
                    <a:ext uri="{9D8B030D-6E8A-4147-A177-3AD203B41FA5}">
                      <a16:colId xmlns:a16="http://schemas.microsoft.com/office/drawing/2014/main" val="1277282788"/>
                    </a:ext>
                  </a:extLst>
                </a:gridCol>
                <a:gridCol w="497752">
                  <a:extLst>
                    <a:ext uri="{9D8B030D-6E8A-4147-A177-3AD203B41FA5}">
                      <a16:colId xmlns:a16="http://schemas.microsoft.com/office/drawing/2014/main" val="20001"/>
                    </a:ext>
                  </a:extLst>
                </a:gridCol>
                <a:gridCol w="497752">
                  <a:extLst>
                    <a:ext uri="{9D8B030D-6E8A-4147-A177-3AD203B41FA5}">
                      <a16:colId xmlns:a16="http://schemas.microsoft.com/office/drawing/2014/main" val="20003"/>
                    </a:ext>
                  </a:extLst>
                </a:gridCol>
                <a:gridCol w="497752">
                  <a:extLst>
                    <a:ext uri="{9D8B030D-6E8A-4147-A177-3AD203B41FA5}">
                      <a16:colId xmlns:a16="http://schemas.microsoft.com/office/drawing/2014/main" val="20004"/>
                    </a:ext>
                  </a:extLst>
                </a:gridCol>
                <a:gridCol w="497752">
                  <a:extLst>
                    <a:ext uri="{9D8B030D-6E8A-4147-A177-3AD203B41FA5}">
                      <a16:colId xmlns:a16="http://schemas.microsoft.com/office/drawing/2014/main" val="20005"/>
                    </a:ext>
                  </a:extLst>
                </a:gridCol>
              </a:tblGrid>
              <a:tr h="0">
                <a:tc>
                  <a:txBody>
                    <a:bodyPr/>
                    <a:lstStyle/>
                    <a:p>
                      <a:endParaRPr lang="en-GB" sz="500" dirty="0"/>
                    </a:p>
                  </a:txBody>
                  <a:tcPr marL="8959" marR="8959" marT="8959" marB="0" anchor="b">
                    <a:noFill/>
                  </a:tcPr>
                </a:tc>
                <a:tc>
                  <a:txBody>
                    <a:bodyPr/>
                    <a:lstStyle/>
                    <a:p>
                      <a:pPr algn="r" fontAlgn="b"/>
                      <a:endParaRPr lang="en-GB" sz="500" b="0" i="0" u="none" strike="noStrike" dirty="0">
                        <a:solidFill>
                          <a:srgbClr val="000000"/>
                        </a:solidFill>
                        <a:effectLst/>
                        <a:latin typeface="+mn-lt"/>
                      </a:endParaRPr>
                    </a:p>
                  </a:txBody>
                  <a:tcPr marL="8959" marR="107513" marT="8959" marB="0" anchor="b">
                    <a:noFill/>
                  </a:tcPr>
                </a:tc>
                <a:tc>
                  <a:txBody>
                    <a:bodyPr/>
                    <a:lstStyle/>
                    <a:p>
                      <a:pPr algn="r" fontAlgn="b"/>
                      <a:endParaRPr lang="en-GB" sz="500" b="0" i="0" u="none" strike="noStrike" dirty="0">
                        <a:solidFill>
                          <a:srgbClr val="000000"/>
                        </a:solidFill>
                        <a:effectLst/>
                        <a:latin typeface="+mn-lt"/>
                      </a:endParaRPr>
                    </a:p>
                  </a:txBody>
                  <a:tcPr marL="8959" marR="107513" marT="8959" marB="0" anchor="b">
                    <a:noFill/>
                  </a:tcPr>
                </a:tc>
                <a:tc>
                  <a:txBody>
                    <a:bodyPr/>
                    <a:lstStyle/>
                    <a:p>
                      <a:pPr algn="r" fontAlgn="b"/>
                      <a:r>
                        <a:rPr lang="en-GB" sz="500" u="none" strike="noStrike" dirty="0">
                          <a:effectLst/>
                          <a:latin typeface="+mn-lt"/>
                        </a:rPr>
                        <a:t> </a:t>
                      </a:r>
                      <a:endParaRPr lang="en-GB" sz="500" b="0" i="0" u="none" strike="noStrike" dirty="0">
                        <a:solidFill>
                          <a:srgbClr val="000000"/>
                        </a:solidFill>
                        <a:effectLst/>
                        <a:latin typeface="+mn-lt"/>
                      </a:endParaRPr>
                    </a:p>
                  </a:txBody>
                  <a:tcPr marL="8959" marR="107513" marT="8959" marB="0" anchor="b">
                    <a:noFill/>
                  </a:tcPr>
                </a:tc>
                <a:tc gridSpan="3">
                  <a:txBody>
                    <a:bodyPr/>
                    <a:lstStyle/>
                    <a:p>
                      <a:pPr marL="0" marR="0" lvl="0" indent="0" algn="ctr" defTabSz="1018824" rtl="0" eaLnBrk="1" fontAlgn="b" latinLnBrk="0" hangingPunct="1">
                        <a:lnSpc>
                          <a:spcPct val="100000"/>
                        </a:lnSpc>
                        <a:spcBef>
                          <a:spcPts val="0"/>
                        </a:spcBef>
                        <a:spcAft>
                          <a:spcPts val="0"/>
                        </a:spcAft>
                        <a:buClrTx/>
                        <a:buSzTx/>
                        <a:buFontTx/>
                        <a:buNone/>
                        <a:tabLst/>
                        <a:defRPr/>
                      </a:pPr>
                      <a:r>
                        <a:rPr lang="en-GB" sz="700" u="none" strike="noStrike" dirty="0">
                          <a:effectLst/>
                          <a:latin typeface="+mn-lt"/>
                        </a:rPr>
                        <a:t>Annualized</a:t>
                      </a:r>
                      <a:endParaRPr lang="en-GB" sz="800" b="0" i="1" u="none" strike="noStrike" dirty="0">
                        <a:solidFill>
                          <a:srgbClr val="000000"/>
                        </a:solidFill>
                        <a:effectLst/>
                        <a:latin typeface="+mn-lt"/>
                      </a:endParaRPr>
                    </a:p>
                  </a:txBody>
                  <a:tcPr marL="0" marR="0" marT="0" marB="9144" anchor="b">
                    <a:lnB w="9525" cap="flat" cmpd="sng" algn="ctr">
                      <a:solidFill>
                        <a:schemeClr val="tx1">
                          <a:lumMod val="75000"/>
                          <a:lumOff val="25000"/>
                        </a:schemeClr>
                      </a:solidFill>
                      <a:prstDash val="solid"/>
                      <a:round/>
                      <a:headEnd type="none" w="med" len="med"/>
                      <a:tailEnd type="none" w="med" len="med"/>
                    </a:lnB>
                    <a:noFill/>
                  </a:tcPr>
                </a:tc>
                <a:tc hMerge="1">
                  <a:txBody>
                    <a:bodyPr/>
                    <a:lstStyle/>
                    <a:p>
                      <a:pPr marL="0" marR="0" lvl="0" indent="0" algn="r" defTabSz="1018824" rtl="0" eaLnBrk="1" fontAlgn="b" latinLnBrk="0" hangingPunct="1">
                        <a:lnSpc>
                          <a:spcPct val="100000"/>
                        </a:lnSpc>
                        <a:spcBef>
                          <a:spcPts val="0"/>
                        </a:spcBef>
                        <a:spcAft>
                          <a:spcPts val="0"/>
                        </a:spcAft>
                        <a:buClrTx/>
                        <a:buSzTx/>
                        <a:buFontTx/>
                        <a:buNone/>
                        <a:tabLst/>
                        <a:defRPr/>
                      </a:pPr>
                      <a:r>
                        <a:rPr lang="en-GB" sz="800" u="none" strike="noStrike" dirty="0">
                          <a:effectLst/>
                          <a:latin typeface="+mn-lt"/>
                        </a:rPr>
                        <a:t>Annualized</a:t>
                      </a:r>
                      <a:endParaRPr lang="en-GB" sz="800" b="0" i="1" u="none" strike="noStrike" dirty="0">
                        <a:solidFill>
                          <a:srgbClr val="000000"/>
                        </a:solidFill>
                        <a:effectLst/>
                        <a:latin typeface="+mn-lt"/>
                      </a:endParaRPr>
                    </a:p>
                  </a:txBody>
                  <a:tcPr marL="8959" marR="8959" marT="8959" marB="0">
                    <a:noFill/>
                  </a:tcPr>
                </a:tc>
                <a:tc hMerge="1">
                  <a:txBody>
                    <a:bodyPr/>
                    <a:lstStyle/>
                    <a:p>
                      <a:endParaRPr lang="en-GB"/>
                    </a:p>
                  </a:txBody>
                  <a:tcPr/>
                </a:tc>
                <a:extLst>
                  <a:ext uri="{0D108BD9-81ED-4DB2-BD59-A6C34878D82A}">
                    <a16:rowId xmlns:a16="http://schemas.microsoft.com/office/drawing/2014/main" val="10000"/>
                  </a:ext>
                </a:extLst>
              </a:tr>
              <a:tr h="212568">
                <a:tc>
                  <a:txBody>
                    <a:bodyPr/>
                    <a:lstStyle/>
                    <a:p>
                      <a:pPr algn="l" fontAlgn="ctr"/>
                      <a:r>
                        <a:rPr lang="en-US" sz="800" b="0" i="0" u="none" strike="noStrike" dirty="0">
                          <a:solidFill>
                            <a:schemeClr val="dk1"/>
                          </a:solidFill>
                          <a:effectLst/>
                          <a:latin typeface="+mn-lt"/>
                        </a:rPr>
                        <a:t>Asset Class</a:t>
                      </a:r>
                      <a:endParaRPr lang="en-GB" sz="800" b="0" i="0" u="none" strike="noStrike" dirty="0">
                        <a:solidFill>
                          <a:srgbClr val="000000"/>
                        </a:solidFill>
                        <a:effectLst/>
                        <a:latin typeface="+mn-lt"/>
                      </a:endParaRPr>
                    </a:p>
                  </a:txBody>
                  <a:tcPr marL="46800" marR="8959" marT="8959" marB="0" anchor="ctr">
                    <a:solidFill>
                      <a:schemeClr val="bg1">
                        <a:lumMod val="85000"/>
                      </a:schemeClr>
                    </a:solidFill>
                  </a:tcPr>
                </a:tc>
                <a:tc>
                  <a:txBody>
                    <a:bodyPr/>
                    <a:lstStyle/>
                    <a:p>
                      <a:pPr algn="ctr" fontAlgn="ctr"/>
                      <a:r>
                        <a:rPr lang="en-GB" sz="800" b="0" i="0" u="none" strike="noStrike" dirty="0">
                          <a:solidFill>
                            <a:srgbClr val="000000"/>
                          </a:solidFill>
                          <a:effectLst/>
                          <a:latin typeface="+mn-lt"/>
                        </a:rPr>
                        <a:t>QTR</a:t>
                      </a:r>
                    </a:p>
                  </a:txBody>
                  <a:tcPr marL="0" marR="0" marT="0" marB="0" anchor="ctr">
                    <a:solidFill>
                      <a:schemeClr val="bg1">
                        <a:lumMod val="85000"/>
                      </a:schemeClr>
                    </a:solidFill>
                  </a:tcPr>
                </a:tc>
                <a:tc>
                  <a:txBody>
                    <a:bodyPr/>
                    <a:lstStyle/>
                    <a:p>
                      <a:pPr algn="ctr" fontAlgn="ctr"/>
                      <a:r>
                        <a:rPr lang="en-GB" sz="800" b="0" i="0" u="none" strike="noStrike" dirty="0">
                          <a:solidFill>
                            <a:srgbClr val="000000"/>
                          </a:solidFill>
                          <a:effectLst/>
                          <a:latin typeface="+mn-lt"/>
                        </a:rPr>
                        <a:t>YTD</a:t>
                      </a:r>
                    </a:p>
                  </a:txBody>
                  <a:tcPr marL="0" marR="0" marT="0" marB="0" anchor="ctr">
                    <a:solidFill>
                      <a:schemeClr val="bg1">
                        <a:lumMod val="85000"/>
                      </a:schemeClr>
                    </a:solidFill>
                  </a:tcPr>
                </a:tc>
                <a:tc>
                  <a:txBody>
                    <a:bodyPr/>
                    <a:lstStyle/>
                    <a:p>
                      <a:pPr algn="ctr" fontAlgn="ctr"/>
                      <a:r>
                        <a:rPr lang="en-GB" sz="800" b="0" i="0" u="none" strike="noStrike" dirty="0">
                          <a:solidFill>
                            <a:schemeClr val="dk1"/>
                          </a:solidFill>
                          <a:effectLst/>
                          <a:latin typeface="+mn-lt"/>
                        </a:rPr>
                        <a:t>1 Year</a:t>
                      </a:r>
                      <a:endParaRPr lang="en-GB" sz="800" b="0" i="0" u="none" strike="noStrike" dirty="0">
                        <a:solidFill>
                          <a:srgbClr val="000000"/>
                        </a:solidFill>
                        <a:effectLst/>
                        <a:latin typeface="+mn-lt"/>
                      </a:endParaRPr>
                    </a:p>
                  </a:txBody>
                  <a:tcPr marL="0" marR="0" marT="0" marB="0" anchor="ctr">
                    <a:solidFill>
                      <a:schemeClr val="bg1">
                        <a:lumMod val="85000"/>
                      </a:schemeClr>
                    </a:solidFill>
                  </a:tcPr>
                </a:tc>
                <a:tc>
                  <a:txBody>
                    <a:bodyPr/>
                    <a:lstStyle/>
                    <a:p>
                      <a:pPr algn="ctr" fontAlgn="ctr"/>
                      <a:r>
                        <a:rPr lang="en-GB" sz="800" u="none" strike="noStrike" dirty="0">
                          <a:effectLst/>
                          <a:latin typeface="+mn-lt"/>
                        </a:rPr>
                        <a:t>3 Years</a:t>
                      </a:r>
                      <a:endParaRPr lang="en-GB" sz="800" b="0" i="0" u="none" strike="noStrike" dirty="0">
                        <a:solidFill>
                          <a:srgbClr val="000000"/>
                        </a:solidFill>
                        <a:effectLst/>
                        <a:latin typeface="+mn-lt"/>
                      </a:endParaRPr>
                    </a:p>
                  </a:txBody>
                  <a:tcPr marL="0" marR="0" marT="0" marB="0" anchor="ctr">
                    <a:lnT w="9525" cap="flat" cmpd="sng" algn="ctr">
                      <a:solidFill>
                        <a:schemeClr val="tx1">
                          <a:lumMod val="75000"/>
                          <a:lumOff val="25000"/>
                        </a:schemeClr>
                      </a:solidFill>
                      <a:prstDash val="solid"/>
                      <a:round/>
                      <a:headEnd type="none" w="med" len="med"/>
                      <a:tailEnd type="none" w="med" len="med"/>
                    </a:lnT>
                    <a:solidFill>
                      <a:schemeClr val="bg1">
                        <a:lumMod val="85000"/>
                      </a:schemeClr>
                    </a:solidFill>
                  </a:tcPr>
                </a:tc>
                <a:tc>
                  <a:txBody>
                    <a:bodyPr/>
                    <a:lstStyle/>
                    <a:p>
                      <a:pPr algn="ctr" fontAlgn="ctr"/>
                      <a:r>
                        <a:rPr lang="en-GB" sz="800" u="none" strike="noStrike" dirty="0">
                          <a:effectLst/>
                          <a:latin typeface="+mn-lt"/>
                        </a:rPr>
                        <a:t>5 Years</a:t>
                      </a:r>
                      <a:endParaRPr lang="en-GB" sz="800" b="0" i="0" u="none" strike="noStrike" dirty="0">
                        <a:solidFill>
                          <a:srgbClr val="000000"/>
                        </a:solidFill>
                        <a:effectLst/>
                        <a:latin typeface="+mn-lt"/>
                      </a:endParaRPr>
                    </a:p>
                  </a:txBody>
                  <a:tcPr marL="0" marR="0" marT="0" marB="0" anchor="ctr">
                    <a:lnT w="9525" cap="flat" cmpd="sng" algn="ctr">
                      <a:solidFill>
                        <a:schemeClr val="tx1">
                          <a:lumMod val="75000"/>
                          <a:lumOff val="25000"/>
                        </a:schemeClr>
                      </a:solidFill>
                      <a:prstDash val="solid"/>
                      <a:round/>
                      <a:headEnd type="none" w="med" len="med"/>
                      <a:tailEnd type="none" w="med" len="med"/>
                    </a:lnT>
                    <a:solidFill>
                      <a:schemeClr val="bg1">
                        <a:lumMod val="85000"/>
                      </a:schemeClr>
                    </a:solidFill>
                  </a:tcPr>
                </a:tc>
                <a:tc>
                  <a:txBody>
                    <a:bodyPr/>
                    <a:lstStyle/>
                    <a:p>
                      <a:pPr algn="ctr" fontAlgn="ctr"/>
                      <a:r>
                        <a:rPr lang="en-GB" sz="800" u="none" strike="noStrike" dirty="0">
                          <a:effectLst/>
                          <a:latin typeface="+mn-lt"/>
                        </a:rPr>
                        <a:t>10 Years</a:t>
                      </a:r>
                      <a:endParaRPr lang="en-GB" sz="800" b="0" i="0" u="none" strike="noStrike" dirty="0">
                        <a:solidFill>
                          <a:srgbClr val="000000"/>
                        </a:solidFill>
                        <a:effectLst/>
                        <a:latin typeface="+mn-lt"/>
                      </a:endParaRPr>
                    </a:p>
                  </a:txBody>
                  <a:tcPr marL="0" marR="0" marT="0" marB="0" anchor="ctr">
                    <a:lnT w="9525" cap="flat" cmpd="sng" algn="ctr">
                      <a:solidFill>
                        <a:schemeClr val="tx1">
                          <a:lumMod val="75000"/>
                          <a:lumOff val="25000"/>
                        </a:schemeClr>
                      </a:solidFill>
                      <a:prstDash val="solid"/>
                      <a:round/>
                      <a:headEnd type="none" w="med" len="med"/>
                      <a:tailEnd type="none" w="med" len="med"/>
                    </a:lnT>
                    <a:solidFill>
                      <a:schemeClr val="bg1">
                        <a:lumMod val="85000"/>
                      </a:schemeClr>
                    </a:solidFill>
                  </a:tcPr>
                </a:tc>
                <a:extLst>
                  <a:ext uri="{0D108BD9-81ED-4DB2-BD59-A6C34878D82A}">
                    <a16:rowId xmlns:a16="http://schemas.microsoft.com/office/drawing/2014/main" val="10002"/>
                  </a:ext>
                </a:extLst>
              </a:tr>
              <a:tr h="218194">
                <a:tc>
                  <a:txBody>
                    <a:bodyPr/>
                    <a:lstStyle/>
                    <a:p>
                      <a:pPr algn="l" fontAlgn="b"/>
                      <a:r>
                        <a:rPr lang="en-US" sz="900" b="0" i="0" u="none" strike="noStrike" kern="1200" dirty="0">
                          <a:solidFill>
                            <a:srgbClr val="000000"/>
                          </a:solidFill>
                          <a:effectLst/>
                          <a:latin typeface="+mn-lt"/>
                          <a:ea typeface="+mn-ea"/>
                          <a:cs typeface="+mn-cs"/>
                        </a:rPr>
                        <a:t>Small Cap</a:t>
                      </a:r>
                    </a:p>
                  </a:txBody>
                  <a:tcPr marL="46800" marR="7168" marT="7168" marB="0" anchor="ctr">
                    <a:noFill/>
                  </a:tcPr>
                </a:tc>
                <a:tc>
                  <a:txBody>
                    <a:bodyPr/>
                    <a:lstStyle/>
                    <a:p>
                      <a:pPr algn="ctr" fontAlgn="b"/>
                      <a:r>
                        <a:rPr lang="en-GB" sz="900" b="0" i="0" u="none" strike="noStrike">
                          <a:solidFill>
                            <a:schemeClr val="tx1"/>
                          </a:solidFill>
                          <a:effectLst/>
                          <a:latin typeface="+mn-lt"/>
                        </a:rPr>
                        <a:t>2.93</a:t>
                      </a:r>
                      <a:endParaRPr lang="en-GB" sz="900" b="0" i="0" u="none" strike="noStrike" dirty="0">
                        <a:solidFill>
                          <a:schemeClr val="tx1"/>
                        </a:solidFill>
                        <a:effectLst/>
                        <a:latin typeface="+mn-lt"/>
                      </a:endParaRPr>
                    </a:p>
                  </a:txBody>
                  <a:tcPr marL="0" marR="0" marT="0" marB="0" anchor="ctr">
                    <a:noFill/>
                  </a:tcPr>
                </a:tc>
                <a:tc>
                  <a:txBody>
                    <a:bodyPr/>
                    <a:lstStyle/>
                    <a:p>
                      <a:pPr algn="ctr" fontAlgn="b"/>
                      <a:r>
                        <a:rPr lang="en-GB" sz="900" b="0" i="0" u="none" strike="noStrike">
                          <a:solidFill>
                            <a:schemeClr val="tx1"/>
                          </a:solidFill>
                          <a:effectLst/>
                          <a:latin typeface="+mn-lt"/>
                        </a:rPr>
                        <a:t>13.74</a:t>
                      </a:r>
                      <a:endParaRPr lang="en-GB" sz="900" b="0" i="0" u="none" strike="noStrike" dirty="0">
                        <a:solidFill>
                          <a:schemeClr val="tx1"/>
                        </a:solidFill>
                        <a:effectLst/>
                        <a:latin typeface="+mn-lt"/>
                      </a:endParaRPr>
                    </a:p>
                  </a:txBody>
                  <a:tcPr marL="0" marR="0" marT="0" marB="0" anchor="ctr">
                    <a:noFill/>
                  </a:tcPr>
                </a:tc>
                <a:tc>
                  <a:txBody>
                    <a:bodyPr/>
                    <a:lstStyle/>
                    <a:p>
                      <a:pPr algn="ctr" fontAlgn="b"/>
                      <a:r>
                        <a:rPr lang="en-GB" sz="900" b="0" i="0" u="none" strike="noStrike">
                          <a:solidFill>
                            <a:schemeClr val="tx1"/>
                          </a:solidFill>
                          <a:effectLst/>
                          <a:latin typeface="+mn-lt"/>
                        </a:rPr>
                        <a:t>23.06</a:t>
                      </a:r>
                      <a:endParaRPr lang="en-GB" sz="900" b="0" i="0" u="none" strike="noStrike" dirty="0">
                        <a:solidFill>
                          <a:schemeClr val="tx1"/>
                        </a:solidFill>
                        <a:effectLst/>
                        <a:latin typeface="+mn-lt"/>
                      </a:endParaRPr>
                    </a:p>
                  </a:txBody>
                  <a:tcPr marL="0" marR="0" marT="0" marB="0" anchor="ctr">
                    <a:noFill/>
                  </a:tcPr>
                </a:tc>
                <a:tc>
                  <a:txBody>
                    <a:bodyPr/>
                    <a:lstStyle/>
                    <a:p>
                      <a:pPr algn="ctr" fontAlgn="b"/>
                      <a:r>
                        <a:rPr lang="en-GB" sz="900" b="0" i="0" u="none" strike="noStrike">
                          <a:solidFill>
                            <a:schemeClr val="tx1"/>
                          </a:solidFill>
                          <a:effectLst/>
                          <a:latin typeface="+mn-lt"/>
                        </a:rPr>
                        <a:t>10.61</a:t>
                      </a:r>
                      <a:endParaRPr lang="en-GB" sz="900" b="0" i="0" u="none" strike="noStrike" dirty="0">
                        <a:solidFill>
                          <a:schemeClr val="tx1"/>
                        </a:solidFill>
                        <a:effectLst/>
                        <a:latin typeface="+mn-lt"/>
                      </a:endParaRPr>
                    </a:p>
                  </a:txBody>
                  <a:tcPr marL="0" marR="0" marT="0" marB="0" anchor="ctr">
                    <a:noFill/>
                  </a:tcPr>
                </a:tc>
                <a:tc>
                  <a:txBody>
                    <a:bodyPr/>
                    <a:lstStyle/>
                    <a:p>
                      <a:pPr algn="ctr" fontAlgn="b"/>
                      <a:r>
                        <a:rPr lang="en-GB" sz="900" b="0" i="0" u="none" strike="noStrike">
                          <a:solidFill>
                            <a:schemeClr val="tx1"/>
                          </a:solidFill>
                          <a:effectLst/>
                          <a:latin typeface="+mn-lt"/>
                        </a:rPr>
                        <a:t>6.45</a:t>
                      </a:r>
                      <a:endParaRPr lang="en-GB" sz="900" b="0" i="0" u="none" strike="noStrike" dirty="0">
                        <a:solidFill>
                          <a:schemeClr val="tx1"/>
                        </a:solidFill>
                        <a:effectLst/>
                        <a:latin typeface="+mn-lt"/>
                      </a:endParaRPr>
                    </a:p>
                  </a:txBody>
                  <a:tcPr marL="0" marR="0" marT="0" marB="0" anchor="ctr">
                    <a:noFill/>
                  </a:tcPr>
                </a:tc>
                <a:tc>
                  <a:txBody>
                    <a:bodyPr/>
                    <a:lstStyle/>
                    <a:p>
                      <a:pPr algn="ctr" fontAlgn="b"/>
                      <a:r>
                        <a:rPr lang="en-GB" sz="900" b="0" i="0" u="none" strike="noStrike">
                          <a:solidFill>
                            <a:srgbClr val="000000"/>
                          </a:solidFill>
                          <a:effectLst/>
                          <a:latin typeface="+mn-lt"/>
                        </a:rPr>
                        <a:t>4.57</a:t>
                      </a:r>
                      <a:endParaRPr lang="en-GB" sz="900" b="0" i="0" u="none" strike="noStrike" dirty="0">
                        <a:solidFill>
                          <a:srgbClr val="000000"/>
                        </a:solidFill>
                        <a:effectLst/>
                        <a:latin typeface="+mn-lt"/>
                      </a:endParaRPr>
                    </a:p>
                  </a:txBody>
                  <a:tcPr marL="0" marR="0" marT="0" marB="0" anchor="ctr">
                    <a:noFill/>
                  </a:tcPr>
                </a:tc>
                <a:extLst>
                  <a:ext uri="{0D108BD9-81ED-4DB2-BD59-A6C34878D82A}">
                    <a16:rowId xmlns:a16="http://schemas.microsoft.com/office/drawing/2014/main" val="10003"/>
                  </a:ext>
                </a:extLst>
              </a:tr>
              <a:tr h="218194">
                <a:tc>
                  <a:txBody>
                    <a:bodyPr/>
                    <a:lstStyle/>
                    <a:p>
                      <a:pPr algn="l" fontAlgn="b"/>
                      <a:r>
                        <a:rPr lang="en-GB" sz="900" b="0" i="0" u="none" strike="noStrike" kern="1200">
                          <a:solidFill>
                            <a:srgbClr val="000000"/>
                          </a:solidFill>
                          <a:effectLst/>
                          <a:latin typeface="+mn-lt"/>
                          <a:ea typeface="+mn-ea"/>
                          <a:cs typeface="+mn-cs"/>
                        </a:rPr>
                        <a:t>Value</a:t>
                      </a:r>
                      <a:endParaRPr lang="en-US" sz="900" b="0" i="0" u="none" strike="noStrike" kern="1200" dirty="0">
                        <a:solidFill>
                          <a:srgbClr val="000000"/>
                        </a:solidFill>
                        <a:effectLst/>
                        <a:latin typeface="+mn-lt"/>
                        <a:ea typeface="+mn-ea"/>
                        <a:cs typeface="+mn-cs"/>
                      </a:endParaRPr>
                    </a:p>
                  </a:txBody>
                  <a:tcPr marL="46800" marR="7168" marT="7168" marB="0" anchor="ctr">
                    <a:noFill/>
                  </a:tcPr>
                </a:tc>
                <a:tc>
                  <a:txBody>
                    <a:bodyPr/>
                    <a:lstStyle/>
                    <a:p>
                      <a:pPr algn="ctr" fontAlgn="b"/>
                      <a:r>
                        <a:rPr lang="en-GB" sz="900" b="0" i="0" u="none" strike="noStrike">
                          <a:solidFill>
                            <a:srgbClr val="C00000"/>
                          </a:solidFill>
                          <a:effectLst/>
                          <a:latin typeface="+mn-lt"/>
                        </a:rPr>
                        <a:t>-0.78</a:t>
                      </a:r>
                      <a:endParaRPr lang="en-GB" sz="900" b="0" i="0" u="none" strike="noStrike" dirty="0">
                        <a:solidFill>
                          <a:srgbClr val="C00000"/>
                        </a:solidFill>
                        <a:effectLst/>
                        <a:latin typeface="+mn-lt"/>
                      </a:endParaRPr>
                    </a:p>
                  </a:txBody>
                  <a:tcPr marL="0" marR="0" marT="0" marB="0" anchor="ctr">
                    <a:noFill/>
                  </a:tcPr>
                </a:tc>
                <a:tc>
                  <a:txBody>
                    <a:bodyPr/>
                    <a:lstStyle/>
                    <a:p>
                      <a:pPr algn="ctr" fontAlgn="b"/>
                      <a:r>
                        <a:rPr lang="en-GB" sz="900" b="0" i="0" u="none" strike="noStrike">
                          <a:solidFill>
                            <a:schemeClr val="tx1"/>
                          </a:solidFill>
                          <a:effectLst/>
                          <a:latin typeface="+mn-lt"/>
                        </a:rPr>
                        <a:t>5.70</a:t>
                      </a:r>
                      <a:endParaRPr lang="en-GB" sz="900" b="0" i="0" u="none" strike="noStrike" dirty="0">
                        <a:solidFill>
                          <a:schemeClr val="tx1"/>
                        </a:solidFill>
                        <a:effectLst/>
                        <a:latin typeface="+mn-lt"/>
                      </a:endParaRPr>
                    </a:p>
                  </a:txBody>
                  <a:tcPr marL="0" marR="0" marT="0" marB="0" anchor="ctr">
                    <a:noFill/>
                  </a:tcPr>
                </a:tc>
                <a:tc>
                  <a:txBody>
                    <a:bodyPr/>
                    <a:lstStyle/>
                    <a:p>
                      <a:pPr algn="ctr" fontAlgn="b"/>
                      <a:r>
                        <a:rPr lang="en-GB" sz="900" b="0" i="0" u="none" strike="noStrike">
                          <a:solidFill>
                            <a:schemeClr val="tx1"/>
                          </a:solidFill>
                          <a:effectLst/>
                          <a:latin typeface="+mn-lt"/>
                        </a:rPr>
                        <a:t>16.03</a:t>
                      </a:r>
                      <a:endParaRPr lang="en-GB" sz="900" b="0" i="0" u="none" strike="noStrike" dirty="0">
                        <a:solidFill>
                          <a:schemeClr val="tx1"/>
                        </a:solidFill>
                        <a:effectLst/>
                        <a:latin typeface="+mn-lt"/>
                      </a:endParaRPr>
                    </a:p>
                  </a:txBody>
                  <a:tcPr marL="0" marR="0" marT="0" marB="0" anchor="ctr">
                    <a:noFill/>
                  </a:tcPr>
                </a:tc>
                <a:tc>
                  <a:txBody>
                    <a:bodyPr/>
                    <a:lstStyle/>
                    <a:p>
                      <a:pPr algn="ctr" fontAlgn="b"/>
                      <a:r>
                        <a:rPr lang="en-GB" sz="900" b="0" i="0" u="none" strike="noStrike">
                          <a:solidFill>
                            <a:schemeClr val="tx1"/>
                          </a:solidFill>
                          <a:effectLst/>
                          <a:latin typeface="+mn-lt"/>
                        </a:rPr>
                        <a:t>4.40</a:t>
                      </a:r>
                      <a:endParaRPr lang="en-GB" sz="900" b="0" i="0" u="none" strike="noStrike" dirty="0">
                        <a:solidFill>
                          <a:schemeClr val="tx1"/>
                        </a:solidFill>
                        <a:effectLst/>
                        <a:latin typeface="+mn-lt"/>
                      </a:endParaRPr>
                    </a:p>
                  </a:txBody>
                  <a:tcPr marL="0" marR="0" marT="0" marB="0" anchor="ctr">
                    <a:noFill/>
                  </a:tcPr>
                </a:tc>
                <a:tc>
                  <a:txBody>
                    <a:bodyPr/>
                    <a:lstStyle/>
                    <a:p>
                      <a:pPr algn="ctr" fontAlgn="b"/>
                      <a:r>
                        <a:rPr lang="en-GB" sz="900" b="0" i="0" u="none" strike="noStrike">
                          <a:solidFill>
                            <a:schemeClr val="tx1"/>
                          </a:solidFill>
                          <a:effectLst/>
                          <a:latin typeface="+mn-lt"/>
                        </a:rPr>
                        <a:t>0.38</a:t>
                      </a:r>
                      <a:endParaRPr lang="en-GB" sz="900" b="0" i="0" u="none" strike="noStrike" dirty="0">
                        <a:solidFill>
                          <a:schemeClr val="tx1"/>
                        </a:solidFill>
                        <a:effectLst/>
                        <a:latin typeface="+mn-lt"/>
                      </a:endParaRPr>
                    </a:p>
                  </a:txBody>
                  <a:tcPr marL="0" marR="0" marT="0" marB="0" anchor="ctr">
                    <a:noFill/>
                  </a:tcPr>
                </a:tc>
                <a:tc>
                  <a:txBody>
                    <a:bodyPr/>
                    <a:lstStyle/>
                    <a:p>
                      <a:pPr algn="ctr" fontAlgn="b"/>
                      <a:r>
                        <a:rPr lang="en-GB" sz="900" b="0" i="0" u="none" strike="noStrike">
                          <a:solidFill>
                            <a:schemeClr val="tx1"/>
                          </a:solidFill>
                          <a:effectLst/>
                          <a:latin typeface="+mn-lt"/>
                        </a:rPr>
                        <a:t>1.21</a:t>
                      </a:r>
                      <a:endParaRPr lang="en-GB" sz="900" b="0" i="0" u="none" strike="noStrike" dirty="0">
                        <a:solidFill>
                          <a:schemeClr val="tx1"/>
                        </a:solidFill>
                        <a:effectLst/>
                        <a:latin typeface="+mn-lt"/>
                      </a:endParaRPr>
                    </a:p>
                  </a:txBody>
                  <a:tcPr marL="0" marR="0" marT="0" marB="0" anchor="ctr">
                    <a:noFill/>
                  </a:tcPr>
                </a:tc>
                <a:extLst>
                  <a:ext uri="{0D108BD9-81ED-4DB2-BD59-A6C34878D82A}">
                    <a16:rowId xmlns:a16="http://schemas.microsoft.com/office/drawing/2014/main" val="10004"/>
                  </a:ext>
                </a:extLst>
              </a:tr>
              <a:tr h="218194">
                <a:tc>
                  <a:txBody>
                    <a:bodyPr/>
                    <a:lstStyle/>
                    <a:p>
                      <a:pPr algn="l" fontAlgn="b"/>
                      <a:r>
                        <a:rPr lang="en-GB" sz="900" b="0" i="0" u="none" strike="noStrike" kern="1200">
                          <a:solidFill>
                            <a:srgbClr val="000000"/>
                          </a:solidFill>
                          <a:effectLst/>
                          <a:latin typeface="+mn-lt"/>
                          <a:ea typeface="+mn-ea"/>
                          <a:cs typeface="+mn-cs"/>
                        </a:rPr>
                        <a:t>Large Cap</a:t>
                      </a:r>
                      <a:endParaRPr lang="en-GB" sz="900" b="0" i="0" u="none" strike="noStrike" kern="1200" dirty="0">
                        <a:solidFill>
                          <a:srgbClr val="000000"/>
                        </a:solidFill>
                        <a:effectLst/>
                        <a:latin typeface="+mn-lt"/>
                        <a:ea typeface="+mn-ea"/>
                        <a:cs typeface="+mn-cs"/>
                      </a:endParaRPr>
                    </a:p>
                  </a:txBody>
                  <a:tcPr marL="46800" marR="7168" marT="7168" marB="0" anchor="ctr">
                    <a:noFill/>
                  </a:tcPr>
                </a:tc>
                <a:tc>
                  <a:txBody>
                    <a:bodyPr/>
                    <a:lstStyle/>
                    <a:p>
                      <a:pPr algn="ctr" fontAlgn="b"/>
                      <a:r>
                        <a:rPr lang="en-GB" sz="900" b="0" i="0" u="none" strike="noStrike" dirty="0">
                          <a:solidFill>
                            <a:srgbClr val="C00000"/>
                          </a:solidFill>
                          <a:effectLst/>
                          <a:latin typeface="+mn-lt"/>
                        </a:rPr>
                        <a:t>-2.93</a:t>
                      </a:r>
                    </a:p>
                  </a:txBody>
                  <a:tcPr marL="0" marR="0" marT="0" marB="0" anchor="ctr">
                    <a:noFill/>
                  </a:tcPr>
                </a:tc>
                <a:tc>
                  <a:txBody>
                    <a:bodyPr/>
                    <a:lstStyle/>
                    <a:p>
                      <a:pPr algn="ctr" fontAlgn="b"/>
                      <a:r>
                        <a:rPr lang="en-GB" sz="900" b="0" i="0" u="none" strike="noStrike">
                          <a:solidFill>
                            <a:schemeClr val="tx1"/>
                          </a:solidFill>
                          <a:effectLst/>
                          <a:latin typeface="+mn-lt"/>
                        </a:rPr>
                        <a:t>1.82</a:t>
                      </a:r>
                      <a:endParaRPr lang="en-GB" sz="900" b="0" i="0" u="none" strike="noStrike" dirty="0">
                        <a:solidFill>
                          <a:schemeClr val="tx1"/>
                        </a:solidFill>
                        <a:effectLst/>
                        <a:latin typeface="+mn-lt"/>
                      </a:endParaRPr>
                    </a:p>
                  </a:txBody>
                  <a:tcPr marL="0" marR="0" marT="0" marB="0" anchor="ctr">
                    <a:noFill/>
                  </a:tcPr>
                </a:tc>
                <a:tc>
                  <a:txBody>
                    <a:bodyPr/>
                    <a:lstStyle/>
                    <a:p>
                      <a:pPr algn="ctr" fontAlgn="b"/>
                      <a:r>
                        <a:rPr lang="en-GB" sz="900" b="0" i="0" u="none" strike="noStrike">
                          <a:solidFill>
                            <a:schemeClr val="tx1"/>
                          </a:solidFill>
                          <a:effectLst/>
                          <a:latin typeface="+mn-lt"/>
                        </a:rPr>
                        <a:t>11.70</a:t>
                      </a:r>
                      <a:endParaRPr lang="en-GB" sz="900" b="0" i="0" u="none" strike="noStrike" dirty="0">
                        <a:solidFill>
                          <a:schemeClr val="tx1"/>
                        </a:solidFill>
                        <a:effectLst/>
                        <a:latin typeface="+mn-lt"/>
                      </a:endParaRPr>
                    </a:p>
                  </a:txBody>
                  <a:tcPr marL="0" marR="0" marT="0" marB="0" anchor="ctr">
                    <a:noFill/>
                  </a:tcPr>
                </a:tc>
                <a:tc>
                  <a:txBody>
                    <a:bodyPr/>
                    <a:lstStyle/>
                    <a:p>
                      <a:pPr algn="ctr" fontAlgn="b"/>
                      <a:r>
                        <a:rPr lang="en-GB" sz="900" b="0" i="0" u="none" strike="noStrike" dirty="0">
                          <a:solidFill>
                            <a:srgbClr val="C00000"/>
                          </a:solidFill>
                          <a:effectLst/>
                          <a:latin typeface="+mn-lt"/>
                        </a:rPr>
                        <a:t>-1.73</a:t>
                      </a:r>
                    </a:p>
                  </a:txBody>
                  <a:tcPr marL="0" marR="0" marT="0" marB="0" anchor="ctr">
                    <a:noFill/>
                  </a:tcPr>
                </a:tc>
                <a:tc>
                  <a:txBody>
                    <a:bodyPr/>
                    <a:lstStyle/>
                    <a:p>
                      <a:pPr algn="ctr" fontAlgn="b"/>
                      <a:r>
                        <a:rPr lang="en-GB" sz="900" b="0" i="0" u="none" strike="noStrike">
                          <a:solidFill>
                            <a:schemeClr val="tx1"/>
                          </a:solidFill>
                          <a:effectLst/>
                          <a:latin typeface="+mn-lt"/>
                        </a:rPr>
                        <a:t>0.55</a:t>
                      </a:r>
                      <a:endParaRPr lang="en-GB" sz="900" b="0" i="0" u="none" strike="noStrike" dirty="0">
                        <a:solidFill>
                          <a:schemeClr val="tx1"/>
                        </a:solidFill>
                        <a:effectLst/>
                        <a:latin typeface="+mn-lt"/>
                      </a:endParaRPr>
                    </a:p>
                  </a:txBody>
                  <a:tcPr marL="0" marR="0" marT="0" marB="0" anchor="ctr">
                    <a:noFill/>
                  </a:tcPr>
                </a:tc>
                <a:tc>
                  <a:txBody>
                    <a:bodyPr/>
                    <a:lstStyle/>
                    <a:p>
                      <a:pPr algn="ctr" fontAlgn="b"/>
                      <a:r>
                        <a:rPr lang="en-GB" sz="900" b="0" i="0" u="none" strike="noStrike">
                          <a:solidFill>
                            <a:srgbClr val="000000"/>
                          </a:solidFill>
                          <a:effectLst/>
                          <a:latin typeface="+mn-lt"/>
                        </a:rPr>
                        <a:t>2.07</a:t>
                      </a:r>
                      <a:endParaRPr lang="en-GB" sz="900" b="0" i="0" u="none" strike="noStrike" dirty="0">
                        <a:solidFill>
                          <a:srgbClr val="000000"/>
                        </a:solidFill>
                        <a:effectLst/>
                        <a:latin typeface="+mn-lt"/>
                      </a:endParaRPr>
                    </a:p>
                  </a:txBody>
                  <a:tcPr marL="0" marR="0" marT="0" marB="0" anchor="ctr">
                    <a:noFill/>
                  </a:tcPr>
                </a:tc>
                <a:extLst>
                  <a:ext uri="{0D108BD9-81ED-4DB2-BD59-A6C34878D82A}">
                    <a16:rowId xmlns:a16="http://schemas.microsoft.com/office/drawing/2014/main" val="10005"/>
                  </a:ext>
                </a:extLst>
              </a:tr>
              <a:tr h="218194">
                <a:tc>
                  <a:txBody>
                    <a:bodyPr/>
                    <a:lstStyle/>
                    <a:p>
                      <a:pPr algn="l" fontAlgn="b"/>
                      <a:r>
                        <a:rPr lang="en-GB" sz="900" b="0" i="0" u="none" strike="noStrike" kern="1200">
                          <a:solidFill>
                            <a:srgbClr val="000000"/>
                          </a:solidFill>
                          <a:effectLst/>
                          <a:latin typeface="+mn-lt"/>
                          <a:ea typeface="+mn-ea"/>
                          <a:cs typeface="+mn-cs"/>
                        </a:rPr>
                        <a:t>Growth</a:t>
                      </a:r>
                      <a:endParaRPr lang="en-GB" sz="900" b="0" i="0" u="none" strike="noStrike" kern="1200" dirty="0">
                        <a:solidFill>
                          <a:srgbClr val="000000"/>
                        </a:solidFill>
                        <a:effectLst/>
                        <a:latin typeface="+mn-lt"/>
                        <a:ea typeface="+mn-ea"/>
                        <a:cs typeface="+mn-cs"/>
                      </a:endParaRPr>
                    </a:p>
                  </a:txBody>
                  <a:tcPr marL="46800" marR="7168" marT="7168" marB="0" anchor="ctr">
                    <a:noFill/>
                  </a:tcPr>
                </a:tc>
                <a:tc>
                  <a:txBody>
                    <a:bodyPr/>
                    <a:lstStyle/>
                    <a:p>
                      <a:pPr algn="ctr" fontAlgn="b"/>
                      <a:r>
                        <a:rPr lang="en-GB" sz="900" b="0" i="0" u="none" strike="noStrike">
                          <a:solidFill>
                            <a:srgbClr val="C00000"/>
                          </a:solidFill>
                          <a:effectLst/>
                          <a:latin typeface="+mn-lt"/>
                        </a:rPr>
                        <a:t>-4.92</a:t>
                      </a:r>
                      <a:endParaRPr lang="en-GB" sz="900" b="0" i="0" u="none" strike="noStrike" dirty="0">
                        <a:solidFill>
                          <a:srgbClr val="C00000"/>
                        </a:solidFill>
                        <a:effectLst/>
                        <a:latin typeface="+mn-lt"/>
                      </a:endParaRPr>
                    </a:p>
                  </a:txBody>
                  <a:tcPr marL="0" marR="0" marT="0" marB="0" anchor="ctr">
                    <a:noFill/>
                  </a:tcPr>
                </a:tc>
                <a:tc>
                  <a:txBody>
                    <a:bodyPr/>
                    <a:lstStyle/>
                    <a:p>
                      <a:pPr algn="ctr" fontAlgn="b"/>
                      <a:r>
                        <a:rPr lang="en-GB" sz="900" b="0" i="0" u="none" strike="noStrike" dirty="0">
                          <a:solidFill>
                            <a:srgbClr val="C00000"/>
                          </a:solidFill>
                          <a:effectLst/>
                          <a:latin typeface="+mn-lt"/>
                        </a:rPr>
                        <a:t>-1.76</a:t>
                      </a:r>
                    </a:p>
                  </a:txBody>
                  <a:tcPr marL="0" marR="0" marT="0" marB="0" anchor="ctr">
                    <a:noFill/>
                  </a:tcPr>
                </a:tc>
                <a:tc>
                  <a:txBody>
                    <a:bodyPr/>
                    <a:lstStyle/>
                    <a:p>
                      <a:pPr algn="ctr" fontAlgn="b"/>
                      <a:r>
                        <a:rPr lang="en-GB" sz="900" b="0" i="0" u="none" strike="noStrike" dirty="0">
                          <a:solidFill>
                            <a:schemeClr val="tx1"/>
                          </a:solidFill>
                          <a:effectLst/>
                          <a:latin typeface="+mn-lt"/>
                        </a:rPr>
                        <a:t>7.71</a:t>
                      </a:r>
                    </a:p>
                  </a:txBody>
                  <a:tcPr marL="0" marR="0" marT="0" marB="0" anchor="ctr">
                    <a:noFill/>
                  </a:tcPr>
                </a:tc>
                <a:tc>
                  <a:txBody>
                    <a:bodyPr/>
                    <a:lstStyle/>
                    <a:p>
                      <a:pPr algn="ctr" fontAlgn="b"/>
                      <a:r>
                        <a:rPr lang="en-GB" sz="900" b="0" i="0" u="none" strike="noStrike">
                          <a:solidFill>
                            <a:srgbClr val="C00000"/>
                          </a:solidFill>
                          <a:effectLst/>
                          <a:latin typeface="+mn-lt"/>
                        </a:rPr>
                        <a:t>-7.19</a:t>
                      </a:r>
                      <a:endParaRPr lang="en-GB" sz="900" b="0" i="0" u="none" strike="noStrike" dirty="0">
                        <a:solidFill>
                          <a:srgbClr val="C00000"/>
                        </a:solidFill>
                        <a:effectLst/>
                        <a:latin typeface="+mn-lt"/>
                      </a:endParaRPr>
                    </a:p>
                  </a:txBody>
                  <a:tcPr marL="0" marR="0" marT="0" marB="0" anchor="ctr">
                    <a:noFill/>
                  </a:tcPr>
                </a:tc>
                <a:tc>
                  <a:txBody>
                    <a:bodyPr/>
                    <a:lstStyle/>
                    <a:p>
                      <a:pPr algn="ctr" fontAlgn="b"/>
                      <a:r>
                        <a:rPr lang="en-GB" sz="900" b="0" i="0" u="none" strike="noStrike">
                          <a:solidFill>
                            <a:schemeClr val="tx1"/>
                          </a:solidFill>
                          <a:effectLst/>
                          <a:latin typeface="+mn-lt"/>
                        </a:rPr>
                        <a:t>0.63</a:t>
                      </a:r>
                      <a:endParaRPr lang="en-GB" sz="900" b="0" i="0" u="none" strike="noStrike" dirty="0">
                        <a:solidFill>
                          <a:schemeClr val="tx1"/>
                        </a:solidFill>
                        <a:effectLst/>
                        <a:latin typeface="+mn-lt"/>
                      </a:endParaRPr>
                    </a:p>
                  </a:txBody>
                  <a:tcPr marL="0" marR="0" marT="0" marB="0" anchor="ctr">
                    <a:noFill/>
                  </a:tcPr>
                </a:tc>
                <a:tc>
                  <a:txBody>
                    <a:bodyPr/>
                    <a:lstStyle/>
                    <a:p>
                      <a:pPr algn="ctr" fontAlgn="b"/>
                      <a:r>
                        <a:rPr lang="en-GB" sz="900" b="0" i="0" u="none" strike="noStrike" dirty="0">
                          <a:solidFill>
                            <a:schemeClr val="tx1"/>
                          </a:solidFill>
                          <a:effectLst/>
                          <a:latin typeface="+mn-lt"/>
                        </a:rPr>
                        <a:t>2.83</a:t>
                      </a:r>
                    </a:p>
                  </a:txBody>
                  <a:tcPr marL="0" marR="0" marT="0" marB="0" anchor="ctr">
                    <a:noFill/>
                  </a:tcPr>
                </a:tc>
                <a:extLst>
                  <a:ext uri="{0D108BD9-81ED-4DB2-BD59-A6C34878D82A}">
                    <a16:rowId xmlns:a16="http://schemas.microsoft.com/office/drawing/2014/main" val="1870949891"/>
                  </a:ext>
                </a:extLst>
              </a:tr>
            </a:tbl>
          </a:graphicData>
        </a:graphic>
      </p:graphicFrame>
      <p:graphicFrame>
        <p:nvGraphicFramePr>
          <p:cNvPr id="5" name="Chart 4">
            <a:extLst>
              <a:ext uri="{FF2B5EF4-FFF2-40B4-BE49-F238E27FC236}">
                <a16:creationId xmlns:a16="http://schemas.microsoft.com/office/drawing/2014/main" id="{DB05E1A0-CF7C-43C0-10B5-4E30C1DC7E88}"/>
              </a:ext>
            </a:extLst>
          </p:cNvPr>
          <p:cNvGraphicFramePr/>
          <p:nvPr>
            <p:extLst>
              <p:ext uri="{D42A27DB-BD31-4B8C-83A1-F6EECF244321}">
                <p14:modId xmlns:p14="http://schemas.microsoft.com/office/powerpoint/2010/main" val="3654311054"/>
              </p:ext>
            </p:extLst>
          </p:nvPr>
        </p:nvGraphicFramePr>
        <p:xfrm>
          <a:off x="3510400" y="2830663"/>
          <a:ext cx="3767801" cy="2959605"/>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2013841493"/>
      </p:ext>
    </p:extLst>
  </p:cSld>
  <p:clrMapOvr>
    <a:masterClrMapping/>
  </p:clrMapOvr>
</p:sld>
</file>

<file path=ppt/theme/theme1.xml><?xml version="1.0" encoding="utf-8"?>
<a:theme xmlns:a="http://schemas.openxmlformats.org/drawingml/2006/main" name="QMR_Q316_Portrait">
  <a:themeElements>
    <a:clrScheme name="QMR 2013">
      <a:dk1>
        <a:sysClr val="windowText" lastClr="000000"/>
      </a:dk1>
      <a:lt1>
        <a:sysClr val="window" lastClr="FFFFFF"/>
      </a:lt1>
      <a:dk2>
        <a:srgbClr val="35627D"/>
      </a:dk2>
      <a:lt2>
        <a:srgbClr val="A5C3CF"/>
      </a:lt2>
      <a:accent1>
        <a:srgbClr val="4D859E"/>
      </a:accent1>
      <a:accent2>
        <a:srgbClr val="93A37C"/>
      </a:accent2>
      <a:accent3>
        <a:srgbClr val="C00000"/>
      </a:accent3>
      <a:accent4>
        <a:srgbClr val="C5A43B"/>
      </a:accent4>
      <a:accent5>
        <a:srgbClr val="976563"/>
      </a:accent5>
      <a:accent6>
        <a:srgbClr val="8B814F"/>
      </a:accent6>
      <a:hlink>
        <a:srgbClr val="0000FF"/>
      </a:hlink>
      <a:folHlink>
        <a:srgbClr val="800080"/>
      </a:folHlink>
    </a:clrScheme>
    <a:fontScheme name="QMR_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White label colors">
    <a:dk1>
      <a:sysClr val="windowText" lastClr="000000"/>
    </a:dk1>
    <a:lt1>
      <a:sysClr val="window" lastClr="FFFFFF"/>
    </a:lt1>
    <a:dk2>
      <a:srgbClr val="35627D"/>
    </a:dk2>
    <a:lt2>
      <a:srgbClr val="A5C3CF"/>
    </a:lt2>
    <a:accent1>
      <a:srgbClr val="4D859E"/>
    </a:accent1>
    <a:accent2>
      <a:srgbClr val="93A37C"/>
    </a:accent2>
    <a:accent3>
      <a:srgbClr val="C00000"/>
    </a:accent3>
    <a:accent4>
      <a:srgbClr val="C5A43B"/>
    </a:accent4>
    <a:accent5>
      <a:srgbClr val="976563"/>
    </a:accent5>
    <a:accent6>
      <a:srgbClr val="8B814F"/>
    </a:accent6>
    <a:hlink>
      <a:srgbClr val="0000FF"/>
    </a:hlink>
    <a:folHlink>
      <a:srgbClr val="800080"/>
    </a:folHlink>
  </a:clrScheme>
  <a:fontScheme name="QMR_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White label colors">
    <a:dk1>
      <a:sysClr val="windowText" lastClr="000000"/>
    </a:dk1>
    <a:lt1>
      <a:sysClr val="window" lastClr="FFFFFF"/>
    </a:lt1>
    <a:dk2>
      <a:srgbClr val="35627D"/>
    </a:dk2>
    <a:lt2>
      <a:srgbClr val="A5C3CF"/>
    </a:lt2>
    <a:accent1>
      <a:srgbClr val="4D859E"/>
    </a:accent1>
    <a:accent2>
      <a:srgbClr val="93A37C"/>
    </a:accent2>
    <a:accent3>
      <a:srgbClr val="C00000"/>
    </a:accent3>
    <a:accent4>
      <a:srgbClr val="C5A43B"/>
    </a:accent4>
    <a:accent5>
      <a:srgbClr val="976563"/>
    </a:accent5>
    <a:accent6>
      <a:srgbClr val="8B814F"/>
    </a:accent6>
    <a:hlink>
      <a:srgbClr val="0000FF"/>
    </a:hlink>
    <a:folHlink>
      <a:srgbClr val="800080"/>
    </a:folHlink>
  </a:clrScheme>
  <a:fontScheme name="QMR_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QMR 2013">
    <a:dk1>
      <a:sysClr val="windowText" lastClr="000000"/>
    </a:dk1>
    <a:lt1>
      <a:sysClr val="window" lastClr="FFFFFF"/>
    </a:lt1>
    <a:dk2>
      <a:srgbClr val="35627D"/>
    </a:dk2>
    <a:lt2>
      <a:srgbClr val="A5C3CF"/>
    </a:lt2>
    <a:accent1>
      <a:srgbClr val="4D859E"/>
    </a:accent1>
    <a:accent2>
      <a:srgbClr val="93A37C"/>
    </a:accent2>
    <a:accent3>
      <a:srgbClr val="C00000"/>
    </a:accent3>
    <a:accent4>
      <a:srgbClr val="C5A43B"/>
    </a:accent4>
    <a:accent5>
      <a:srgbClr val="976563"/>
    </a:accent5>
    <a:accent6>
      <a:srgbClr val="8B814F"/>
    </a:accent6>
    <a:hlink>
      <a:srgbClr val="0000FF"/>
    </a:hlink>
    <a:folHlink>
      <a:srgbClr val="800080"/>
    </a:folHlink>
  </a:clrScheme>
  <a:fontScheme name="QMR_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QMR_Q316_Portrait</Template>
  <TotalTime>20926</TotalTime>
  <Words>4742</Words>
  <Application>Microsoft Office PowerPoint</Application>
  <PresentationFormat>Custom</PresentationFormat>
  <Paragraphs>706</Paragraphs>
  <Slides>16</Slides>
  <Notes>11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Arial Narrow</vt:lpstr>
      <vt:lpstr>Avenir LT 35 Light</vt:lpstr>
      <vt:lpstr>Calibri</vt:lpstr>
      <vt:lpstr>Times New Roman</vt:lpstr>
      <vt:lpstr>QMR_Q316_Portrait</vt:lpstr>
      <vt:lpstr>Q3</vt:lpstr>
      <vt:lpstr>Quarterly Market Review</vt:lpstr>
      <vt:lpstr>Quarterly Market Summary</vt:lpstr>
      <vt:lpstr>Long-Term Market Summary</vt:lpstr>
      <vt:lpstr>World Stock Market Performance</vt:lpstr>
      <vt:lpstr>World Stock Market Performance</vt:lpstr>
      <vt:lpstr>US Stocks</vt:lpstr>
      <vt:lpstr>International Developed Stocks</vt:lpstr>
      <vt:lpstr>Emerging Markets Stocks</vt:lpstr>
      <vt:lpstr>Country Returns</vt:lpstr>
      <vt:lpstr>Real Estate Investment Trusts (REITs)</vt:lpstr>
      <vt:lpstr>Commodities</vt:lpstr>
      <vt:lpstr>Fixed Income</vt:lpstr>
      <vt:lpstr>Global Fixed Income</vt:lpstr>
      <vt:lpstr>When Value Delivers</vt:lpstr>
      <vt:lpstr>When Value Delivers</vt:lpstr>
    </vt:vector>
  </TitlesOfParts>
  <Company>Dimensional Fund Advisors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Quarterly Market Review Portrait</dc:title>
  <dc:creator>kim.vanwieren@dimensional.com</dc:creator>
  <cp:lastModifiedBy>Tyler Hill</cp:lastModifiedBy>
  <cp:revision>1509</cp:revision>
  <cp:lastPrinted>2020-04-03T21:08:43Z</cp:lastPrinted>
  <dcterms:created xsi:type="dcterms:W3CDTF">2016-09-30T16:08:42Z</dcterms:created>
  <dcterms:modified xsi:type="dcterms:W3CDTF">2023-10-05T18:13:03Z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9e0091bf-42ae-41c9-b2bd-8f960b8bfdda_Enabled">
    <vt:lpwstr>true</vt:lpwstr>
  </property>
  <property fmtid="{D5CDD505-2E9C-101B-9397-08002B2CF9AE}" pid="3" name="MSIP_Label_9e0091bf-42ae-41c9-b2bd-8f960b8bfdda_SetDate">
    <vt:lpwstr>2021-10-06T13:14:39Z</vt:lpwstr>
  </property>
  <property fmtid="{D5CDD505-2E9C-101B-9397-08002B2CF9AE}" pid="4" name="MSIP_Label_9e0091bf-42ae-41c9-b2bd-8f960b8bfdda_Method">
    <vt:lpwstr>Privileged</vt:lpwstr>
  </property>
  <property fmtid="{D5CDD505-2E9C-101B-9397-08002B2CF9AE}" pid="5" name="MSIP_Label_9e0091bf-42ae-41c9-b2bd-8f960b8bfdda_Name">
    <vt:lpwstr>Limited Access Content - No Label</vt:lpwstr>
  </property>
  <property fmtid="{D5CDD505-2E9C-101B-9397-08002B2CF9AE}" pid="6" name="MSIP_Label_9e0091bf-42ae-41c9-b2bd-8f960b8bfdda_SiteId">
    <vt:lpwstr>50488be8-ac74-4dcd-9bdd-44db35d92d8d</vt:lpwstr>
  </property>
  <property fmtid="{D5CDD505-2E9C-101B-9397-08002B2CF9AE}" pid="7" name="MSIP_Label_9e0091bf-42ae-41c9-b2bd-8f960b8bfdda_ActionId">
    <vt:lpwstr>1db3259a-10c4-42b9-8856-6abe3c0d0d8f</vt:lpwstr>
  </property>
  <property fmtid="{D5CDD505-2E9C-101B-9397-08002B2CF9AE}" pid="8" name="MSIP_Label_9e0091bf-42ae-41c9-b2bd-8f960b8bfdda_ContentBits">
    <vt:lpwstr>0</vt:lpwstr>
  </property>
</Properties>
</file>